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astie.ru/informatika/141436/index.html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astie.ru/informatika/141436/index.html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astie.ru/informatika/141436/index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astie.ru/informatika/141436/index.html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astie.ru/informatika/141436/index.html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wastie.ru/informatika/141436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0AEA1-AC5F-4CFC-B292-ACFA62370E27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0864E1BD-C5AF-4559-BDDF-0530A362A7D1}">
      <dgm:prSet custT="1"/>
      <dgm:spPr/>
      <dgm:t>
        <a:bodyPr/>
        <a:lstStyle/>
        <a:p>
          <a:pPr rtl="0"/>
          <a:r>
            <a:rPr lang="ru-RU" sz="2800" dirty="0" smtClean="0"/>
            <a:t>«Голубая красавица или мир в одной капле»</a:t>
          </a:r>
          <a:endParaRPr lang="ru-RU" sz="2800" dirty="0"/>
        </a:p>
      </dgm:t>
    </dgm:pt>
    <dgm:pt modelId="{1B08FB02-B3F4-4344-BB0F-04C0B60A31B3}" type="parTrans" cxnId="{C3CABB37-A9A2-4E0C-9AC1-2AE8FF779F3A}">
      <dgm:prSet/>
      <dgm:spPr/>
      <dgm:t>
        <a:bodyPr/>
        <a:lstStyle/>
        <a:p>
          <a:endParaRPr lang="ru-RU"/>
        </a:p>
      </dgm:t>
    </dgm:pt>
    <dgm:pt modelId="{608DB180-90EC-4D74-9C19-283C9C98002B}" type="sibTrans" cxnId="{C3CABB37-A9A2-4E0C-9AC1-2AE8FF779F3A}">
      <dgm:prSet/>
      <dgm:spPr/>
      <dgm:t>
        <a:bodyPr/>
        <a:lstStyle/>
        <a:p>
          <a:endParaRPr lang="ru-RU"/>
        </a:p>
      </dgm:t>
    </dgm:pt>
    <dgm:pt modelId="{742AE129-B0F4-42A4-AE6E-FAF5A17F3C78}" type="pres">
      <dgm:prSet presAssocID="{B260AEA1-AC5F-4CFC-B292-ACFA62370E2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DB1C5-C6DF-486E-BC78-A61E9BADDE00}" type="pres">
      <dgm:prSet presAssocID="{B260AEA1-AC5F-4CFC-B292-ACFA62370E27}" presName="arrow" presStyleLbl="bgShp" presStyleIdx="0" presStyleCnt="1" custAng="20499351" custLinFactNeighborX="10000" custLinFactNeighborY="16214"/>
      <dgm:spPr/>
    </dgm:pt>
    <dgm:pt modelId="{E00F3B5B-1C05-4309-92D7-60C5B9DB51E0}" type="pres">
      <dgm:prSet presAssocID="{B260AEA1-AC5F-4CFC-B292-ACFA62370E27}" presName="arrowDiagram1" presStyleCnt="0">
        <dgm:presLayoutVars>
          <dgm:bulletEnabled val="1"/>
        </dgm:presLayoutVars>
      </dgm:prSet>
      <dgm:spPr/>
    </dgm:pt>
    <dgm:pt modelId="{D67F2539-A598-4A00-830D-DE7619598971}" type="pres">
      <dgm:prSet presAssocID="{0864E1BD-C5AF-4559-BDDF-0530A362A7D1}" presName="bullet1" presStyleLbl="node1" presStyleIdx="0" presStyleCnt="1" custLinFactNeighborX="24084" custLinFactNeighborY="-41124"/>
      <dgm:spPr/>
    </dgm:pt>
    <dgm:pt modelId="{CC4BBD82-626B-48C2-8249-5C3E81B02645}" type="pres">
      <dgm:prSet presAssocID="{0864E1BD-C5AF-4559-BDDF-0530A362A7D1}" presName="textBox1" presStyleLbl="revTx" presStyleIdx="0" presStyleCnt="1" custLinFactY="-14821" custLinFactNeighborX="-366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504BD-5F5F-4D47-9C88-6721D25421EC}" type="presOf" srcId="{B260AEA1-AC5F-4CFC-B292-ACFA62370E27}" destId="{742AE129-B0F4-42A4-AE6E-FAF5A17F3C78}" srcOrd="0" destOrd="0" presId="urn:microsoft.com/office/officeart/2005/8/layout/arrow2"/>
    <dgm:cxn modelId="{C3CABB37-A9A2-4E0C-9AC1-2AE8FF779F3A}" srcId="{B260AEA1-AC5F-4CFC-B292-ACFA62370E27}" destId="{0864E1BD-C5AF-4559-BDDF-0530A362A7D1}" srcOrd="0" destOrd="0" parTransId="{1B08FB02-B3F4-4344-BB0F-04C0B60A31B3}" sibTransId="{608DB180-90EC-4D74-9C19-283C9C98002B}"/>
    <dgm:cxn modelId="{AE5B1A06-20F6-45FD-9B5D-3B78CABF1DC5}" type="presOf" srcId="{0864E1BD-C5AF-4559-BDDF-0530A362A7D1}" destId="{CC4BBD82-626B-48C2-8249-5C3E81B02645}" srcOrd="0" destOrd="0" presId="urn:microsoft.com/office/officeart/2005/8/layout/arrow2"/>
    <dgm:cxn modelId="{EF7ACAE1-4DA8-46D5-A901-67EDBA9BA4BF}" type="presParOf" srcId="{742AE129-B0F4-42A4-AE6E-FAF5A17F3C78}" destId="{FD8DB1C5-C6DF-486E-BC78-A61E9BADDE00}" srcOrd="0" destOrd="0" presId="urn:microsoft.com/office/officeart/2005/8/layout/arrow2"/>
    <dgm:cxn modelId="{40363A50-BE47-41A9-A1A7-089BE4B1E50E}" type="presParOf" srcId="{742AE129-B0F4-42A4-AE6E-FAF5A17F3C78}" destId="{E00F3B5B-1C05-4309-92D7-60C5B9DB51E0}" srcOrd="1" destOrd="0" presId="urn:microsoft.com/office/officeart/2005/8/layout/arrow2"/>
    <dgm:cxn modelId="{5DEF8F81-9653-41E6-ACCF-C11DB923F78B}" type="presParOf" srcId="{E00F3B5B-1C05-4309-92D7-60C5B9DB51E0}" destId="{D67F2539-A598-4A00-830D-DE7619598971}" srcOrd="0" destOrd="0" presId="urn:microsoft.com/office/officeart/2005/8/layout/arrow2"/>
    <dgm:cxn modelId="{8E0D93A8-8FE8-42A8-B500-70B1997903F6}" type="presParOf" srcId="{E00F3B5B-1C05-4309-92D7-60C5B9DB51E0}" destId="{CC4BBD82-626B-48C2-8249-5C3E81B02645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61E4E-9147-4DB8-BBE9-9B0C79DAE6C9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9ECB115-3667-4024-84EF-A7BE38216B72}">
      <dgm:prSet/>
      <dgm:spPr/>
      <dgm:t>
        <a:bodyPr/>
        <a:lstStyle/>
        <a:p>
          <a:pPr rtl="0"/>
          <a:r>
            <a:rPr lang="ru-RU" dirty="0" smtClean="0"/>
            <a:t>Актуальность</a:t>
          </a:r>
          <a:endParaRPr lang="ru-RU" dirty="0"/>
        </a:p>
      </dgm:t>
    </dgm:pt>
    <dgm:pt modelId="{DB2C008A-35F3-4589-9FB9-FC29AD8B6D22}" type="parTrans" cxnId="{DE5222FF-61A3-4034-98A7-F21FD0EF2339}">
      <dgm:prSet/>
      <dgm:spPr/>
      <dgm:t>
        <a:bodyPr/>
        <a:lstStyle/>
        <a:p>
          <a:endParaRPr lang="ru-RU"/>
        </a:p>
      </dgm:t>
    </dgm:pt>
    <dgm:pt modelId="{E74CA6A3-0994-4262-9CF7-0A49D1C0877C}" type="sibTrans" cxnId="{DE5222FF-61A3-4034-98A7-F21FD0EF2339}">
      <dgm:prSet/>
      <dgm:spPr/>
      <dgm:t>
        <a:bodyPr/>
        <a:lstStyle/>
        <a:p>
          <a:endParaRPr lang="ru-RU"/>
        </a:p>
      </dgm:t>
    </dgm:pt>
    <dgm:pt modelId="{066B3AE3-CED3-4BE1-B42C-8CC3DC691CB8}" type="pres">
      <dgm:prSet presAssocID="{34E61E4E-9147-4DB8-BBE9-9B0C79DAE6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6E2D5-57E1-413E-8B6A-1351EEB29AA2}" type="pres">
      <dgm:prSet presAssocID="{19ECB115-3667-4024-84EF-A7BE38216B72}" presName="parentText" presStyleLbl="node1" presStyleIdx="0" presStyleCnt="1" custScaleY="65756" custLinFactNeighborX="-7273" custLinFactNeighborY="-34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222FF-61A3-4034-98A7-F21FD0EF2339}" srcId="{34E61E4E-9147-4DB8-BBE9-9B0C79DAE6C9}" destId="{19ECB115-3667-4024-84EF-A7BE38216B72}" srcOrd="0" destOrd="0" parTransId="{DB2C008A-35F3-4589-9FB9-FC29AD8B6D22}" sibTransId="{E74CA6A3-0994-4262-9CF7-0A49D1C0877C}"/>
    <dgm:cxn modelId="{EB7C8156-E5B1-4EB5-94C5-723FB392B76F}" type="presOf" srcId="{34E61E4E-9147-4DB8-BBE9-9B0C79DAE6C9}" destId="{066B3AE3-CED3-4BE1-B42C-8CC3DC691CB8}" srcOrd="0" destOrd="0" presId="urn:microsoft.com/office/officeart/2005/8/layout/vList2"/>
    <dgm:cxn modelId="{6BD61E9C-B2D7-487F-B34A-0C62657E748A}" type="presOf" srcId="{19ECB115-3667-4024-84EF-A7BE38216B72}" destId="{B986E2D5-57E1-413E-8B6A-1351EEB29AA2}" srcOrd="0" destOrd="0" presId="urn:microsoft.com/office/officeart/2005/8/layout/vList2"/>
    <dgm:cxn modelId="{6C9BC669-8416-4806-A5A1-285FB24A5391}" type="presParOf" srcId="{066B3AE3-CED3-4BE1-B42C-8CC3DC691CB8}" destId="{B986E2D5-57E1-413E-8B6A-1351EEB29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D0E59-852E-4F6C-A5F9-1342352635E7}" type="doc">
      <dgm:prSet loTypeId="urn:microsoft.com/office/officeart/2005/8/layout/arrow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2FA523D-550A-475C-9472-C4E738D1BC84}">
      <dgm:prSet/>
      <dgm:spPr/>
      <dgm:t>
        <a:bodyPr/>
        <a:lstStyle/>
        <a:p>
          <a:pPr rtl="0"/>
          <a:r>
            <a:rPr lang="ru-RU" b="1" dirty="0" smtClean="0">
              <a:hlinkClick xmlns:r="http://schemas.openxmlformats.org/officeDocument/2006/relationships" r:id="rId1"/>
            </a:rPr>
            <a:t>I этап -</a:t>
          </a:r>
          <a:r>
            <a:rPr lang="ru-RU" dirty="0" smtClean="0">
              <a:hlinkClick xmlns:r="http://schemas.openxmlformats.org/officeDocument/2006/relationships" r:id="rId1"/>
            </a:rPr>
            <a:t> «Погружение в проблему»</a:t>
          </a:r>
          <a:endParaRPr lang="ru-RU" dirty="0"/>
        </a:p>
      </dgm:t>
    </dgm:pt>
    <dgm:pt modelId="{620646B4-0E03-4D23-A424-F495CA6FF4D2}" type="parTrans" cxnId="{7704E38C-C9C6-44C9-B4BE-AFFE66859509}">
      <dgm:prSet/>
      <dgm:spPr/>
      <dgm:t>
        <a:bodyPr/>
        <a:lstStyle/>
        <a:p>
          <a:endParaRPr lang="ru-RU"/>
        </a:p>
      </dgm:t>
    </dgm:pt>
    <dgm:pt modelId="{8F8E1F29-23EA-4A6F-8EB4-8798D30B7CD9}" type="sibTrans" cxnId="{7704E38C-C9C6-44C9-B4BE-AFFE66859509}">
      <dgm:prSet/>
      <dgm:spPr/>
      <dgm:t>
        <a:bodyPr/>
        <a:lstStyle/>
        <a:p>
          <a:endParaRPr lang="ru-RU"/>
        </a:p>
      </dgm:t>
    </dgm:pt>
    <dgm:pt modelId="{93B1299B-6E1C-4242-B4EE-C27480D540E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Составление Кластера</a:t>
          </a:r>
          <a:endParaRPr lang="ru-RU" dirty="0">
            <a:solidFill>
              <a:schemeClr val="tx1"/>
            </a:solidFill>
          </a:endParaRPr>
        </a:p>
      </dgm:t>
    </dgm:pt>
    <dgm:pt modelId="{AB254260-9833-4A2D-A2CC-46F2108F3551}" type="parTrans" cxnId="{72B869EA-40A9-43BD-85B2-9A2AB89A1FE2}">
      <dgm:prSet/>
      <dgm:spPr/>
      <dgm:t>
        <a:bodyPr/>
        <a:lstStyle/>
        <a:p>
          <a:endParaRPr lang="ru-RU"/>
        </a:p>
      </dgm:t>
    </dgm:pt>
    <dgm:pt modelId="{B67FB03D-4B4E-4DC0-8172-5B0ABB27678D}" type="sibTrans" cxnId="{72B869EA-40A9-43BD-85B2-9A2AB89A1FE2}">
      <dgm:prSet/>
      <dgm:spPr/>
      <dgm:t>
        <a:bodyPr/>
        <a:lstStyle/>
        <a:p>
          <a:endParaRPr lang="ru-RU"/>
        </a:p>
      </dgm:t>
    </dgm:pt>
    <dgm:pt modelId="{8A9CFBCF-A076-465B-9CEB-09BDAF685E8F}">
      <dgm:prSet/>
      <dgm:spPr/>
      <dgm:t>
        <a:bodyPr/>
        <a:lstStyle/>
        <a:p>
          <a:pPr rtl="0"/>
          <a:endParaRPr lang="ru-RU" dirty="0"/>
        </a:p>
      </dgm:t>
    </dgm:pt>
    <dgm:pt modelId="{5968A2F0-CAD8-47FD-891A-4670A56423CF}" type="sibTrans" cxnId="{D93CE78E-7BF8-43DA-A987-F5BA9A89D120}">
      <dgm:prSet/>
      <dgm:spPr/>
      <dgm:t>
        <a:bodyPr/>
        <a:lstStyle/>
        <a:p>
          <a:endParaRPr lang="ru-RU"/>
        </a:p>
      </dgm:t>
    </dgm:pt>
    <dgm:pt modelId="{C3F4E2FC-9EC0-4A8B-9FC7-86B32D03029F}" type="parTrans" cxnId="{D93CE78E-7BF8-43DA-A987-F5BA9A89D120}">
      <dgm:prSet/>
      <dgm:spPr/>
      <dgm:t>
        <a:bodyPr/>
        <a:lstStyle/>
        <a:p>
          <a:endParaRPr lang="ru-RU"/>
        </a:p>
      </dgm:t>
    </dgm:pt>
    <dgm:pt modelId="{CBF33B9B-5BF8-4BEF-B237-3C9067C0C94E}" type="pres">
      <dgm:prSet presAssocID="{252D0E59-852E-4F6C-A5F9-1342352635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22BAA-DC71-4261-8E95-771E9121AE31}" type="pres">
      <dgm:prSet presAssocID="{8A9CFBCF-A076-465B-9CEB-09BDAF685E8F}" presName="arrow" presStyleLbl="node1" presStyleIdx="0" presStyleCnt="3" custAng="10800000" custFlipVert="1" custScaleX="31538" custScaleY="36879" custRadScaleRad="93317" custRadScaleInc="-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7CDDA-75C6-432C-82F7-E38AE6C1B4B7}" type="pres">
      <dgm:prSet presAssocID="{32FA523D-550A-475C-9472-C4E738D1BC84}" presName="arrow" presStyleLbl="node1" presStyleIdx="1" presStyleCnt="3" custAng="629996" custScaleX="65776" custScaleY="60191" custRadScaleRad="200406" custRadScaleInc="-14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F9E92-BF6C-4D71-8DE1-B63F11C71874}" type="pres">
      <dgm:prSet presAssocID="{93B1299B-6E1C-4242-B4EE-C27480D540E6}" presName="arrow" presStyleLbl="node1" presStyleIdx="2" presStyleCnt="3" custAng="21065686" custScaleX="52570" custScaleY="57345" custRadScaleRad="210050" custRadScaleInc="146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9C8DE-19A9-4A99-B4C8-D6C6C8E76AF9}" type="presOf" srcId="{32FA523D-550A-475C-9472-C4E738D1BC84}" destId="{F1B7CDDA-75C6-432C-82F7-E38AE6C1B4B7}" srcOrd="0" destOrd="0" presId="urn:microsoft.com/office/officeart/2005/8/layout/arrow1"/>
    <dgm:cxn modelId="{9CE271C1-5745-4343-8C8A-731A6A557470}" type="presOf" srcId="{93B1299B-6E1C-4242-B4EE-C27480D540E6}" destId="{B0FF9E92-BF6C-4D71-8DE1-B63F11C71874}" srcOrd="0" destOrd="0" presId="urn:microsoft.com/office/officeart/2005/8/layout/arrow1"/>
    <dgm:cxn modelId="{72B869EA-40A9-43BD-85B2-9A2AB89A1FE2}" srcId="{252D0E59-852E-4F6C-A5F9-1342352635E7}" destId="{93B1299B-6E1C-4242-B4EE-C27480D540E6}" srcOrd="2" destOrd="0" parTransId="{AB254260-9833-4A2D-A2CC-46F2108F3551}" sibTransId="{B67FB03D-4B4E-4DC0-8172-5B0ABB27678D}"/>
    <dgm:cxn modelId="{D93CE78E-7BF8-43DA-A987-F5BA9A89D120}" srcId="{252D0E59-852E-4F6C-A5F9-1342352635E7}" destId="{8A9CFBCF-A076-465B-9CEB-09BDAF685E8F}" srcOrd="0" destOrd="0" parTransId="{C3F4E2FC-9EC0-4A8B-9FC7-86B32D03029F}" sibTransId="{5968A2F0-CAD8-47FD-891A-4670A56423CF}"/>
    <dgm:cxn modelId="{E4B9F67C-CED7-430C-B0A8-7D6ADC365D4A}" type="presOf" srcId="{8A9CFBCF-A076-465B-9CEB-09BDAF685E8F}" destId="{9E922BAA-DC71-4261-8E95-771E9121AE31}" srcOrd="0" destOrd="0" presId="urn:microsoft.com/office/officeart/2005/8/layout/arrow1"/>
    <dgm:cxn modelId="{C4002B33-4928-431C-884E-D84243C4A368}" type="presOf" srcId="{252D0E59-852E-4F6C-A5F9-1342352635E7}" destId="{CBF33B9B-5BF8-4BEF-B237-3C9067C0C94E}" srcOrd="0" destOrd="0" presId="urn:microsoft.com/office/officeart/2005/8/layout/arrow1"/>
    <dgm:cxn modelId="{7704E38C-C9C6-44C9-B4BE-AFFE66859509}" srcId="{252D0E59-852E-4F6C-A5F9-1342352635E7}" destId="{32FA523D-550A-475C-9472-C4E738D1BC84}" srcOrd="1" destOrd="0" parTransId="{620646B4-0E03-4D23-A424-F495CA6FF4D2}" sibTransId="{8F8E1F29-23EA-4A6F-8EB4-8798D30B7CD9}"/>
    <dgm:cxn modelId="{3CDAF6AF-2DC0-4F9D-8517-5F05AA1BBE2A}" type="presParOf" srcId="{CBF33B9B-5BF8-4BEF-B237-3C9067C0C94E}" destId="{9E922BAA-DC71-4261-8E95-771E9121AE31}" srcOrd="0" destOrd="0" presId="urn:microsoft.com/office/officeart/2005/8/layout/arrow1"/>
    <dgm:cxn modelId="{28BCB9F3-F576-4B91-AE08-34233EE005A9}" type="presParOf" srcId="{CBF33B9B-5BF8-4BEF-B237-3C9067C0C94E}" destId="{F1B7CDDA-75C6-432C-82F7-E38AE6C1B4B7}" srcOrd="1" destOrd="0" presId="urn:microsoft.com/office/officeart/2005/8/layout/arrow1"/>
    <dgm:cxn modelId="{9445789F-C482-4092-ABA3-68380BD0A26A}" type="presParOf" srcId="{CBF33B9B-5BF8-4BEF-B237-3C9067C0C94E}" destId="{B0FF9E92-BF6C-4D71-8DE1-B63F11C71874}" srcOrd="2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7FC9F1-8F65-41AB-A448-231A76F75815}" type="doc">
      <dgm:prSet loTypeId="urn:microsoft.com/office/officeart/2005/8/layout/hProcess6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C6ECD6E-1E90-4045-8B52-8CDE70F4C739}">
      <dgm:prSet/>
      <dgm:spPr/>
      <dgm:t>
        <a:bodyPr/>
        <a:lstStyle/>
        <a:p>
          <a:pPr rtl="0"/>
          <a:r>
            <a:rPr lang="ru-RU" b="1" dirty="0" smtClean="0">
              <a:hlinkClick xmlns:r="http://schemas.openxmlformats.org/officeDocument/2006/relationships" r:id="rId1"/>
            </a:rPr>
            <a:t>II этап - </a:t>
          </a:r>
          <a:r>
            <a:rPr lang="ru-RU" dirty="0" smtClean="0">
              <a:hlinkClick xmlns:r="http://schemas.openxmlformats.org/officeDocument/2006/relationships" r:id="rId1"/>
            </a:rPr>
            <a:t>Подготовка к сбору и обработке информации.</a:t>
          </a:r>
          <a:endParaRPr lang="ru-RU" dirty="0"/>
        </a:p>
      </dgm:t>
    </dgm:pt>
    <dgm:pt modelId="{9B5A53D4-78E8-4CF6-81FB-333AD6466B9B}" type="parTrans" cxnId="{A60FE505-8509-41D7-B6C5-B82E7219F091}">
      <dgm:prSet/>
      <dgm:spPr/>
      <dgm:t>
        <a:bodyPr/>
        <a:lstStyle/>
        <a:p>
          <a:endParaRPr lang="ru-RU"/>
        </a:p>
      </dgm:t>
    </dgm:pt>
    <dgm:pt modelId="{A29B27D8-D3D4-4826-A0F2-19B4BABCAA40}" type="sibTrans" cxnId="{A60FE505-8509-41D7-B6C5-B82E7219F091}">
      <dgm:prSet/>
      <dgm:spPr/>
      <dgm:t>
        <a:bodyPr/>
        <a:lstStyle/>
        <a:p>
          <a:endParaRPr lang="ru-RU"/>
        </a:p>
      </dgm:t>
    </dgm:pt>
    <dgm:pt modelId="{BDBC8B7A-9DDD-421B-B47F-E4614FD29508}" type="pres">
      <dgm:prSet presAssocID="{047FC9F1-8F65-41AB-A448-231A76F758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2F82B1-9951-4206-BDA5-ABFFC50CCD24}" type="pres">
      <dgm:prSet presAssocID="{0C6ECD6E-1E90-4045-8B52-8CDE70F4C739}" presName="compNode" presStyleCnt="0"/>
      <dgm:spPr/>
    </dgm:pt>
    <dgm:pt modelId="{005E6CC0-89BE-48EA-B8AE-C00C457F2F24}" type="pres">
      <dgm:prSet presAssocID="{0C6ECD6E-1E90-4045-8B52-8CDE70F4C739}" presName="noGeometry" presStyleCnt="0"/>
      <dgm:spPr/>
    </dgm:pt>
    <dgm:pt modelId="{C1B5DE64-E3CA-48CA-BCC1-14CF02A8AB1E}" type="pres">
      <dgm:prSet presAssocID="{0C6ECD6E-1E90-4045-8B52-8CDE70F4C739}" presName="childTextVisible" presStyleLbl="bgAccFollowNode1" presStyleIdx="0" presStyleCnt="1" custAng="1243256" custScaleX="31452" custScaleY="52135" custLinFactNeighborX="-8414" custLinFactNeighborY="16608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933EF089-F253-4B4A-931C-4CCF4902AA14}" type="pres">
      <dgm:prSet presAssocID="{0C6ECD6E-1E90-4045-8B52-8CDE70F4C739}" presName="childTextHidden" presStyleLbl="bgAccFollowNode1" presStyleIdx="0" presStyleCnt="1"/>
      <dgm:spPr/>
    </dgm:pt>
    <dgm:pt modelId="{2EBC06D2-CE1B-409D-9BBA-0368BD80C5BA}" type="pres">
      <dgm:prSet presAssocID="{0C6ECD6E-1E90-4045-8B52-8CDE70F4C739}" presName="parentText" presStyleLbl="node1" presStyleIdx="0" presStyleCnt="1" custScaleX="124001" custScaleY="124000" custLinFactNeighborX="21127" custLinFactNeighborY="-87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FE505-8509-41D7-B6C5-B82E7219F091}" srcId="{047FC9F1-8F65-41AB-A448-231A76F75815}" destId="{0C6ECD6E-1E90-4045-8B52-8CDE70F4C739}" srcOrd="0" destOrd="0" parTransId="{9B5A53D4-78E8-4CF6-81FB-333AD6466B9B}" sibTransId="{A29B27D8-D3D4-4826-A0F2-19B4BABCAA40}"/>
    <dgm:cxn modelId="{79A20C02-7F72-4D4F-907A-0C41FE45288B}" type="presOf" srcId="{047FC9F1-8F65-41AB-A448-231A76F75815}" destId="{BDBC8B7A-9DDD-421B-B47F-E4614FD29508}" srcOrd="0" destOrd="0" presId="urn:microsoft.com/office/officeart/2005/8/layout/hProcess6"/>
    <dgm:cxn modelId="{03E1AE2E-4DE4-4D32-BBCF-E9818493D51D}" type="presOf" srcId="{0C6ECD6E-1E90-4045-8B52-8CDE70F4C739}" destId="{2EBC06D2-CE1B-409D-9BBA-0368BD80C5BA}" srcOrd="0" destOrd="0" presId="urn:microsoft.com/office/officeart/2005/8/layout/hProcess6"/>
    <dgm:cxn modelId="{8842FFDB-1404-484A-928F-47460A2A74A5}" type="presParOf" srcId="{BDBC8B7A-9DDD-421B-B47F-E4614FD29508}" destId="{A82F82B1-9951-4206-BDA5-ABFFC50CCD24}" srcOrd="0" destOrd="0" presId="urn:microsoft.com/office/officeart/2005/8/layout/hProcess6"/>
    <dgm:cxn modelId="{32D35653-AC12-4F32-873F-1D60BF6C08A0}" type="presParOf" srcId="{A82F82B1-9951-4206-BDA5-ABFFC50CCD24}" destId="{005E6CC0-89BE-48EA-B8AE-C00C457F2F24}" srcOrd="0" destOrd="0" presId="urn:microsoft.com/office/officeart/2005/8/layout/hProcess6"/>
    <dgm:cxn modelId="{35EB0041-85C2-4000-8E7F-16006FD77887}" type="presParOf" srcId="{A82F82B1-9951-4206-BDA5-ABFFC50CCD24}" destId="{C1B5DE64-E3CA-48CA-BCC1-14CF02A8AB1E}" srcOrd="1" destOrd="0" presId="urn:microsoft.com/office/officeart/2005/8/layout/hProcess6"/>
    <dgm:cxn modelId="{2DAAFDF8-08D2-48B8-85FD-F405DB411B81}" type="presParOf" srcId="{A82F82B1-9951-4206-BDA5-ABFFC50CCD24}" destId="{933EF089-F253-4B4A-931C-4CCF4902AA14}" srcOrd="2" destOrd="0" presId="urn:microsoft.com/office/officeart/2005/8/layout/hProcess6"/>
    <dgm:cxn modelId="{8E64B24E-2F91-4EB2-8E13-EBE7F9567DE3}" type="presParOf" srcId="{A82F82B1-9951-4206-BDA5-ABFFC50CCD24}" destId="{2EBC06D2-CE1B-409D-9BBA-0368BD80C5B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D037C4-E31F-4021-AC7A-EC706A5BF7EF}" type="doc">
      <dgm:prSet loTypeId="urn:microsoft.com/office/officeart/2005/8/layout/arrow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5D49C31-4C3C-45DB-869A-E30BC9997F61}">
      <dgm:prSet custT="1"/>
      <dgm:spPr/>
      <dgm:t>
        <a:bodyPr/>
        <a:lstStyle/>
        <a:p>
          <a:pPr rtl="0"/>
          <a:r>
            <a:rPr lang="ru-RU" sz="3200" b="1" u="sng" dirty="0" smtClean="0">
              <a:hlinkClick xmlns:r="http://schemas.openxmlformats.org/officeDocument/2006/relationships" r:id="rId1"/>
            </a:rPr>
            <a:t>III этап </a:t>
          </a:r>
          <a:r>
            <a:rPr lang="ru-RU" sz="3200" u="sng" dirty="0" smtClean="0">
              <a:hlinkClick xmlns:r="http://schemas.openxmlformats.org/officeDocument/2006/relationships" r:id="rId1"/>
            </a:rPr>
            <a:t>– Совместная деятельность с родителями. </a:t>
          </a:r>
          <a:r>
            <a:rPr lang="ru-RU" sz="3200" u="none" dirty="0" smtClean="0">
              <a:hlinkClick xmlns:r="http://schemas.openxmlformats.org/officeDocument/2006/relationships" r:id="rId1"/>
            </a:rPr>
            <a:t>Разработка собственного варианта решения проблемы.</a:t>
          </a:r>
          <a:r>
            <a:rPr lang="ru-RU" sz="3200" u="none" dirty="0" smtClean="0"/>
            <a:t>(Создание коллажа)</a:t>
          </a:r>
          <a:br>
            <a:rPr lang="ru-RU" sz="3200" u="none" dirty="0" smtClean="0"/>
          </a:br>
          <a:endParaRPr lang="ru-RU" sz="3200" u="none" dirty="0"/>
        </a:p>
      </dgm:t>
    </dgm:pt>
    <dgm:pt modelId="{B485BB3F-A1C7-497B-B3AB-FCC4987F9946}" type="parTrans" cxnId="{F94A277A-8679-4218-ADCE-DA51176C08A5}">
      <dgm:prSet/>
      <dgm:spPr/>
      <dgm:t>
        <a:bodyPr/>
        <a:lstStyle/>
        <a:p>
          <a:endParaRPr lang="ru-RU"/>
        </a:p>
      </dgm:t>
    </dgm:pt>
    <dgm:pt modelId="{017E9145-4827-4426-9065-86D6F55045F8}" type="sibTrans" cxnId="{F94A277A-8679-4218-ADCE-DA51176C08A5}">
      <dgm:prSet/>
      <dgm:spPr/>
      <dgm:t>
        <a:bodyPr/>
        <a:lstStyle/>
        <a:p>
          <a:endParaRPr lang="ru-RU"/>
        </a:p>
      </dgm:t>
    </dgm:pt>
    <dgm:pt modelId="{C31C702A-2342-4F38-9209-D019EDDA6D41}" type="pres">
      <dgm:prSet presAssocID="{1AD037C4-E31F-4021-AC7A-EC706A5BF7E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70DD1B-C7E5-47AC-8DF6-1DFFB9E1458E}" type="pres">
      <dgm:prSet presAssocID="{1AD037C4-E31F-4021-AC7A-EC706A5BF7EF}" presName="arrow" presStyleLbl="bgShp" presStyleIdx="0" presStyleCnt="1" custAng="3273121" custLinFactNeighborX="19009" custLinFactNeighborY="7327"/>
      <dgm:spPr/>
    </dgm:pt>
    <dgm:pt modelId="{0B6DB277-E273-4C18-82B3-1AD18A33EC2E}" type="pres">
      <dgm:prSet presAssocID="{1AD037C4-E31F-4021-AC7A-EC706A5BF7EF}" presName="arrowDiagram1" presStyleCnt="0">
        <dgm:presLayoutVars>
          <dgm:bulletEnabled val="1"/>
        </dgm:presLayoutVars>
      </dgm:prSet>
      <dgm:spPr/>
    </dgm:pt>
    <dgm:pt modelId="{1565D97D-4683-49F6-BD9C-7773E3CBD1FA}" type="pres">
      <dgm:prSet presAssocID="{75D49C31-4C3C-45DB-869A-E30BC9997F61}" presName="bullet1" presStyleLbl="node1" presStyleIdx="0" presStyleCnt="1" custLinFactX="121603" custLinFactY="200000" custLinFactNeighborX="200000" custLinFactNeighborY="295501"/>
      <dgm:spPr/>
    </dgm:pt>
    <dgm:pt modelId="{0AC9A3BB-A651-4025-89DA-1C8E367AEBC3}" type="pres">
      <dgm:prSet presAssocID="{75D49C31-4C3C-45DB-869A-E30BC9997F61}" presName="textBox1" presStyleLbl="revTx" presStyleIdx="0" presStyleCnt="1" custScaleX="262390" custLinFactNeighborX="36367" custLinFactNeighborY="-3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E9A41-F622-4F03-8560-2FCDFABF22DE}" type="presOf" srcId="{75D49C31-4C3C-45DB-869A-E30BC9997F61}" destId="{0AC9A3BB-A651-4025-89DA-1C8E367AEBC3}" srcOrd="0" destOrd="0" presId="urn:microsoft.com/office/officeart/2005/8/layout/arrow2"/>
    <dgm:cxn modelId="{F94A277A-8679-4218-ADCE-DA51176C08A5}" srcId="{1AD037C4-E31F-4021-AC7A-EC706A5BF7EF}" destId="{75D49C31-4C3C-45DB-869A-E30BC9997F61}" srcOrd="0" destOrd="0" parTransId="{B485BB3F-A1C7-497B-B3AB-FCC4987F9946}" sibTransId="{017E9145-4827-4426-9065-86D6F55045F8}"/>
    <dgm:cxn modelId="{07CCC15B-AEBE-4671-9522-7593CC119827}" type="presOf" srcId="{1AD037C4-E31F-4021-AC7A-EC706A5BF7EF}" destId="{C31C702A-2342-4F38-9209-D019EDDA6D41}" srcOrd="0" destOrd="0" presId="urn:microsoft.com/office/officeart/2005/8/layout/arrow2"/>
    <dgm:cxn modelId="{6AC7A0AE-0EFE-4735-BB4A-B621D540FA55}" type="presParOf" srcId="{C31C702A-2342-4F38-9209-D019EDDA6D41}" destId="{1B70DD1B-C7E5-47AC-8DF6-1DFFB9E1458E}" srcOrd="0" destOrd="0" presId="urn:microsoft.com/office/officeart/2005/8/layout/arrow2"/>
    <dgm:cxn modelId="{88495B07-6C9A-4EDE-8F13-922CFD4E3989}" type="presParOf" srcId="{C31C702A-2342-4F38-9209-D019EDDA6D41}" destId="{0B6DB277-E273-4C18-82B3-1AD18A33EC2E}" srcOrd="1" destOrd="0" presId="urn:microsoft.com/office/officeart/2005/8/layout/arrow2"/>
    <dgm:cxn modelId="{BFF9D41B-2C8B-414A-BCEB-49433ECDCFDB}" type="presParOf" srcId="{0B6DB277-E273-4C18-82B3-1AD18A33EC2E}" destId="{1565D97D-4683-49F6-BD9C-7773E3CBD1FA}" srcOrd="0" destOrd="0" presId="urn:microsoft.com/office/officeart/2005/8/layout/arrow2"/>
    <dgm:cxn modelId="{FB87F316-6236-4CB1-AD6B-37347D12279D}" type="presParOf" srcId="{0B6DB277-E273-4C18-82B3-1AD18A33EC2E}" destId="{0AC9A3BB-A651-4025-89DA-1C8E367AEBC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DB1C5-C6DF-486E-BC78-A61E9BADDE00}">
      <dsp:nvSpPr>
        <dsp:cNvPr id="0" name=""/>
        <dsp:cNvSpPr/>
      </dsp:nvSpPr>
      <dsp:spPr>
        <a:xfrm rot="20499351">
          <a:off x="0" y="1170918"/>
          <a:ext cx="5562600" cy="34766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F2539-A598-4A00-830D-DE7619598971}">
      <dsp:nvSpPr>
        <dsp:cNvPr id="0" name=""/>
        <dsp:cNvSpPr/>
      </dsp:nvSpPr>
      <dsp:spPr>
        <a:xfrm>
          <a:off x="4343401" y="1142998"/>
          <a:ext cx="411632" cy="411632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BBD82-626B-48C2-8249-5C3E81B02645}">
      <dsp:nvSpPr>
        <dsp:cNvPr id="0" name=""/>
        <dsp:cNvSpPr/>
      </dsp:nvSpPr>
      <dsp:spPr>
        <a:xfrm>
          <a:off x="1409006" y="0"/>
          <a:ext cx="2225040" cy="256574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8115" bIns="0" numCol="1" spcCol="1270" anchor="t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«Голубая красавица или мир в одной капле»</a:t>
          </a:r>
          <a:endParaRPr lang="ru-RU" sz="2800" kern="1200" dirty="0"/>
        </a:p>
      </dsp:txBody>
      <dsp:txXfrm>
        <a:off x="1517623" y="108617"/>
        <a:ext cx="2007806" cy="2348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E2D5-57E1-413E-8B6A-1351EEB29AA2}">
      <dsp:nvSpPr>
        <dsp:cNvPr id="0" name=""/>
        <dsp:cNvSpPr/>
      </dsp:nvSpPr>
      <dsp:spPr>
        <a:xfrm>
          <a:off x="0" y="0"/>
          <a:ext cx="4191000" cy="72549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Актуальность</a:t>
          </a:r>
          <a:endParaRPr lang="ru-RU" sz="3000" kern="1200" dirty="0"/>
        </a:p>
      </dsp:txBody>
      <dsp:txXfrm>
        <a:off x="35416" y="35416"/>
        <a:ext cx="4120168" cy="654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22BAA-DC71-4261-8E95-771E9121AE31}">
      <dsp:nvSpPr>
        <dsp:cNvPr id="0" name=""/>
        <dsp:cNvSpPr/>
      </dsp:nvSpPr>
      <dsp:spPr>
        <a:xfrm rot="10800000" flipV="1">
          <a:off x="3592159" y="825728"/>
          <a:ext cx="857053" cy="100219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10800000">
        <a:off x="3806422" y="975712"/>
        <a:ext cx="428527" cy="852212"/>
      </dsp:txXfrm>
    </dsp:sp>
    <dsp:sp modelId="{F1B7CDDA-75C6-432C-82F7-E38AE6C1B4B7}">
      <dsp:nvSpPr>
        <dsp:cNvPr id="0" name=""/>
        <dsp:cNvSpPr/>
      </dsp:nvSpPr>
      <dsp:spPr>
        <a:xfrm rot="7829996">
          <a:off x="308598" y="164320"/>
          <a:ext cx="1787480" cy="163570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3241392"/>
            <a:satOff val="12376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hlinkClick xmlns:r="http://schemas.openxmlformats.org/officeDocument/2006/relationships" r:id="rId1"/>
            </a:rPr>
            <a:t>I этап -</a:t>
          </a:r>
          <a:r>
            <a:rPr lang="ru-RU" sz="1400" kern="1200" dirty="0" smtClean="0">
              <a:hlinkClick xmlns:r="http://schemas.openxmlformats.org/officeDocument/2006/relationships" r:id="rId1"/>
            </a:rPr>
            <a:t> «Погружение в проблему»</a:t>
          </a:r>
          <a:endParaRPr lang="ru-RU" sz="1400" kern="1200" dirty="0"/>
        </a:p>
      </dsp:txBody>
      <dsp:txXfrm rot="-5400000">
        <a:off x="418777" y="442351"/>
        <a:ext cx="1349457" cy="893740"/>
      </dsp:txXfrm>
    </dsp:sp>
    <dsp:sp modelId="{B0FF9E92-BF6C-4D71-8DE1-B63F11C71874}">
      <dsp:nvSpPr>
        <dsp:cNvPr id="0" name=""/>
        <dsp:cNvSpPr/>
      </dsp:nvSpPr>
      <dsp:spPr>
        <a:xfrm rot="13865686">
          <a:off x="6589048" y="266030"/>
          <a:ext cx="1428604" cy="1558365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Составление Кластера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6746447" y="609555"/>
        <a:ext cx="1308359" cy="714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5DE64-E3CA-48CA-BCC1-14CF02A8AB1E}">
      <dsp:nvSpPr>
        <dsp:cNvPr id="0" name=""/>
        <dsp:cNvSpPr/>
      </dsp:nvSpPr>
      <dsp:spPr>
        <a:xfrm rot="1243256">
          <a:off x="2348315" y="1997721"/>
          <a:ext cx="1298811" cy="1881920"/>
        </a:xfrm>
        <a:prstGeom prst="rightArrow">
          <a:avLst>
            <a:gd name="adj1" fmla="val 70000"/>
            <a:gd name="adj2" fmla="val 50000"/>
          </a:avLst>
        </a:prstGeom>
        <a:solidFill>
          <a:srgbClr val="7030A0">
            <a:alpha val="90000"/>
          </a:srgbClr>
        </a:solidFill>
        <a:ln w="2540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06D2-CE1B-409D-9BBA-0368BD80C5BA}">
      <dsp:nvSpPr>
        <dsp:cNvPr id="0" name=""/>
        <dsp:cNvSpPr/>
      </dsp:nvSpPr>
      <dsp:spPr>
        <a:xfrm>
          <a:off x="436489" y="877440"/>
          <a:ext cx="2560313" cy="25602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hlinkClick xmlns:r="http://schemas.openxmlformats.org/officeDocument/2006/relationships" r:id="rId1"/>
            </a:rPr>
            <a:t>II этап - </a:t>
          </a:r>
          <a:r>
            <a:rPr lang="ru-RU" sz="2200" kern="1200" dirty="0" smtClean="0">
              <a:hlinkClick xmlns:r="http://schemas.openxmlformats.org/officeDocument/2006/relationships" r:id="rId1"/>
            </a:rPr>
            <a:t>Подготовка к сбору и обработке информации.</a:t>
          </a:r>
          <a:endParaRPr lang="ru-RU" sz="2200" kern="1200" dirty="0"/>
        </a:p>
      </dsp:txBody>
      <dsp:txXfrm>
        <a:off x="811438" y="1252386"/>
        <a:ext cx="1810415" cy="1810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0DD1B-C7E5-47AC-8DF6-1DFFB9E1458E}">
      <dsp:nvSpPr>
        <dsp:cNvPr id="0" name=""/>
        <dsp:cNvSpPr/>
      </dsp:nvSpPr>
      <dsp:spPr>
        <a:xfrm rot="3273121">
          <a:off x="1451323" y="0"/>
          <a:ext cx="6949440" cy="4343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5D97D-4683-49F6-BD9C-7773E3CBD1FA}">
      <dsp:nvSpPr>
        <dsp:cNvPr id="0" name=""/>
        <dsp:cNvSpPr/>
      </dsp:nvSpPr>
      <dsp:spPr>
        <a:xfrm>
          <a:off x="7086598" y="3428997"/>
          <a:ext cx="514258" cy="51425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A3BB-A651-4025-89DA-1C8E367AEBC3}">
      <dsp:nvSpPr>
        <dsp:cNvPr id="0" name=""/>
        <dsp:cNvSpPr/>
      </dsp:nvSpPr>
      <dsp:spPr>
        <a:xfrm>
          <a:off x="783345" y="11"/>
          <a:ext cx="7293854" cy="320542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2495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hlinkClick xmlns:r="http://schemas.openxmlformats.org/officeDocument/2006/relationships" r:id="rId1"/>
            </a:rPr>
            <a:t>III этап </a:t>
          </a:r>
          <a:r>
            <a:rPr lang="ru-RU" sz="3200" u="sng" kern="1200" dirty="0" smtClean="0">
              <a:hlinkClick xmlns:r="http://schemas.openxmlformats.org/officeDocument/2006/relationships" r:id="rId1"/>
            </a:rPr>
            <a:t>– Совместная деятельность с родителями. </a:t>
          </a:r>
          <a:r>
            <a:rPr lang="ru-RU" sz="3200" u="none" kern="1200" dirty="0" smtClean="0">
              <a:hlinkClick xmlns:r="http://schemas.openxmlformats.org/officeDocument/2006/relationships" r:id="rId1"/>
            </a:rPr>
            <a:t>Разработка собственного варианта решения проблемы.</a:t>
          </a:r>
          <a:r>
            <a:rPr lang="ru-RU" sz="3200" u="none" kern="1200" dirty="0" smtClean="0"/>
            <a:t>(Создание коллажа)</a:t>
          </a:r>
          <a:br>
            <a:rPr lang="ru-RU" sz="3200" u="none" kern="1200" dirty="0" smtClean="0"/>
          </a:br>
          <a:endParaRPr lang="ru-RU" sz="3200" u="none" kern="1200" dirty="0"/>
        </a:p>
      </dsp:txBody>
      <dsp:txXfrm>
        <a:off x="939821" y="156487"/>
        <a:ext cx="6980902" cy="289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1E3F7-EBFC-4D72-B648-E024464103D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2C757-6D03-4A59-9E55-B35098278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1150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Проект</a:t>
            </a: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-533400" y="1447800"/>
          <a:ext cx="5562600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s://encrypted-tbn1.gstatic.com/images?q=tbn:ANd9GcRrc9J1F-IBS7J3587tmlg9XyjDBKmjD2lOB0mNdt6gCGwjQwg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914400"/>
            <a:ext cx="382716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s://encrypted-tbn2.gstatic.com/images?q=tbn:ANd9GcQp5Xh8DVuXldOysLI6mOPjWbvVuMwptk8fF5fvTe51PYK6NXC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3810000"/>
            <a:ext cx="3401713" cy="2575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1"/>
          </a:xfrm>
          <a:prstGeom prst="rect">
            <a:avLst/>
          </a:prstGeom>
          <a:noFill/>
        </p:spPr>
      </p:pic>
      <p:pic>
        <p:nvPicPr>
          <p:cNvPr id="3074" name="Picture 2" descr="G:\PC23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077200" cy="60579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90600" y="457200"/>
            <a:ext cx="5486400" cy="5667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Составление кластера на последнем этапе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81000" y="4191000"/>
            <a:ext cx="5486400" cy="8048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Подготовка к проекту, сбор материала, просмотр документальных мультфильмов, игры по развитию речи, грамота, чтение энциклопедической литературы, ознакомление с познавательными презентациями, подтолкнуло нас к созданию  кластера 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Рефлексия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На последнем этапе нашей работы мы провели самооценку и самоанализ проделанных мероприятий, отметили наиболее интересные коллажи и выступления в их защиту. Вспомнили о том, что узнали нового и что ещё хотелось бы узнать. Дети были заинтересованы в проделанной работе и заинтересовали этим своих близких.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286501"/>
          </a:xfrm>
          <a:prstGeom prst="rect">
            <a:avLst/>
          </a:prstGeom>
          <a:noFill/>
        </p:spPr>
      </p:pic>
      <p:pic>
        <p:nvPicPr>
          <p:cNvPr id="5122" name="Picture 2" descr="http://img-fotki.yandex.ru/get/5408/mihtimak.94/0_76f03_aab73cd5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339973" cy="592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 rot="20681727">
            <a:off x="377977" y="1407343"/>
            <a:ext cx="4388656" cy="56673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5795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33207" y="435429"/>
            <a:ext cx="45720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b="1" dirty="0"/>
              <a:t>Тип проекта: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-творческий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Вид проекта: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долгосрочный</a:t>
            </a:r>
            <a:r>
              <a:rPr lang="ru-RU" dirty="0"/>
              <a:t>, групповой</a:t>
            </a:r>
          </a:p>
          <a:p>
            <a:pPr marL="0" indent="0">
              <a:buNone/>
            </a:pPr>
            <a:r>
              <a:rPr lang="ru-RU" b="1" dirty="0"/>
              <a:t>Возраст детей: </a:t>
            </a:r>
            <a:r>
              <a:rPr lang="ru-RU" dirty="0"/>
              <a:t>6-7 лет</a:t>
            </a:r>
          </a:p>
          <a:p>
            <a:pPr marL="0" indent="0">
              <a:buNone/>
            </a:pPr>
            <a:r>
              <a:rPr lang="ru-RU" b="1" dirty="0"/>
              <a:t>Участники </a:t>
            </a:r>
            <a:r>
              <a:rPr lang="ru-RU" b="1" dirty="0" smtClean="0"/>
              <a:t>проекта:</a:t>
            </a: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    учитель-логопед,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воспитатели</a:t>
            </a:r>
            <a:r>
              <a:rPr lang="ru-RU" dirty="0"/>
              <a:t>,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воспитанники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 smtClean="0"/>
              <a:t>    родители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Составили педагоги: 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Зубрицкая</a:t>
            </a:r>
            <a:r>
              <a:rPr lang="ru-RU" dirty="0"/>
              <a:t> Виктория </a:t>
            </a:r>
            <a:r>
              <a:rPr lang="ru-RU" dirty="0" smtClean="0"/>
              <a:t>Петровна</a:t>
            </a:r>
          </a:p>
          <a:p>
            <a:pPr marL="0" indent="0">
              <a:buNone/>
            </a:pPr>
            <a:r>
              <a:rPr lang="ru-RU" dirty="0" smtClean="0"/>
              <a:t>Румянцева Галина Алексеевна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8" name="Picture 4" descr="http://gubkin24.ru/uploads/posts/2013-02/1360729685_b01b9c64ad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3952875" cy="4448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57951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609600" y="381000"/>
          <a:ext cx="419100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76400" y="3429000"/>
            <a:ext cx="6400800" cy="3429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На сегодняшний день экологическая грамотность, бережное отношение к природе стали залогом выживания человека на нашей планете. Кроме того, экологическое образование детей – это огромный потенциал их всестороннего развития.</a:t>
            </a:r>
            <a:endParaRPr lang="ru-RU" dirty="0"/>
          </a:p>
        </p:txBody>
      </p:sp>
      <p:pic>
        <p:nvPicPr>
          <p:cNvPr id="15364" name="Picture 4" descr="http://neftsearch.ru/wp-content/uploads/2011/02/ekologiya_v_neftyanoi_promyshlennosti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457200"/>
            <a:ext cx="3352800" cy="3352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5366" name="Picture 6" descr="http://mgup.ru/public/images/news/sources/f5871156204520b05b4c5653dd5667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1524000"/>
            <a:ext cx="2876550" cy="2162176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33400" y="5334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5100" b="1" dirty="0" smtClean="0"/>
              <a:t>Идея проекта</a:t>
            </a:r>
            <a:r>
              <a:rPr lang="ru-RU" sz="4700" b="1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000" dirty="0" smtClean="0"/>
              <a:t>   Развитие познавательной активности детей. Выявление утечки чистой воды и практических дел, направленных на сбережение запасов чистой воды. Передача социального опыта в сфере влиянии воды на все живое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800600" y="2971800"/>
            <a:ext cx="4038600" cy="3611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dirty="0" smtClean="0"/>
              <a:t> </a:t>
            </a:r>
            <a:r>
              <a:rPr lang="ru-RU" sz="3800" b="1" dirty="0" smtClean="0"/>
              <a:t>Проблема </a:t>
            </a:r>
          </a:p>
          <a:p>
            <a:pPr>
              <a:buNone/>
            </a:pPr>
            <a:r>
              <a:rPr lang="ru-RU" dirty="0" smtClean="0"/>
              <a:t> Отсутствие у детей представлений о значении воды в жизни человека, об основных источниках загрязнения воды, его последствиях, мероприятиях по предотвращению загрязнения воды.</a:t>
            </a:r>
            <a:endParaRPr lang="ru-RU" dirty="0"/>
          </a:p>
        </p:txBody>
      </p:sp>
      <p:pic>
        <p:nvPicPr>
          <p:cNvPr id="14340" name="Picture 4" descr="http://ekaraganda.kz/foto/b3c907499a0cd9232ca1a8e9207a49e2.jpg"/>
          <p:cNvPicPr>
            <a:picLocks noChangeAspect="1" noChangeArrowheads="1"/>
          </p:cNvPicPr>
          <p:nvPr/>
        </p:nvPicPr>
        <p:blipFill>
          <a:blip r:embed="rId3" cstate="print"/>
          <a:srcRect b="13573"/>
          <a:stretch>
            <a:fillRect/>
          </a:stretch>
        </p:blipFill>
        <p:spPr bwMode="auto">
          <a:xfrm>
            <a:off x="4495800" y="304800"/>
            <a:ext cx="3657600" cy="247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Выгнутая вправо стрелка 6"/>
          <p:cNvSpPr/>
          <p:nvPr/>
        </p:nvSpPr>
        <p:spPr>
          <a:xfrm rot="8979215">
            <a:off x="3990902" y="2311276"/>
            <a:ext cx="731520" cy="121615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4365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810000" y="1066800"/>
            <a:ext cx="4648200" cy="1371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Цель:</a:t>
            </a:r>
            <a:r>
              <a:rPr lang="ru-RU" sz="2400" dirty="0" smtClean="0"/>
              <a:t> Формировать у детей осознанного, бережного отношения к воде, как к важному природному ресурсу, то есть воспитание экологического сознания.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15362" name="Picture 2" descr="http://www.yshastiki.ru/img/r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2472138" cy="3886200"/>
          </a:xfrm>
          <a:prstGeom prst="rect">
            <a:avLst/>
          </a:prstGeom>
          <a:noFill/>
        </p:spPr>
      </p:pic>
      <p:pic>
        <p:nvPicPr>
          <p:cNvPr id="15364" name="Picture 4" descr="http://proekt63.ucoz.ru/khimik_bolshoj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00400"/>
            <a:ext cx="4043543" cy="298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4008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«Здоровье» </a:t>
            </a:r>
          </a:p>
          <a:p>
            <a:pPr>
              <a:buNone/>
            </a:pPr>
            <a:r>
              <a:rPr lang="ru-RU" sz="1600" dirty="0" smtClean="0"/>
              <a:t>    Расширять и углублять знания и представления ребёнка о роли воды в жизни человека и её влияние на здоровье.</a:t>
            </a:r>
          </a:p>
          <a:p>
            <a:pPr>
              <a:buNone/>
            </a:pPr>
            <a:r>
              <a:rPr lang="ru-RU" sz="1800" b="1" dirty="0" smtClean="0"/>
              <a:t>«Социализация»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     Развивать инициативу, организаторские способности.</a:t>
            </a:r>
          </a:p>
          <a:p>
            <a:pPr>
              <a:buNone/>
            </a:pPr>
            <a:r>
              <a:rPr lang="ru-RU" sz="1800" b="1" dirty="0" smtClean="0"/>
              <a:t>«Безопасность»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      Формировать представлений  об опасных для человека и  мира</a:t>
            </a:r>
          </a:p>
          <a:p>
            <a:pPr>
              <a:buNone/>
            </a:pPr>
            <a:r>
              <a:rPr lang="ru-RU" sz="1600" dirty="0" smtClean="0"/>
              <a:t>      окружающей  природы ситуациях  и способах поведения в них.</a:t>
            </a:r>
          </a:p>
          <a:p>
            <a:pPr>
              <a:buNone/>
            </a:pPr>
            <a:r>
              <a:rPr lang="ru-RU" sz="1800" b="1" dirty="0" smtClean="0"/>
              <a:t>«Познание»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      Систематизировать и расширять представления детей о свойствах</a:t>
            </a:r>
          </a:p>
          <a:p>
            <a:pPr>
              <a:buNone/>
            </a:pPr>
            <a:r>
              <a:rPr lang="ru-RU" sz="1600" dirty="0" smtClean="0"/>
              <a:t>      воды</a:t>
            </a:r>
          </a:p>
          <a:p>
            <a:pPr>
              <a:buNone/>
            </a:pPr>
            <a:r>
              <a:rPr lang="ru-RU" sz="1800" b="1" dirty="0" smtClean="0"/>
              <a:t>«Коммуникация»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       Развивать все компоненты устной речи детей.</a:t>
            </a:r>
          </a:p>
          <a:p>
            <a:pPr>
              <a:buNone/>
            </a:pPr>
            <a:r>
              <a:rPr lang="ru-RU" sz="1600" dirty="0" smtClean="0"/>
              <a:t>       Обогащать словарный запаса.</a:t>
            </a:r>
          </a:p>
          <a:p>
            <a:pPr>
              <a:buNone/>
            </a:pPr>
            <a:r>
              <a:rPr lang="ru-RU" sz="1800" b="1" dirty="0" smtClean="0"/>
              <a:t>«Чтение художественной литературы»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         Продолжать развивать интерес детей к познавательной литературе.</a:t>
            </a:r>
          </a:p>
          <a:p>
            <a:pPr>
              <a:buNone/>
            </a:pPr>
            <a:r>
              <a:rPr lang="ru-RU" sz="1800" dirty="0" smtClean="0"/>
              <a:t>«</a:t>
            </a:r>
            <a:r>
              <a:rPr lang="ru-RU" sz="1800" b="1" dirty="0" smtClean="0"/>
              <a:t>Художественное творчество»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          Совершенствовать умение изображать предметы по памяти и с  </a:t>
            </a:r>
          </a:p>
          <a:p>
            <a:pPr marL="0" indent="0">
              <a:buNone/>
            </a:pPr>
            <a:r>
              <a:rPr lang="ru-RU" sz="1600" dirty="0" smtClean="0"/>
              <a:t>          натуры.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4582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900igr.net/datas/okruzhajuschij-mir/Sostojanija-vody/0006-006-Kakaja-byvaet-voda.jpg"/>
          <p:cNvPicPr>
            <a:picLocks noChangeAspect="1" noChangeArrowheads="1"/>
          </p:cNvPicPr>
          <p:nvPr/>
        </p:nvPicPr>
        <p:blipFill>
          <a:blip r:embed="rId8" cstate="print"/>
          <a:srcRect t="22222" r="2258" b="3333"/>
          <a:stretch>
            <a:fillRect/>
          </a:stretch>
        </p:blipFill>
        <p:spPr bwMode="auto">
          <a:xfrm>
            <a:off x="1066800" y="2209800"/>
            <a:ext cx="7010400" cy="4345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43651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-685800"/>
          <a:ext cx="54102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8" name="Picture 6" descr="http://planetadetstva.net/wp-content/uploads/2013/01/%D1%80%D0%B5%D0%B1%D0%B5%D0%BD%D0%BE%D0%BA-%D1%81-%D0%BB%D1%83%D0%BF%D0%BE%D0%B9-300x1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819400"/>
            <a:ext cx="28575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2" name="Picture 10" descr="http://yoursmileys.ru/ismile/globe/globe3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3505200"/>
            <a:ext cx="3352800" cy="3352800"/>
          </a:xfrm>
          <a:prstGeom prst="rect">
            <a:avLst/>
          </a:prstGeom>
          <a:noFill/>
        </p:spPr>
      </p:pic>
      <p:pic>
        <p:nvPicPr>
          <p:cNvPr id="13314" name="Picture 2" descr="http://dutsadok.com.ua/clipart/ljudi/b8152fa6b1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1905000"/>
            <a:ext cx="3585883" cy="3810001"/>
          </a:xfrm>
          <a:prstGeom prst="rect">
            <a:avLst/>
          </a:prstGeom>
          <a:noFill/>
        </p:spPr>
      </p:pic>
      <p:pic>
        <p:nvPicPr>
          <p:cNvPr id="13316" name="Picture 4" descr="http://www.babylessons.ru/wp-content/uploads/2010/03/_250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381000"/>
            <a:ext cx="2914650" cy="2073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286501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6590586"/>
              </p:ext>
            </p:extLst>
          </p:nvPr>
        </p:nvGraphicFramePr>
        <p:xfrm>
          <a:off x="0" y="609600"/>
          <a:ext cx="8077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http://www.onethree.ru/wp-content/uploads/kids1.jpg"/>
          <p:cNvPicPr>
            <a:picLocks noChangeAspect="1" noChangeArrowheads="1"/>
          </p:cNvPicPr>
          <p:nvPr/>
        </p:nvPicPr>
        <p:blipFill>
          <a:blip r:embed="rId8" cstate="print"/>
          <a:srcRect t="17512" r="2985"/>
          <a:stretch>
            <a:fillRect/>
          </a:stretch>
        </p:blipFill>
        <p:spPr bwMode="auto">
          <a:xfrm>
            <a:off x="664842" y="2743200"/>
            <a:ext cx="5964557" cy="3610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акцент 6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B367FF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265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Проект</vt:lpstr>
      <vt:lpstr>Презентация PowerPoint</vt:lpstr>
      <vt:lpstr>Презентация PowerPoint</vt:lpstr>
      <vt:lpstr>Презентация PowerPoint</vt:lpstr>
      <vt:lpstr>Цель: Формировать у детей осознанного, бережного отношения к воде, как к важному природному ресурсу, то есть воспитание экологического сознания.   </vt:lpstr>
      <vt:lpstr>Задачи</vt:lpstr>
      <vt:lpstr>Содержание работы</vt:lpstr>
      <vt:lpstr>Презентация PowerPoint</vt:lpstr>
      <vt:lpstr>Презентация PowerPoint</vt:lpstr>
      <vt:lpstr>Составление кластера на последнем этапе</vt:lpstr>
      <vt:lpstr>Рефлексия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Юра</cp:lastModifiedBy>
  <cp:revision>88</cp:revision>
  <dcterms:created xsi:type="dcterms:W3CDTF">2013-12-18T13:00:23Z</dcterms:created>
  <dcterms:modified xsi:type="dcterms:W3CDTF">2014-04-10T07:47:08Z</dcterms:modified>
</cp:coreProperties>
</file>