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64" r:id="rId2"/>
    <p:sldMasterId id="2147483900" r:id="rId3"/>
    <p:sldMasterId id="2147483912" r:id="rId4"/>
    <p:sldMasterId id="2147483924" r:id="rId5"/>
    <p:sldMasterId id="2147483936" r:id="rId6"/>
  </p:sldMasterIdLst>
  <p:notesMasterIdLst>
    <p:notesMasterId r:id="rId20"/>
  </p:notesMasterIdLst>
  <p:sldIdLst>
    <p:sldId id="25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CC0000"/>
    <a:srgbClr val="66FF33"/>
    <a:srgbClr val="AA06A2"/>
    <a:srgbClr val="000000"/>
    <a:srgbClr val="FF33C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>
        <p:scale>
          <a:sx n="66" d="100"/>
          <a:sy n="66" d="100"/>
        </p:scale>
        <p:origin x="-948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A07B7-7D37-44B1-AD7F-714E4AF27DE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65E22-42D1-4672-9524-ADB71490ECC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3614DA-5F4F-4BE3-BA33-BAC71820FD7B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36963B-32EC-4887-83F1-79D2B869386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96752"/>
            <a:ext cx="8424936" cy="1556792"/>
          </a:xfrm>
        </p:spPr>
        <p:txBody>
          <a:bodyPr/>
          <a:lstStyle/>
          <a:p>
            <a:r>
              <a:rPr lang="ru-RU" sz="2800" dirty="0" smtClean="0">
                <a:solidFill>
                  <a:srgbClr val="66FF33"/>
                </a:solidFill>
              </a:rPr>
              <a:t>Устное народное творчество в развитии речи детей раннего и младшего дошкольного возраста. </a:t>
            </a:r>
            <a:endParaRPr lang="ru-RU" sz="2800" dirty="0">
              <a:solidFill>
                <a:srgbClr val="66FF3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88640"/>
            <a:ext cx="6264696" cy="20882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33CC"/>
                </a:solidFill>
              </a:rPr>
              <a:t>МБДОУ №39 Солнышко</a:t>
            </a:r>
            <a:endParaRPr lang="ru-RU" sz="3200" dirty="0">
              <a:solidFill>
                <a:srgbClr val="FF33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52120" y="3573016"/>
            <a:ext cx="2808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Хребтова Ольга Николаевна, воспитатель, высшая категория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923928" y="5517232"/>
            <a:ext cx="167065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Архангельск</a:t>
            </a:r>
          </a:p>
          <a:p>
            <a:r>
              <a:rPr lang="ru-RU" sz="2000" dirty="0" smtClean="0"/>
              <a:t>      2012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7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28073" y="0"/>
            <a:ext cx="1915927" cy="1440160"/>
          </a:xfrm>
          <a:prstGeom prst="rect">
            <a:avLst/>
          </a:prstGeom>
        </p:spPr>
      </p:pic>
      <p:pic>
        <p:nvPicPr>
          <p:cNvPr id="3" name="Рисунок 2" descr="images (7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72816"/>
            <a:ext cx="1080120" cy="1444205"/>
          </a:xfrm>
          <a:prstGeom prst="rect">
            <a:avLst/>
          </a:prstGeom>
        </p:spPr>
      </p:pic>
      <p:pic>
        <p:nvPicPr>
          <p:cNvPr id="4" name="Рисунок 3" descr="images (8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0"/>
            <a:ext cx="1824203" cy="1368152"/>
          </a:xfrm>
          <a:prstGeom prst="rect">
            <a:avLst/>
          </a:prstGeom>
        </p:spPr>
      </p:pic>
      <p:pic>
        <p:nvPicPr>
          <p:cNvPr id="5" name="Рисунок 4" descr="images (8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19864" y="1844824"/>
            <a:ext cx="1224136" cy="1636477"/>
          </a:xfrm>
          <a:prstGeom prst="rect">
            <a:avLst/>
          </a:prstGeom>
        </p:spPr>
      </p:pic>
      <p:pic>
        <p:nvPicPr>
          <p:cNvPr id="6" name="Рисунок 5" descr="images (8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003447" cy="13407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59832" y="1556792"/>
            <a:ext cx="2898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u="sng" dirty="0" smtClean="0">
                <a:solidFill>
                  <a:srgbClr val="00FF00"/>
                </a:solidFill>
              </a:rPr>
              <a:t>Развивающая среда</a:t>
            </a:r>
            <a:endParaRPr lang="ru-RU" sz="2000" b="1" i="1" u="sng" dirty="0">
              <a:solidFill>
                <a:srgbClr val="00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3808" y="2060848"/>
            <a:ext cx="3538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(способствует речевому и 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познавательному развитию)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9" name="Солнце 8"/>
          <p:cNvSpPr/>
          <p:nvPr/>
        </p:nvSpPr>
        <p:spPr>
          <a:xfrm>
            <a:off x="4355976" y="2636912"/>
            <a:ext cx="576064" cy="50405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олнце 9"/>
          <p:cNvSpPr/>
          <p:nvPr/>
        </p:nvSpPr>
        <p:spPr>
          <a:xfrm>
            <a:off x="6156176" y="2636912"/>
            <a:ext cx="576064" cy="50405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олнце 10"/>
          <p:cNvSpPr/>
          <p:nvPr/>
        </p:nvSpPr>
        <p:spPr>
          <a:xfrm>
            <a:off x="5220072" y="2636912"/>
            <a:ext cx="576064" cy="50405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олнце 11"/>
          <p:cNvSpPr/>
          <p:nvPr/>
        </p:nvSpPr>
        <p:spPr>
          <a:xfrm>
            <a:off x="3347864" y="2636912"/>
            <a:ext cx="576064" cy="50405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олнце 12"/>
          <p:cNvSpPr/>
          <p:nvPr/>
        </p:nvSpPr>
        <p:spPr>
          <a:xfrm>
            <a:off x="2411760" y="2636912"/>
            <a:ext cx="576064" cy="50405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419872" y="3284984"/>
            <a:ext cx="2568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u="sng" dirty="0" smtClean="0">
                <a:solidFill>
                  <a:srgbClr val="00FF00"/>
                </a:solidFill>
              </a:rPr>
              <a:t>Атмосфера сказки.</a:t>
            </a:r>
            <a:endParaRPr lang="ru-RU" b="1" i="1" u="sng" dirty="0">
              <a:solidFill>
                <a:srgbClr val="00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552" y="3645024"/>
            <a:ext cx="225414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«В печи калачи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Как огонь горячи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Для кого печены?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Для…калачи.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Для…горячи.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23728" y="5534561"/>
            <a:ext cx="36343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CC0000"/>
                </a:solidFill>
              </a:rPr>
              <a:t>Мышка в чугунке зеленом</a:t>
            </a:r>
          </a:p>
          <a:p>
            <a:r>
              <a:rPr lang="ru-RU" sz="2000" b="1" i="1" dirty="0" smtClean="0">
                <a:solidFill>
                  <a:srgbClr val="CC0000"/>
                </a:solidFill>
              </a:rPr>
              <a:t>Наварила каши пшенной.</a:t>
            </a:r>
          </a:p>
          <a:p>
            <a:r>
              <a:rPr lang="ru-RU" sz="2000" b="1" i="1" dirty="0" smtClean="0">
                <a:solidFill>
                  <a:srgbClr val="CC0000"/>
                </a:solidFill>
              </a:rPr>
              <a:t>Ребятишек дюжина</a:t>
            </a:r>
          </a:p>
          <a:p>
            <a:r>
              <a:rPr lang="ru-RU" sz="2000" b="1" i="1" dirty="0" smtClean="0">
                <a:solidFill>
                  <a:srgbClr val="CC0000"/>
                </a:solidFill>
              </a:rPr>
              <a:t>Ожидает ужина</a:t>
            </a:r>
            <a:endParaRPr lang="ru-RU" sz="2000" b="1" i="1" dirty="0">
              <a:solidFill>
                <a:srgbClr val="CC0000"/>
              </a:solidFill>
            </a:endParaRPr>
          </a:p>
        </p:txBody>
      </p:sp>
      <p:pic>
        <p:nvPicPr>
          <p:cNvPr id="17" name="Рисунок 16" descr="images (85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48264" y="5764535"/>
            <a:ext cx="1931315" cy="1093465"/>
          </a:xfrm>
          <a:prstGeom prst="rect">
            <a:avLst/>
          </a:prstGeom>
        </p:spPr>
      </p:pic>
      <p:pic>
        <p:nvPicPr>
          <p:cNvPr id="18" name="Рисунок 17" descr="images (86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56176" y="3861048"/>
            <a:ext cx="1584176" cy="15346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0"/>
            <a:ext cx="13756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66FF33"/>
                </a:solidFill>
              </a:rPr>
              <a:t>Цель:</a:t>
            </a:r>
            <a:endParaRPr lang="ru-RU" sz="4000" b="1" i="1" dirty="0">
              <a:solidFill>
                <a:srgbClr val="66FF3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052736"/>
            <a:ext cx="74168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FFFF00"/>
                </a:solidFill>
              </a:rPr>
              <a:t>- Использование произведений русского народного  фольклора как  возможность развития речи  детей младшего возраста, сделать их жизнь интересной и содержательной, наполнить яркими впечатлениями, радостью творчества, способностью познать себя, окружающий мир.</a:t>
            </a:r>
            <a:endParaRPr lang="ru-RU" sz="3600" i="1" dirty="0">
              <a:solidFill>
                <a:srgbClr val="FFFF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26064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FF00"/>
                </a:solidFill>
              </a:rPr>
              <a:t>Задачи:</a:t>
            </a:r>
            <a:endParaRPr lang="ru-RU" sz="2800" b="1" i="1" dirty="0">
              <a:solidFill>
                <a:srgbClr val="00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196752"/>
            <a:ext cx="4794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FF0066"/>
                </a:solidFill>
              </a:rPr>
              <a:t>- освоение разговорной речи</a:t>
            </a:r>
            <a:endParaRPr lang="ru-RU" sz="2800" i="1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2132856"/>
            <a:ext cx="5409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FFC000"/>
                </a:solidFill>
              </a:rPr>
              <a:t>- расширение словарного запаса</a:t>
            </a:r>
            <a:endParaRPr lang="ru-RU" sz="2800" i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3068960"/>
            <a:ext cx="6009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00B0F0"/>
                </a:solidFill>
              </a:rPr>
              <a:t>- воспитание звуковой культуры речи</a:t>
            </a:r>
            <a:endParaRPr lang="ru-RU" sz="2800" i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3789040"/>
            <a:ext cx="4950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chemeClr val="accent1"/>
                </a:solidFill>
              </a:rPr>
              <a:t>- формирование связной речи</a:t>
            </a:r>
            <a:endParaRPr lang="ru-RU" sz="2800" i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126" y="4653136"/>
            <a:ext cx="8810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FFFF00"/>
                </a:solidFill>
              </a:rPr>
              <a:t>- расширение представлений детей о разных формах                        фольклора   </a:t>
            </a:r>
            <a:endParaRPr lang="ru-RU" sz="28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1628800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i="1" u="sng" dirty="0" smtClean="0">
                <a:solidFill>
                  <a:srgbClr val="00FF00"/>
                </a:solidFill>
              </a:rPr>
              <a:t>Спасибо за внимание!!!</a:t>
            </a:r>
            <a:endParaRPr lang="ru-RU" sz="8000" b="1" i="1" u="sng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188640" y="1340768"/>
            <a:ext cx="7854696" cy="1752600"/>
          </a:xfrm>
        </p:spPr>
        <p:txBody>
          <a:bodyPr/>
          <a:lstStyle/>
          <a:p>
            <a:r>
              <a:rPr lang="ru-RU" dirty="0" smtClean="0">
                <a:solidFill>
                  <a:srgbClr val="66FF33"/>
                </a:solidFill>
              </a:rPr>
              <a:t>Фольклор – народная мудрость (англ.)</a:t>
            </a:r>
            <a:endParaRPr lang="ru-RU" dirty="0">
              <a:solidFill>
                <a:srgbClr val="66FF33"/>
              </a:solidFill>
            </a:endParaRPr>
          </a:p>
        </p:txBody>
      </p:sp>
      <p:pic>
        <p:nvPicPr>
          <p:cNvPr id="16" name="Рисунок 15" descr="images (4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149080"/>
            <a:ext cx="2160240" cy="1440160"/>
          </a:xfrm>
          <a:prstGeom prst="rect">
            <a:avLst/>
          </a:prstGeom>
        </p:spPr>
      </p:pic>
      <p:pic>
        <p:nvPicPr>
          <p:cNvPr id="17" name="Рисунок 16" descr="images (6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980728"/>
            <a:ext cx="1842889" cy="145491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211960" y="4077072"/>
            <a:ext cx="42484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«Начало искусства слова – </a:t>
            </a:r>
          </a:p>
          <a:p>
            <a:r>
              <a:rPr lang="ru-RU" sz="3200" dirty="0">
                <a:solidFill>
                  <a:srgbClr val="FFC000"/>
                </a:solidFill>
              </a:rPr>
              <a:t>в</a:t>
            </a:r>
            <a:r>
              <a:rPr lang="ru-RU" sz="3200" dirty="0" smtClean="0">
                <a:solidFill>
                  <a:srgbClr val="FFC000"/>
                </a:solidFill>
              </a:rPr>
              <a:t> фольклоре»</a:t>
            </a:r>
          </a:p>
          <a:p>
            <a:r>
              <a:rPr lang="ru-RU" sz="3200" dirty="0" smtClean="0">
                <a:solidFill>
                  <a:srgbClr val="FFC000"/>
                </a:solidFill>
              </a:rPr>
              <a:t>М. Горький</a:t>
            </a:r>
            <a:endParaRPr lang="ru-RU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2088232" cy="1970348"/>
          </a:xfrm>
          <a:prstGeom prst="rect">
            <a:avLst/>
          </a:prstGeom>
        </p:spPr>
      </p:pic>
      <p:pic>
        <p:nvPicPr>
          <p:cNvPr id="5" name="Рисунок 4" descr="images (2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492896"/>
            <a:ext cx="2133024" cy="1709341"/>
          </a:xfrm>
          <a:prstGeom prst="rect">
            <a:avLst/>
          </a:prstGeom>
        </p:spPr>
      </p:pic>
      <p:pic>
        <p:nvPicPr>
          <p:cNvPr id="6" name="Рисунок 5" descr="images (1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4653136"/>
            <a:ext cx="2127481" cy="15956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31840" y="260648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AA06A2"/>
                </a:solidFill>
              </a:rPr>
              <a:t>Младший дошкольный возраст </a:t>
            </a:r>
            <a:endParaRPr lang="ru-RU" sz="3600" dirty="0">
              <a:solidFill>
                <a:srgbClr val="AA06A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1628800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-</a:t>
            </a:r>
            <a:r>
              <a:rPr lang="ru-RU" sz="2800" dirty="0" smtClean="0">
                <a:solidFill>
                  <a:srgbClr val="0070C0"/>
                </a:solidFill>
              </a:rPr>
              <a:t> наглядно - образное мышление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2708920"/>
            <a:ext cx="24802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- воображение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63888" y="342900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 развитие речи 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63888" y="4221088"/>
            <a:ext cx="378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- появление первого опыта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88640"/>
            <a:ext cx="1943517" cy="1440160"/>
          </a:xfrm>
          <a:prstGeom prst="rect">
            <a:avLst/>
          </a:prstGeom>
        </p:spPr>
      </p:pic>
      <p:pic>
        <p:nvPicPr>
          <p:cNvPr id="3" name="Рисунок 2" descr="images (2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476875"/>
            <a:ext cx="1295400" cy="1381125"/>
          </a:xfrm>
          <a:prstGeom prst="rect">
            <a:avLst/>
          </a:prstGeom>
        </p:spPr>
      </p:pic>
      <p:pic>
        <p:nvPicPr>
          <p:cNvPr id="4" name="Рисунок 3" descr="images (5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24328" y="3501008"/>
            <a:ext cx="1368152" cy="1808573"/>
          </a:xfrm>
          <a:prstGeom prst="rect">
            <a:avLst/>
          </a:prstGeom>
        </p:spPr>
      </p:pic>
      <p:pic>
        <p:nvPicPr>
          <p:cNvPr id="5" name="Рисунок 4" descr="images (5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24328" y="1772816"/>
            <a:ext cx="1414264" cy="15582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9592" y="548680"/>
            <a:ext cx="5193345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Детский фольклор: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</a:rPr>
              <a:t> прибаутки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</a:rPr>
              <a:t> потешки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</a:rPr>
              <a:t> песенки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rgbClr val="00B050"/>
                </a:solidFill>
              </a:rPr>
              <a:t> п</a:t>
            </a:r>
            <a:r>
              <a:rPr lang="ru-RU" sz="2800" dirty="0" smtClean="0">
                <a:solidFill>
                  <a:srgbClr val="00B050"/>
                </a:solidFill>
              </a:rPr>
              <a:t>естушки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smtClean="0">
                <a:solidFill>
                  <a:srgbClr val="00B050"/>
                </a:solidFill>
              </a:rPr>
              <a:t>заклички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smtClean="0">
                <a:solidFill>
                  <a:srgbClr val="00B050"/>
                </a:solidFill>
              </a:rPr>
              <a:t>колыбельные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smtClean="0">
                <a:solidFill>
                  <a:srgbClr val="00B050"/>
                </a:solidFill>
              </a:rPr>
              <a:t>сказочки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smtClean="0">
                <a:solidFill>
                  <a:srgbClr val="00B050"/>
                </a:solidFill>
              </a:rPr>
              <a:t>считалки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smtClean="0">
                <a:solidFill>
                  <a:srgbClr val="00B050"/>
                </a:solidFill>
              </a:rPr>
              <a:t>хороводные игры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1187624" y="0"/>
            <a:ext cx="2987824" cy="2348880"/>
          </a:xfrm>
          <a:prstGeom prst="sun">
            <a:avLst>
              <a:gd name="adj" fmla="val 269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" name="Рисунок 2" descr="images (7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060848"/>
            <a:ext cx="2066515" cy="2304256"/>
          </a:xfrm>
          <a:prstGeom prst="rect">
            <a:avLst/>
          </a:prstGeom>
        </p:spPr>
      </p:pic>
      <p:pic>
        <p:nvPicPr>
          <p:cNvPr id="4" name="Рисунок 3" descr="images (7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60648"/>
            <a:ext cx="2520281" cy="1673918"/>
          </a:xfrm>
          <a:prstGeom prst="rect">
            <a:avLst/>
          </a:prstGeom>
        </p:spPr>
      </p:pic>
      <p:pic>
        <p:nvPicPr>
          <p:cNvPr id="5" name="Рисунок 4" descr="images (7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4581128"/>
            <a:ext cx="2808312" cy="18722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39952" y="476673"/>
            <a:ext cx="5004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Заклички – обращение к явлениям природы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915816" y="2492896"/>
            <a:ext cx="58188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33CC"/>
                </a:solidFill>
              </a:rPr>
              <a:t>Считалки – стишки, </a:t>
            </a:r>
          </a:p>
          <a:p>
            <a:r>
              <a:rPr lang="ru-RU" sz="2800" dirty="0" smtClean="0">
                <a:solidFill>
                  <a:srgbClr val="FF33CC"/>
                </a:solidFill>
              </a:rPr>
              <a:t>позволяющие распределить роли</a:t>
            </a:r>
            <a:endParaRPr lang="ru-RU" sz="2800" dirty="0">
              <a:solidFill>
                <a:srgbClr val="FF33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4725144"/>
            <a:ext cx="47102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66FF33"/>
                </a:solidFill>
              </a:rPr>
              <a:t>Шутки и прибаутки – </a:t>
            </a:r>
          </a:p>
          <a:p>
            <a:r>
              <a:rPr lang="ru-RU" sz="3600" dirty="0" smtClean="0">
                <a:solidFill>
                  <a:srgbClr val="66FF33"/>
                </a:solidFill>
              </a:rPr>
              <a:t>забавные песенки</a:t>
            </a:r>
            <a:endParaRPr lang="ru-RU" sz="3600" dirty="0">
              <a:solidFill>
                <a:srgbClr val="66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188640"/>
            <a:ext cx="2217787" cy="1872208"/>
          </a:xfrm>
          <a:prstGeom prst="rect">
            <a:avLst/>
          </a:prstGeom>
        </p:spPr>
      </p:pic>
      <p:pic>
        <p:nvPicPr>
          <p:cNvPr id="4" name="Рисунок 3" descr="images (5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2564904"/>
            <a:ext cx="1782688" cy="1782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332656"/>
            <a:ext cx="5400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66FF33"/>
                </a:solidFill>
              </a:rPr>
              <a:t>Хороводные игры -</a:t>
            </a:r>
            <a:endParaRPr lang="ru-RU" sz="9600" dirty="0" smtClean="0">
              <a:solidFill>
                <a:srgbClr val="66FF3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604" y="2909749"/>
            <a:ext cx="67395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B0F0"/>
                </a:solidFill>
              </a:rPr>
              <a:t>л</a:t>
            </a:r>
            <a:r>
              <a:rPr lang="ru-RU" sz="6000" dirty="0" smtClean="0">
                <a:solidFill>
                  <a:srgbClr val="00B0F0"/>
                </a:solidFill>
              </a:rPr>
              <a:t>юбимые забавы </a:t>
            </a:r>
          </a:p>
          <a:p>
            <a:r>
              <a:rPr lang="ru-RU" sz="6000" dirty="0" smtClean="0">
                <a:solidFill>
                  <a:srgbClr val="00B0F0"/>
                </a:solidFill>
              </a:rPr>
              <a:t>малышей</a:t>
            </a:r>
            <a:endParaRPr lang="ru-RU" sz="6000" dirty="0">
              <a:solidFill>
                <a:srgbClr val="00B0F0"/>
              </a:solidFill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3779912" y="5157192"/>
            <a:ext cx="3240360" cy="1512168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олнце 8"/>
          <p:cNvSpPr/>
          <p:nvPr/>
        </p:nvSpPr>
        <p:spPr>
          <a:xfrm>
            <a:off x="5580112" y="4365104"/>
            <a:ext cx="2088232" cy="185050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3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15246" y="188640"/>
            <a:ext cx="1532871" cy="1728192"/>
          </a:xfrm>
          <a:prstGeom prst="rect">
            <a:avLst/>
          </a:prstGeom>
        </p:spPr>
      </p:pic>
      <p:pic>
        <p:nvPicPr>
          <p:cNvPr id="3" name="Рисунок 2" descr="images (2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9339" y="3429000"/>
            <a:ext cx="1920213" cy="1440160"/>
          </a:xfrm>
          <a:prstGeom prst="rect">
            <a:avLst/>
          </a:prstGeom>
        </p:spPr>
      </p:pic>
      <p:pic>
        <p:nvPicPr>
          <p:cNvPr id="4" name="Рисунок 3" descr="images (5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272" y="5085184"/>
            <a:ext cx="1932806" cy="1520474"/>
          </a:xfrm>
          <a:prstGeom prst="rect">
            <a:avLst/>
          </a:prstGeom>
        </p:spPr>
      </p:pic>
      <p:pic>
        <p:nvPicPr>
          <p:cNvPr id="5" name="Рисунок 4" descr="images (5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37188" y="2060848"/>
            <a:ext cx="1627697" cy="12241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3608" y="476672"/>
            <a:ext cx="52469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66FF33"/>
                </a:solidFill>
              </a:rPr>
              <a:t>Игры - инсценировки</a:t>
            </a:r>
            <a:endParaRPr lang="ru-RU" sz="4000" dirty="0">
              <a:solidFill>
                <a:srgbClr val="66FF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2492896"/>
            <a:ext cx="5455340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«Сидит кот у ворот,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К себе кошечку ждет,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На балалаечке поигрывает,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Мышкам глупеньким</a:t>
            </a:r>
          </a:p>
          <a:p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              подмигивает…»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2204863"/>
            <a:ext cx="2241029" cy="1733935"/>
          </a:xfrm>
          <a:prstGeom prst="rect">
            <a:avLst/>
          </a:prstGeom>
        </p:spPr>
      </p:pic>
      <p:pic>
        <p:nvPicPr>
          <p:cNvPr id="3" name="Рисунок 2" descr="images (4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4149080"/>
            <a:ext cx="1993379" cy="2396486"/>
          </a:xfrm>
          <a:prstGeom prst="rect">
            <a:avLst/>
          </a:prstGeom>
        </p:spPr>
      </p:pic>
      <p:pic>
        <p:nvPicPr>
          <p:cNvPr id="4" name="Рисунок 3" descr="images (7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272" y="188640"/>
            <a:ext cx="1896988" cy="18249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404664"/>
            <a:ext cx="541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66FF33"/>
                </a:solidFill>
              </a:rPr>
              <a:t>Народные подвижные игры</a:t>
            </a:r>
            <a:endParaRPr lang="ru-RU" sz="3200" dirty="0">
              <a:solidFill>
                <a:srgbClr val="66FF3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1556792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«Трух – </a:t>
            </a:r>
            <a:r>
              <a:rPr lang="ru-RU" sz="2400" dirty="0" smtClean="0">
                <a:solidFill>
                  <a:srgbClr val="002060"/>
                </a:solidFill>
              </a:rPr>
              <a:t>трух</a:t>
            </a:r>
            <a:r>
              <a:rPr lang="ru-RU" sz="2400" dirty="0" smtClean="0">
                <a:solidFill>
                  <a:srgbClr val="002060"/>
                </a:solidFill>
              </a:rPr>
              <a:t> – </a:t>
            </a:r>
            <a:r>
              <a:rPr lang="ru-RU" sz="2400" dirty="0" smtClean="0">
                <a:solidFill>
                  <a:srgbClr val="002060"/>
                </a:solidFill>
              </a:rPr>
              <a:t>трух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Ходит по двору петух.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Котик по двору идет,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Ищет мышку Васька кот»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Солнце 7"/>
          <p:cNvSpPr/>
          <p:nvPr/>
        </p:nvSpPr>
        <p:spPr>
          <a:xfrm>
            <a:off x="827584" y="3573016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олнце 8"/>
          <p:cNvSpPr/>
          <p:nvPr/>
        </p:nvSpPr>
        <p:spPr>
          <a:xfrm>
            <a:off x="2483768" y="3573016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олнце 9"/>
          <p:cNvSpPr/>
          <p:nvPr/>
        </p:nvSpPr>
        <p:spPr>
          <a:xfrm>
            <a:off x="4067944" y="3573016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259632" y="5013176"/>
            <a:ext cx="52261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Речевая функция &lt;-&gt;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Общая двигательная система.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7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3861048"/>
            <a:ext cx="1429122" cy="1795117"/>
          </a:xfrm>
          <a:prstGeom prst="rect">
            <a:avLst/>
          </a:prstGeom>
        </p:spPr>
      </p:pic>
      <p:pic>
        <p:nvPicPr>
          <p:cNvPr id="3" name="Рисунок 2" descr="images (7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188640"/>
            <a:ext cx="1835696" cy="1808898"/>
          </a:xfrm>
          <a:prstGeom prst="rect">
            <a:avLst/>
          </a:prstGeom>
        </p:spPr>
      </p:pic>
      <p:pic>
        <p:nvPicPr>
          <p:cNvPr id="4" name="Рисунок 3" descr="images (7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2204864"/>
            <a:ext cx="2001763" cy="1528906"/>
          </a:xfrm>
          <a:prstGeom prst="rect">
            <a:avLst/>
          </a:prstGeom>
        </p:spPr>
      </p:pic>
      <p:pic>
        <p:nvPicPr>
          <p:cNvPr id="5" name="Рисунок 4" descr="images (7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51399" y="5805264"/>
            <a:ext cx="1755195" cy="8640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95736" y="0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AA06A2"/>
                </a:solidFill>
              </a:rPr>
              <a:t>Потешки.</a:t>
            </a:r>
            <a:endParaRPr lang="ru-RU" sz="2400" b="1" i="1" u="sng" dirty="0">
              <a:solidFill>
                <a:srgbClr val="AA06A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764704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«Идет коза»     —&gt; ритм</a:t>
            </a:r>
          </a:p>
          <a:p>
            <a:r>
              <a:rPr lang="ru-RU" dirty="0" smtClean="0"/>
              <a:t>«Сорока»  </a:t>
            </a:r>
          </a:p>
          <a:p>
            <a:r>
              <a:rPr lang="ru-RU" dirty="0" smtClean="0"/>
              <a:t>«Ладушки»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492896"/>
            <a:ext cx="283282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</a:rPr>
              <a:t>движение </a:t>
            </a:r>
          </a:p>
          <a:p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             +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</a:rPr>
              <a:t>Мелкая моторика рук</a:t>
            </a:r>
          </a:p>
          <a:p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             +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- органы речи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2555776" y="2420888"/>
            <a:ext cx="504056" cy="1800200"/>
          </a:xfrm>
          <a:prstGeom prst="rightBrace">
            <a:avLst>
              <a:gd name="adj1" fmla="val 54405"/>
              <a:gd name="adj2" fmla="val 5096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059832" y="3140968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учит</a:t>
            </a:r>
            <a:endParaRPr lang="ru-RU" sz="2000" dirty="0">
              <a:solidFill>
                <a:srgbClr val="0070C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3779912" y="2708920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779912" y="3356992"/>
            <a:ext cx="36004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779912" y="3356992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3779912" y="3140968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995936" y="2204864"/>
            <a:ext cx="1608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Речевые паузы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0" y="2852936"/>
            <a:ext cx="2435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Нет монотонности речи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0" y="3429000"/>
            <a:ext cx="1544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FF0066"/>
                </a:solidFill>
              </a:rPr>
              <a:t>Хороший темп</a:t>
            </a:r>
            <a:endParaRPr lang="ru-RU" sz="1600" dirty="0">
              <a:solidFill>
                <a:srgbClr val="FF006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79912" y="4149080"/>
            <a:ext cx="1569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Правильное 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произношение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63688" y="1124744"/>
            <a:ext cx="3478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/>
              <a:t>            (Речь &lt;—&gt; Движения рук)</a:t>
            </a:r>
            <a:endParaRPr lang="ru-RU" sz="1600" b="1" i="1" dirty="0"/>
          </a:p>
        </p:txBody>
      </p:sp>
      <p:pic>
        <p:nvPicPr>
          <p:cNvPr id="40" name="Рисунок 39" descr="images (49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7584" y="4509120"/>
            <a:ext cx="2808312" cy="190426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301</TotalTime>
  <Words>313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Поток</vt:lpstr>
      <vt:lpstr>Техническая</vt:lpstr>
      <vt:lpstr>Изящная</vt:lpstr>
      <vt:lpstr>Яркая</vt:lpstr>
      <vt:lpstr>1_Яркая</vt:lpstr>
      <vt:lpstr>Трек</vt:lpstr>
      <vt:lpstr>Устное народное творчество в развитии речи детей раннего и младшего дошкольного возраста.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Устное народное творчество в развитии речи детей раннего и младшего дошкольного возраста</dc:title>
  <dc:creator>т</dc:creator>
  <cp:lastModifiedBy>т</cp:lastModifiedBy>
  <cp:revision>31</cp:revision>
  <dcterms:created xsi:type="dcterms:W3CDTF">2012-03-13T13:33:13Z</dcterms:created>
  <dcterms:modified xsi:type="dcterms:W3CDTF">2012-03-13T18:34:58Z</dcterms:modified>
</cp:coreProperties>
</file>