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65658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29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53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8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4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52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67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81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1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7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5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0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2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9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1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9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0F360D-D656-449D-B09D-576E63E1CE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292BA1-11C1-4029-B5E5-806299DE71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4EDAA1-AB8C-49AE-8F3F-98B9855E5A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69E440-EB90-4E51-9887-83AFB36BBC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38AE0C-EC4F-4E0F-938A-B29DC79C50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A93602-E87C-467A-8546-6A775A5BF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A697CC-A327-4115-9E29-8FFECA2CB5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3119CC-C6B9-4FDE-9DB5-33073CD987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FC3BAE-C346-4A4A-88CF-2635632339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D18E45-5D07-4DBF-91DC-67A8863133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CDFE9B-E6A6-4A60-B496-EB2C31C9F4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56C3EEC-3C93-4529-A967-61A3BB627C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0" y="1341438"/>
            <a:ext cx="777240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03350" y="2924175"/>
            <a:ext cx="6400800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58888" y="188913"/>
            <a:ext cx="7456487" cy="91281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Charlemagne Std" pitchFamily="48" charset="0"/>
              </a:rPr>
              <a:t>Муниципальное бюджетное дошкольное образовательное учреждение детский сад №21 «Рябинка» п.Октябрьский Муниципального образования Туапсинского района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81088" y="1524000"/>
            <a:ext cx="6723062" cy="5007609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Charlemagne Std" pitchFamily="48" charset="0"/>
              </a:rPr>
              <a:t>Проект</a:t>
            </a:r>
            <a:r>
              <a:rPr lang="ru-RU" sz="2400" dirty="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  <a:p>
            <a:pPr algn="ctr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Charlemagne Std" pitchFamily="48" charset="0"/>
              </a:rPr>
              <a:t>ТЕМА: «</a:t>
            </a:r>
            <a:r>
              <a:rPr lang="ru-RU" sz="2800" dirty="0">
                <a:solidFill>
                  <a:srgbClr val="002060"/>
                </a:solidFill>
                <a:latin typeface="Comic Sans MS" pitchFamily="64" charset="0"/>
              </a:rPr>
              <a:t>Работа с нетрадиционным материалом – как средство художественного творчества детей»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703DFF"/>
              </a:solidFill>
              <a:latin typeface="Comic Sans MS" pitchFamily="6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Charlemagne Std" pitchFamily="48" charset="0"/>
              </a:rPr>
              <a:t>Выполнила :</a:t>
            </a:r>
            <a:r>
              <a:rPr lang="ru-RU" sz="1400" dirty="0">
                <a:solidFill>
                  <a:srgbClr val="000000"/>
                </a:solidFill>
                <a:latin typeface="Charlemagne Std" pitchFamily="4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harlemagne Std" pitchFamily="48" charset="0"/>
              </a:rPr>
              <a:t>Эзекян</a:t>
            </a:r>
            <a:r>
              <a:rPr lang="ru-RU" sz="1400" dirty="0">
                <a:solidFill>
                  <a:srgbClr val="000000"/>
                </a:solidFill>
                <a:latin typeface="Charlemagne Std" pitchFamily="48" charset="0"/>
              </a:rPr>
              <a:t> Мария Константиновна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>
                <a:solidFill>
                  <a:srgbClr val="000000"/>
                </a:solidFill>
                <a:latin typeface="Charlemagne Std" pitchFamily="48" charset="0"/>
              </a:rPr>
              <a:t>Воспитатель МБДОУ </a:t>
            </a:r>
            <a:r>
              <a:rPr lang="ru-RU" sz="1400" dirty="0" err="1" smtClean="0">
                <a:solidFill>
                  <a:srgbClr val="000000"/>
                </a:solidFill>
                <a:latin typeface="Charlemagne Std" pitchFamily="48" charset="0"/>
              </a:rPr>
              <a:t>дс</a:t>
            </a:r>
            <a:r>
              <a:rPr lang="ru-RU" sz="1400" dirty="0" smtClean="0">
                <a:solidFill>
                  <a:srgbClr val="000000"/>
                </a:solidFill>
                <a:latin typeface="Charlemagne Std" pitchFamily="4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harlemagne Std" pitchFamily="48" charset="0"/>
              </a:rPr>
              <a:t>№21 «Рябинка»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>
                <a:solidFill>
                  <a:srgbClr val="000000"/>
                </a:solidFill>
                <a:latin typeface="Charlemagne Std" pitchFamily="48" charset="0"/>
              </a:rPr>
              <a:t>п.Октябрьский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>
              <a:solidFill>
                <a:srgbClr val="000000"/>
              </a:solidFill>
              <a:latin typeface="Charlemagne Std" pitchFamily="48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>
              <a:solidFill>
                <a:srgbClr val="000000"/>
              </a:solidFill>
              <a:latin typeface="Charlemagne Std" pitchFamily="48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>
              <a:solidFill>
                <a:srgbClr val="000000"/>
              </a:solidFill>
              <a:latin typeface="Charlemagne Std" pitchFamily="48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>
              <a:solidFill>
                <a:srgbClr val="000000"/>
              </a:solidFill>
              <a:latin typeface="Charlemagne Std" pitchFamily="48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>
                <a:solidFill>
                  <a:srgbClr val="000000"/>
                </a:solidFill>
                <a:latin typeface="Charlemagne Std" pitchFamily="48" charset="0"/>
              </a:rPr>
              <a:t>		Туапсе 2014год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>
              <a:solidFill>
                <a:srgbClr val="000000"/>
              </a:solidFill>
              <a:latin typeface="Charlemagne Std" pitchFamily="48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>
              <a:solidFill>
                <a:srgbClr val="000000"/>
              </a:solidFill>
              <a:latin typeface="Charlemagne Std" pitchFamily="48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>
                <a:solidFill>
                  <a:srgbClr val="000000"/>
                </a:solidFill>
                <a:latin typeface="Charlemagne Std" pitchFamily="48" charset="0"/>
              </a:rPr>
              <a:t>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>
              <a:solidFill>
                <a:srgbClr val="000000"/>
              </a:solidFill>
              <a:latin typeface="Charlemagne Std" pitchFamily="48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Charlemagne Std" pitchFamily="4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599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79500" y="287338"/>
            <a:ext cx="6778648" cy="8636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Работа с бумагой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1152525"/>
            <a:ext cx="3087688" cy="2879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223963"/>
            <a:ext cx="2551112" cy="273526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7788" y="4103688"/>
            <a:ext cx="3024187" cy="275272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4" y="188913"/>
            <a:ext cx="8107389" cy="700087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0000"/>
                </a:solidFill>
                <a:latin typeface="Comic Sans MS" pitchFamily="64" charset="0"/>
              </a:rPr>
              <a:t>Работа с ватой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928670"/>
            <a:ext cx="3071834" cy="319087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60575"/>
            <a:ext cx="3500462" cy="4572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Работа с природным материалом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2012950"/>
            <a:ext cx="3328987" cy="362902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950" y="1985963"/>
            <a:ext cx="3275013" cy="37020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8313" y="333375"/>
            <a:ext cx="7199312" cy="143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336699"/>
                </a:solidFill>
                <a:latin typeface="Times New Roman" pitchFamily="16" charset="0"/>
              </a:rPr>
              <a:t>Косультации для педагогов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>
              <a:solidFill>
                <a:srgbClr val="336699"/>
              </a:solidFill>
              <a:latin typeface="Times New Roman" pitchFamily="1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336699"/>
                </a:solidFill>
                <a:latin typeface="Times New Roman" pitchFamily="16" charset="0"/>
              </a:rPr>
              <a:t>дошкольного учреждения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79500" y="2060575"/>
            <a:ext cx="6696075" cy="3929063"/>
          </a:xfrm>
          <a:prstGeom prst="rect">
            <a:avLst/>
          </a:pr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638"/>
              </a:spcBef>
              <a:tabLst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</a:pPr>
            <a:r>
              <a:rPr lang="ru-RU" sz="2800" b="1" u="sng">
                <a:solidFill>
                  <a:srgbClr val="002060"/>
                </a:solidFill>
                <a:latin typeface="Comic Sans MS" pitchFamily="64" charset="0"/>
              </a:rPr>
              <a:t>Темы:</a:t>
            </a:r>
          </a:p>
          <a:p>
            <a:pPr>
              <a:lnSpc>
                <a:spcPct val="90000"/>
              </a:lnSpc>
              <a:spcBef>
                <a:spcPts val="638"/>
              </a:spcBef>
              <a:tabLst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</a:pPr>
            <a:r>
              <a:rPr lang="ru-RU" sz="2800">
                <a:solidFill>
                  <a:srgbClr val="002060"/>
                </a:solidFill>
                <a:latin typeface="Comic Sans MS" pitchFamily="64" charset="0"/>
              </a:rPr>
              <a:t>1.  «Работа с нетрадиционным материалом – как средство художественного воспитания детей».</a:t>
            </a:r>
          </a:p>
          <a:p>
            <a:pPr>
              <a:lnSpc>
                <a:spcPct val="90000"/>
              </a:lnSpc>
              <a:spcBef>
                <a:spcPts val="638"/>
              </a:spcBef>
              <a:tabLst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</a:pPr>
            <a:r>
              <a:rPr lang="ru-RU" sz="2800">
                <a:solidFill>
                  <a:srgbClr val="002060"/>
                </a:solidFill>
                <a:latin typeface="Comic Sans MS" pitchFamily="64" charset="0"/>
              </a:rPr>
              <a:t>     2.  «Значение ручного труда».</a:t>
            </a:r>
          </a:p>
          <a:p>
            <a:pPr>
              <a:lnSpc>
                <a:spcPct val="90000"/>
              </a:lnSpc>
              <a:spcBef>
                <a:spcPts val="638"/>
              </a:spcBef>
              <a:tabLst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</a:pPr>
            <a:r>
              <a:rPr lang="ru-RU" sz="2800">
                <a:solidFill>
                  <a:srgbClr val="002060"/>
                </a:solidFill>
                <a:latin typeface="Comic Sans MS" pitchFamily="64" charset="0"/>
              </a:rPr>
              <a:t>     3.  «Планирование художественной работы с различным материалом по ручному труду в детском саду».</a:t>
            </a:r>
          </a:p>
          <a:p>
            <a:pPr>
              <a:lnSpc>
                <a:spcPct val="90000"/>
              </a:lnSpc>
              <a:spcBef>
                <a:spcPts val="638"/>
              </a:spcBef>
              <a:tabLst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</a:pPr>
            <a:r>
              <a:rPr lang="ru-RU" sz="2800">
                <a:solidFill>
                  <a:srgbClr val="002060"/>
                </a:solidFill>
                <a:latin typeface="Comic Sans MS" pitchFamily="64" charset="0"/>
              </a:rPr>
              <a:t>     </a:t>
            </a:r>
          </a:p>
          <a:p>
            <a:pPr>
              <a:lnSpc>
                <a:spcPct val="90000"/>
              </a:lnSpc>
              <a:spcBef>
                <a:spcPts val="638"/>
              </a:spcBef>
              <a:tabLst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</a:pPr>
            <a:r>
              <a:rPr lang="ru-RU" sz="2800">
                <a:solidFill>
                  <a:srgbClr val="002060"/>
                </a:solidFill>
                <a:latin typeface="Comic Sans MS" pitchFamily="64" charset="0"/>
              </a:rPr>
              <a:t>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5900"/>
            <a:ext cx="7472386" cy="1230313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31913" y="1773238"/>
            <a:ext cx="6913562" cy="325328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1587">
              <a:spcBef>
                <a:spcPts val="900"/>
              </a:spcBef>
              <a:buSzPct val="4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 sz="2400" dirty="0">
              <a:solidFill>
                <a:srgbClr val="000000"/>
              </a:solidFill>
              <a:latin typeface="Comic Sans MS" pitchFamily="64" charset="0"/>
            </a:endParaRPr>
          </a:p>
          <a:p>
            <a:pPr marL="1587">
              <a:spcBef>
                <a:spcPts val="900"/>
              </a:spcBef>
              <a:buSzPct val="4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omic Sans MS" pitchFamily="64" charset="0"/>
              </a:rPr>
              <a:t>-Родительское </a:t>
            </a:r>
            <a:r>
              <a:rPr lang="ru-RU" sz="2400" dirty="0">
                <a:solidFill>
                  <a:srgbClr val="000000"/>
                </a:solidFill>
                <a:latin typeface="Comic Sans MS" pitchFamily="64" charset="0"/>
              </a:rPr>
              <a:t>собрание « Ручной труд в домашних условиях»</a:t>
            </a:r>
          </a:p>
          <a:p>
            <a:pPr marL="1587">
              <a:spcBef>
                <a:spcPts val="900"/>
              </a:spcBef>
              <a:buSzPct val="4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omic Sans MS" pitchFamily="64" charset="0"/>
              </a:rPr>
              <a:t>-Консультации </a:t>
            </a:r>
            <a:r>
              <a:rPr lang="ru-RU" sz="2400" dirty="0">
                <a:solidFill>
                  <a:srgbClr val="000000"/>
                </a:solidFill>
                <a:latin typeface="Comic Sans MS" pitchFamily="64" charset="0"/>
              </a:rPr>
              <a:t>на тему:</a:t>
            </a:r>
          </a:p>
          <a:p>
            <a:pPr marL="342900" indent="-341313">
              <a:spcBef>
                <a:spcPts val="9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2400" dirty="0">
                <a:solidFill>
                  <a:srgbClr val="000000"/>
                </a:solidFill>
                <a:latin typeface="Comic Sans MS" pitchFamily="64" charset="0"/>
              </a:rPr>
              <a:t>-Развиваем творческие способности детей</a:t>
            </a:r>
          </a:p>
          <a:p>
            <a:pPr marL="342900" indent="-341313">
              <a:spcBef>
                <a:spcPts val="9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2400" dirty="0">
                <a:solidFill>
                  <a:srgbClr val="000000"/>
                </a:solidFill>
                <a:latin typeface="Comic Sans MS" pitchFamily="64" charset="0"/>
              </a:rPr>
              <a:t>-Работа с нетрадиционным материалом </a:t>
            </a:r>
          </a:p>
          <a:p>
            <a:pPr marL="1587">
              <a:spcBef>
                <a:spcPts val="900"/>
              </a:spcBef>
              <a:buSzPct val="4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omic Sans MS" pitchFamily="64" charset="0"/>
              </a:rPr>
              <a:t>-Выставки </a:t>
            </a:r>
            <a:r>
              <a:rPr lang="ru-RU" sz="2400" dirty="0">
                <a:solidFill>
                  <a:srgbClr val="000000"/>
                </a:solidFill>
                <a:latin typeface="Comic Sans MS" pitchFamily="64" charset="0"/>
              </a:rPr>
              <a:t>творчества детей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38238" y="476250"/>
            <a:ext cx="6862786" cy="990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FF0000"/>
                </a:solidFill>
                <a:latin typeface="Comic Sans MS" pitchFamily="64" charset="0"/>
              </a:rPr>
              <a:t>Список литературы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288" y="2198688"/>
            <a:ext cx="8064500" cy="2833687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1. Веракса Н.</a:t>
            </a:r>
            <a:r>
              <a:rPr lang="ru-RU">
                <a:solidFill>
                  <a:srgbClr val="000000"/>
                </a:solidFill>
                <a:latin typeface="Comic Sans MS" pitchFamily="64" charset="0"/>
                <a:ea typeface="宋体" charset="-122"/>
              </a:rPr>
              <a:t>E,. Комарова Т.С, Васильева М.А. Программа воспитания и обучения в детском саду «От рождения до школы» [текст] Н.E Веракса , Т.С. Комарова, М.А. Васильева.- М. Мозайка- Синтез.,2010г.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  <a:ea typeface="宋体" charset="-122"/>
              </a:rPr>
              <a:t>2.Козлина А.В. Уроки ручного труда в д/с и начальной школе. [текст] Козлина А.В..- М. Мозайка- Синтез.,2011г.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  <a:ea typeface="宋体" charset="-122"/>
              </a:rPr>
              <a:t>3.Пантелеева А.В.. Художественный труд в детском саду и семье. [текст] А.В. Пантелеева –М.Просвещение .,2010.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  <a:ea typeface="宋体" charset="-122"/>
              </a:rPr>
              <a:t>4.Пищпкова Н.Г.. Работа с бумагой в нетрадиционной технике. [текст] Н.Г. Пищпкова.- Скриптолий 2009-2011г.</a:t>
            </a:r>
          </a:p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  <a:latin typeface="Comic Sans MS" pitchFamily="64" charset="0"/>
              <a:ea typeface="宋体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0" y="188913"/>
            <a:ext cx="7772400" cy="9207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Arial" charset="0"/>
              </a:rPr>
              <a:t>Вывод 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1700213"/>
            <a:ext cx="7848600" cy="374491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  <a:latin typeface="Arial" charset="0"/>
              </a:rPr>
              <a:t>Работа по ручному труду –это вид деятельности, основанный на созидании. Взрослым следует проявлять терпение своевременно хвалить , а порой и активно помогать ребенку в работе. Все это даст возможность  творческого общения как воспитателя так и родителя с ребенком и станет подарком тем кто любит творить и созидать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58888" y="1600200"/>
            <a:ext cx="7427912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42938" y="0"/>
            <a:ext cx="6870700" cy="16002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Итоговые мероприятия и фото их результатов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1571625"/>
            <a:ext cx="1800225" cy="1643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8650" y="1643063"/>
            <a:ext cx="2189163" cy="1643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1571625"/>
            <a:ext cx="2714625" cy="171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2525" y="3714750"/>
            <a:ext cx="3168650" cy="2857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8513" y="3671888"/>
            <a:ext cx="3892550" cy="289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Зебра</a:t>
            </a:r>
            <a:endParaRPr lang="ru-RU" dirty="0"/>
          </a:p>
        </p:txBody>
      </p:sp>
      <p:pic>
        <p:nvPicPr>
          <p:cNvPr id="6" name="Содержимое 5" descr="DSCF01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3422675" cy="4714908"/>
          </a:xfrm>
        </p:spPr>
      </p:pic>
      <p:pic>
        <p:nvPicPr>
          <p:cNvPr id="7" name="Содержимое 6" descr="DSCF01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6613" y="1571612"/>
            <a:ext cx="3282973" cy="464347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 на нашей улице</a:t>
            </a:r>
            <a:endParaRPr lang="ru-RU" dirty="0"/>
          </a:p>
        </p:txBody>
      </p:sp>
      <p:pic>
        <p:nvPicPr>
          <p:cNvPr id="5" name="Содержимое 4" descr="DSCF02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3351237" cy="3786214"/>
          </a:xfrm>
        </p:spPr>
      </p:pic>
      <p:pic>
        <p:nvPicPr>
          <p:cNvPr id="6" name="Содержимое 5" descr="DSCF02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6613" y="2285992"/>
            <a:ext cx="3497287" cy="37147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47813" y="1268413"/>
            <a:ext cx="6119812" cy="3976687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FF0000"/>
                </a:solidFill>
                <a:latin typeface="Comic Sans MS" pitchFamily="64" charset="0"/>
              </a:rPr>
              <a:t>      </a:t>
            </a:r>
            <a:r>
              <a:rPr lang="ru-RU" sz="2400" dirty="0">
                <a:solidFill>
                  <a:srgbClr val="FF0000"/>
                </a:solidFill>
                <a:latin typeface="Comic Sans MS" pitchFamily="64" charset="0"/>
              </a:rPr>
              <a:t>Актуальность </a:t>
            </a:r>
          </a:p>
          <a:p>
            <a:pPr algn="ctr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Comic Sans MS" pitchFamily="64" charset="0"/>
              </a:rPr>
              <a:t>    Ручной труд –конкретная занимательная деятельность, направленная на изготовление реального предмета, который можно использовать в </a:t>
            </a:r>
            <a:r>
              <a:rPr lang="ru-RU" sz="2400" dirty="0" smtClean="0">
                <a:solidFill>
                  <a:srgbClr val="000000"/>
                </a:solidFill>
                <a:latin typeface="Comic Sans MS" pitchFamily="64" charset="0"/>
              </a:rPr>
              <a:t>игровой </a:t>
            </a:r>
            <a:r>
              <a:rPr lang="ru-RU" sz="2400" dirty="0">
                <a:solidFill>
                  <a:srgbClr val="000000"/>
                </a:solidFill>
                <a:latin typeface="Comic Sans MS" pitchFamily="64" charset="0"/>
              </a:rPr>
              <a:t>деятельности, развлечениях и быту, играющая важную роль в процессе развития художественного творчества детей.</a:t>
            </a:r>
          </a:p>
          <a:p>
            <a:pPr algn="ctr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423850"/>
          </a:xfrm>
        </p:spPr>
        <p:txBody>
          <a:bodyPr/>
          <a:lstStyle/>
          <a:p>
            <a:r>
              <a:rPr lang="ru-RU" dirty="0" smtClean="0"/>
              <a:t>2013г.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8063" y="1285875"/>
            <a:ext cx="8064500" cy="655796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342900" indent="-341313">
              <a:spcBef>
                <a:spcPts val="9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>
                <a:solidFill>
                  <a:srgbClr val="FF0000"/>
                </a:solidFill>
                <a:latin typeface="Comic Sans MS" pitchFamily="64" charset="0"/>
              </a:rPr>
              <a:t>Задачи: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>
                <a:solidFill>
                  <a:srgbClr val="000000"/>
                </a:solidFill>
                <a:latin typeface="Comic Sans MS" pitchFamily="64" charset="0"/>
              </a:rPr>
              <a:t>Изучение и анализ научно-методической литературы  по тематике проекта.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>
                <a:solidFill>
                  <a:srgbClr val="000000"/>
                </a:solidFill>
                <a:latin typeface="Comic Sans MS" pitchFamily="64" charset="0"/>
              </a:rPr>
              <a:t>Технология работы  по ручному труду как средству </a:t>
            </a:r>
            <a:r>
              <a:rPr lang="ru-RU" sz="1600" dirty="0">
                <a:solidFill>
                  <a:srgbClr val="000000"/>
                </a:solidFill>
                <a:latin typeface="Comic Sans MS" pitchFamily="64" charset="0"/>
              </a:rPr>
              <a:t>развития художественного творчества детей.</a:t>
            </a:r>
            <a:r>
              <a:rPr lang="ru-RU" dirty="0">
                <a:solidFill>
                  <a:srgbClr val="000000"/>
                </a:solidFill>
                <a:latin typeface="Comic Sans MS" pitchFamily="64" charset="0"/>
              </a:rPr>
              <a:t> Формировать умение выражать свою мысль с помощью объемных форм. 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>
                <a:solidFill>
                  <a:srgbClr val="000000"/>
                </a:solidFill>
                <a:latin typeface="Comic Sans MS" pitchFamily="64" charset="0"/>
              </a:rPr>
              <a:t>Развивать интерес к творчеству и навыки работы нужными инструментами при работе с нетрадиционным материалом .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>
                <a:solidFill>
                  <a:srgbClr val="000000"/>
                </a:solidFill>
                <a:latin typeface="Comic Sans MS" pitchFamily="64" charset="0"/>
              </a:rPr>
              <a:t>Развитие творческих способностей у детей, оригинальность подхода к решению задач, умение свободно ориентироваться в окружающем мире;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>
                <a:solidFill>
                  <a:srgbClr val="000000"/>
                </a:solidFill>
                <a:latin typeface="Comic Sans MS" pitchFamily="64" charset="0"/>
              </a:rPr>
              <a:t>Совершенствование мелкой моторики рук;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>
                <a:solidFill>
                  <a:srgbClr val="000000"/>
                </a:solidFill>
                <a:latin typeface="Comic Sans MS" pitchFamily="64" charset="0"/>
              </a:rPr>
              <a:t>Формирование умений и навыков работы с различными материалами, приспособлениями и инструментами;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>
                <a:solidFill>
                  <a:srgbClr val="000000"/>
                </a:solidFill>
                <a:latin typeface="Comic Sans MS" pitchFamily="64" charset="0"/>
              </a:rPr>
              <a:t>Воспитание аккуратности, самостоятельности;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>
                <a:solidFill>
                  <a:srgbClr val="000000"/>
                </a:solidFill>
                <a:latin typeface="Comic Sans MS" pitchFamily="64" charset="0"/>
              </a:rPr>
              <a:t>Анализ и результативность работы и перспективность проекта.</a:t>
            </a:r>
          </a:p>
          <a:p>
            <a:pPr marL="342900" indent="-341313">
              <a:spcBef>
                <a:spcPts val="9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 dirty="0">
              <a:solidFill>
                <a:srgbClr val="000000"/>
              </a:solidFill>
              <a:latin typeface="Comic Sans MS" pitchFamily="64" charset="0"/>
            </a:endParaRPr>
          </a:p>
          <a:p>
            <a:pPr marL="342900" indent="-341313">
              <a:spcBef>
                <a:spcPts val="9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 dirty="0">
              <a:solidFill>
                <a:srgbClr val="000000"/>
              </a:solidFill>
              <a:latin typeface="Comic Sans MS" pitchFamily="64" charset="0"/>
            </a:endParaRPr>
          </a:p>
          <a:p>
            <a:pPr marL="342900" indent="-341313">
              <a:spcBef>
                <a:spcPts val="9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52525" y="188913"/>
            <a:ext cx="6911975" cy="11874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0000"/>
                </a:solidFill>
                <a:latin typeface="Comic Sans MS" pitchFamily="64" charset="0"/>
              </a:rPr>
              <a:t>Цель :</a:t>
            </a: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ru-RU" sz="2400" b="1">
                <a:solidFill>
                  <a:srgbClr val="703DFF"/>
                </a:solidFill>
                <a:latin typeface="Comic Sans MS" pitchFamily="64" charset="0"/>
              </a:rPr>
              <a:t>использование нетрадиционных техник ручного труда в процессе развития художественного творчества детей.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68425" y="152400"/>
            <a:ext cx="6188075" cy="16002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  <a:latin typeface="Charlemagne Std" pitchFamily="48" charset="0"/>
              </a:rPr>
              <a:t>ЭТАПЫ ПРОЕКТА</a:t>
            </a:r>
            <a:br>
              <a:rPr lang="ru-RU" sz="2400" b="1">
                <a:solidFill>
                  <a:srgbClr val="FF0000"/>
                </a:solidFill>
                <a:latin typeface="Charlemagne Std" pitchFamily="48" charset="0"/>
              </a:rPr>
            </a:br>
            <a:r>
              <a:rPr lang="ru-RU" sz="2400" b="1">
                <a:solidFill>
                  <a:srgbClr val="FF0000"/>
                </a:solidFill>
                <a:latin typeface="Charlemagne Std" pitchFamily="48" charset="0"/>
              </a:rPr>
              <a:t>проект реализуется 1 год </a:t>
            </a:r>
            <a:br>
              <a:rPr lang="ru-RU" sz="2400" b="1">
                <a:solidFill>
                  <a:srgbClr val="FF0000"/>
                </a:solidFill>
                <a:latin typeface="Charlemagne Std" pitchFamily="48" charset="0"/>
              </a:rPr>
            </a:br>
            <a:r>
              <a:rPr lang="ru-RU" sz="2400" b="1">
                <a:solidFill>
                  <a:srgbClr val="FF0000"/>
                </a:solidFill>
                <a:latin typeface="Charlemagne Std" pitchFamily="48" charset="0"/>
              </a:rPr>
              <a:t>( с август 2013г по май 2014)</a:t>
            </a:r>
            <a:r>
              <a:rPr lang="ru-RU" sz="400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23963" y="1828800"/>
            <a:ext cx="6696075" cy="36576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>
              <a:spcBef>
                <a:spcPts val="638"/>
              </a:spcBef>
              <a:buSzPct val="45000"/>
              <a:buFont typeface="Symbol" charset="2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Организационный –август –сентябрь </a:t>
            </a:r>
          </a:p>
          <a:p>
            <a:pPr marL="342900" indent="-341313">
              <a:spcBef>
                <a:spcPts val="638"/>
              </a:spcBef>
              <a:buSzPct val="45000"/>
              <a:buFont typeface="Symbol" charset="2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Содержательный –октябрь –апрель </a:t>
            </a:r>
          </a:p>
          <a:p>
            <a:pPr marL="342900" indent="-341313">
              <a:spcBef>
                <a:spcPts val="638"/>
              </a:spcBef>
              <a:buSzPct val="45000"/>
              <a:buFont typeface="Symbol" charset="2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Результативный –май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39863" y="476250"/>
            <a:ext cx="6257925" cy="72072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Модель взаимодействия участников проекта</a:t>
            </a:r>
            <a:br>
              <a:rPr lang="ru-RU" sz="2400">
                <a:solidFill>
                  <a:srgbClr val="000000"/>
                </a:solidFill>
                <a:latin typeface="Comic Sans MS" pitchFamily="64" charset="0"/>
              </a:rPr>
            </a:br>
            <a:endParaRPr lang="ru-RU" sz="24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 rot="2160000">
            <a:off x="-4849813" y="-4824413"/>
            <a:ext cx="485775" cy="2790825"/>
          </a:xfrm>
          <a:prstGeom prst="upDownArrow">
            <a:avLst>
              <a:gd name="adj1" fmla="val -362963"/>
              <a:gd name="adj2" fmla="val 3056126"/>
            </a:avLst>
          </a:prstGeom>
          <a:solidFill>
            <a:srgbClr val="FFEF66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071802" y="1428736"/>
            <a:ext cx="3000396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cs typeface="Arial Unicode MS" charset="0"/>
              </a:rPr>
              <a:t>	родители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714744" y="3143248"/>
            <a:ext cx="1928826" cy="127159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cs typeface="Arial Unicode MS" charset="0"/>
              </a:rPr>
              <a:t>ребенок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571604" y="5143512"/>
            <a:ext cx="2786082" cy="914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cs typeface="Arial Unicode MS" charset="0"/>
              </a:rPr>
              <a:t>педагоги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000628" y="5143512"/>
            <a:ext cx="2643206" cy="8429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cs typeface="Arial Unicode MS" charset="0"/>
              </a:rPr>
              <a:t>сверстники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rot="16200000" flipH="1">
            <a:off x="5464975" y="4607727"/>
            <a:ext cx="642942" cy="4286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 rot="5400000">
            <a:off x="3321836" y="4607726"/>
            <a:ext cx="642942" cy="4286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>
            <a:stCxn id="5" idx="2"/>
          </p:cNvCxnSpPr>
          <p:nvPr/>
        </p:nvCxnSpPr>
        <p:spPr bwMode="auto">
          <a:xfrm rot="5400000">
            <a:off x="4243381" y="2671755"/>
            <a:ext cx="657238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 rot="5400000" flipH="1" flipV="1">
            <a:off x="1321571" y="3178967"/>
            <a:ext cx="2571768" cy="10715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971550" y="188913"/>
            <a:ext cx="6870700" cy="7556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FF0000"/>
                </a:solidFill>
                <a:latin typeface="Comic Sans MS" pitchFamily="64" charset="0"/>
              </a:rPr>
              <a:t>Модель интеграции образовательных областей</a:t>
            </a: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71550" y="188913"/>
            <a:ext cx="6870700" cy="7556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FF0000"/>
                </a:solidFill>
                <a:latin typeface="Comic Sans MS" pitchFamily="64" charset="0"/>
              </a:rPr>
              <a:t>Модель интеграции образовательных областей</a:t>
            </a: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6870700" cy="7556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FF0000"/>
                </a:solidFill>
                <a:latin typeface="Comic Sans MS" pitchFamily="64" charset="0"/>
              </a:rPr>
              <a:t>Модель интеграции образовательных областей</a:t>
            </a: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870700" cy="75565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FF0000"/>
                </a:solidFill>
                <a:latin typeface="Comic Sans MS" pitchFamily="64" charset="0"/>
              </a:rPr>
              <a:t>Модель интеграции образовательных областей</a:t>
            </a: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1500166" y="1214422"/>
            <a:ext cx="6072230" cy="150019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cs typeface="Arial Unicode MS" charset="0"/>
              </a:rPr>
              <a:t>Художественное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3600" i="1" dirty="0" smtClean="0"/>
              <a:t>творчество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 Unicode MS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143240" y="3429000"/>
            <a:ext cx="2500330" cy="914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cs typeface="Arial Unicode MS" charset="0"/>
              </a:rPr>
              <a:t>труд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1285852" y="5000636"/>
            <a:ext cx="3000396" cy="150019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cs typeface="Arial Unicode MS" charset="0"/>
              </a:rPr>
              <a:t>коммуникация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4857752" y="5000636"/>
            <a:ext cx="2857520" cy="150019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  <a:cs typeface="Arial Unicode MS" charset="0"/>
              </a:rPr>
              <a:t>игры</a:t>
            </a:r>
          </a:p>
        </p:txBody>
      </p:sp>
      <p:cxnSp>
        <p:nvCxnSpPr>
          <p:cNvPr id="11" name="Прямая со стрелкой 10"/>
          <p:cNvCxnSpPr>
            <a:stCxn id="7" idx="5"/>
          </p:cNvCxnSpPr>
          <p:nvPr/>
        </p:nvCxnSpPr>
        <p:spPr bwMode="auto">
          <a:xfrm rot="16200000" flipH="1">
            <a:off x="5100634" y="4386260"/>
            <a:ext cx="791148" cy="4376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>
            <a:stCxn id="7" idx="3"/>
          </p:cNvCxnSpPr>
          <p:nvPr/>
        </p:nvCxnSpPr>
        <p:spPr bwMode="auto">
          <a:xfrm rot="5400000">
            <a:off x="2930750" y="4350542"/>
            <a:ext cx="719709" cy="4376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>
            <a:endCxn id="7" idx="0"/>
          </p:cNvCxnSpPr>
          <p:nvPr/>
        </p:nvCxnSpPr>
        <p:spPr bwMode="auto">
          <a:xfrm rot="5400000">
            <a:off x="4054870" y="2982512"/>
            <a:ext cx="785023" cy="1079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i="1">
                <a:solidFill>
                  <a:srgbClr val="703DFF"/>
                </a:solidFill>
                <a:latin typeface="Comic Sans MS" pitchFamily="64" charset="0"/>
              </a:rPr>
              <a:t>Показатели развития интегративного качества «Любознательный, активный»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79500" y="1916113"/>
            <a:ext cx="7443788" cy="36576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0">
              <a:spcBef>
                <a:spcPts val="638"/>
              </a:spcBef>
              <a:buSzPct val="45000"/>
              <a:buFont typeface="Symbol" charset="2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Познавательные интересы</a:t>
            </a:r>
          </a:p>
          <a:p>
            <a:pPr marL="342900" indent="-341313" hangingPunct="0">
              <a:spcBef>
                <a:spcPts val="638"/>
              </a:spcBef>
              <a:buSzPct val="45000"/>
              <a:buFont typeface="Symbol" charset="2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Познавательные вопросы</a:t>
            </a:r>
          </a:p>
          <a:p>
            <a:pPr marL="342900" indent="-341313" hangingPunct="0">
              <a:spcBef>
                <a:spcPts val="638"/>
              </a:spcBef>
              <a:buSzPct val="45000"/>
              <a:buFont typeface="Symbol" charset="2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Познавательное экспериментирование</a:t>
            </a:r>
          </a:p>
          <a:p>
            <a:pPr marL="342900" indent="-341313" hangingPunct="0">
              <a:spcBef>
                <a:spcPts val="638"/>
              </a:spcBef>
              <a:buSzPct val="45000"/>
              <a:buFont typeface="Symbol" charset="2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Самостоятельность</a:t>
            </a:r>
          </a:p>
          <a:p>
            <a:pPr marL="342900" indent="-341313" hangingPunct="0">
              <a:spcBef>
                <a:spcPts val="638"/>
              </a:spcBef>
              <a:buSzPct val="45000"/>
              <a:buFont typeface="Symbol" charset="2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Обращение за помощью взрослому</a:t>
            </a:r>
          </a:p>
          <a:p>
            <a:pPr marL="342900" indent="-341313" hangingPunct="0">
              <a:spcBef>
                <a:spcPts val="638"/>
              </a:spcBef>
              <a:buSzPct val="45000"/>
              <a:buFont typeface="Symbol" charset="2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Участие в образовательном процессе</a:t>
            </a:r>
          </a:p>
          <a:p>
            <a:pPr marL="342900" indent="-341313" hangingPunct="0">
              <a:spcBef>
                <a:spcPts val="638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160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39863" y="404813"/>
            <a:ext cx="6264275" cy="5894387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342900" indent="-341313" algn="ctr">
              <a:spcBef>
                <a:spcPts val="9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Тематическое планирование «Ручной труд» в старшей  группе(5-7 лет)</a:t>
            </a:r>
          </a:p>
          <a:p>
            <a:pPr marL="342900" indent="-341313">
              <a:spcBef>
                <a:spcPts val="9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I квартал 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«Цыплята на лужайке»-материал ватные диски  , клейстер, пластилин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«Забавные игрушки»-бумага , клей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«Фартуки для зайчиков- цветной картон , ткань, тесьма , клей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«Зебра» – шерстяная нитка, салфетки,клей</a:t>
            </a:r>
          </a:p>
          <a:p>
            <a:pPr marL="342900" indent="-341313">
              <a:spcBef>
                <a:spcPts val="9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II квартал 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«Снежки»-вата клейстер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«Снегурочка»-коробка из под йогурта, фольга, бумага , клей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«Снежинки» макаронные изделия и клей пистолет</a:t>
            </a:r>
          </a:p>
          <a:p>
            <a:pPr marL="342900" indent="-341313">
              <a:spcBef>
                <a:spcPts val="900"/>
              </a:spcBef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«Домики» – коробки различной формы ,цветная бумага, клей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39863" y="333375"/>
            <a:ext cx="6443662" cy="312261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342900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Тематическое планирование «Ручной труд» </a:t>
            </a:r>
          </a:p>
          <a:p>
            <a:pPr marL="342900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в старшей  группе(5-7 лет)</a:t>
            </a:r>
          </a:p>
          <a:p>
            <a: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III квартал</a:t>
            </a:r>
          </a:p>
          <a:p>
            <a: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>
              <a:solidFill>
                <a:srgbClr val="000000"/>
              </a:solidFill>
              <a:latin typeface="Comic Sans MS" pitchFamily="64" charset="0"/>
            </a:endParaRPr>
          </a:p>
          <a:p>
            <a:pPr marL="342900" indent="-341313"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«Кот и пес» -спичечные коробки цветная бумага</a:t>
            </a:r>
          </a:p>
          <a:p>
            <a:pPr marL="342900" indent="-341313"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«Папочке любимому»- пластилин </a:t>
            </a:r>
          </a:p>
          <a:p>
            <a:pPr marL="342900" indent="-341313"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«Подарок маме»-пшено, клей </a:t>
            </a:r>
          </a:p>
          <a:p>
            <a:pPr marL="342900" indent="-341313"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«Бабочка» – белый картон, песок, клей, краски</a:t>
            </a:r>
          </a:p>
          <a:p>
            <a:pPr marL="342900" indent="-341313">
              <a:buSzPct val="4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>
                <a:solidFill>
                  <a:srgbClr val="000000"/>
                </a:solidFill>
                <a:latin typeface="Comic Sans MS" pitchFamily="64" charset="0"/>
              </a:rPr>
              <a:t>«Кометы» - цветной картон,салфетки, клей </a:t>
            </a:r>
          </a:p>
          <a:p>
            <a:pPr marL="342900" indent="-341313"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мо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моя</Template>
  <TotalTime>43</TotalTime>
  <Words>678</Words>
  <Application>Microsoft Office PowerPoint</Application>
  <PresentationFormat>Экран (4:3)</PresentationFormat>
  <Paragraphs>103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 Unicode MS</vt:lpstr>
      <vt:lpstr>宋体</vt:lpstr>
      <vt:lpstr>Arial</vt:lpstr>
      <vt:lpstr>Calibri</vt:lpstr>
      <vt:lpstr>Charlemagne Std</vt:lpstr>
      <vt:lpstr>Comic Sans MS</vt:lpstr>
      <vt:lpstr>Symbol</vt:lpstr>
      <vt:lpstr>Times New Roman</vt:lpstr>
      <vt:lpstr>презентация моя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Зебра</vt:lpstr>
      <vt:lpstr>Дома на нашей улице</vt:lpstr>
      <vt:lpstr>Спасибо за внимание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Маша</cp:lastModifiedBy>
  <cp:revision>6</cp:revision>
  <cp:lastPrinted>1601-01-01T00:00:00Z</cp:lastPrinted>
  <dcterms:created xsi:type="dcterms:W3CDTF">2014-06-17T09:17:32Z</dcterms:created>
  <dcterms:modified xsi:type="dcterms:W3CDTF">2015-03-24T18:10:30Z</dcterms:modified>
</cp:coreProperties>
</file>