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7" r:id="rId3"/>
    <p:sldId id="267" r:id="rId4"/>
    <p:sldId id="261" r:id="rId5"/>
    <p:sldId id="258" r:id="rId6"/>
    <p:sldId id="259" r:id="rId7"/>
    <p:sldId id="265" r:id="rId8"/>
    <p:sldId id="297" r:id="rId9"/>
    <p:sldId id="283" r:id="rId10"/>
    <p:sldId id="294" r:id="rId11"/>
    <p:sldId id="295" r:id="rId12"/>
    <p:sldId id="293" r:id="rId13"/>
    <p:sldId id="290" r:id="rId14"/>
    <p:sldId id="291" r:id="rId15"/>
    <p:sldId id="296" r:id="rId16"/>
    <p:sldId id="268" r:id="rId17"/>
    <p:sldId id="269" r:id="rId18"/>
    <p:sldId id="270" r:id="rId19"/>
    <p:sldId id="286" r:id="rId20"/>
    <p:sldId id="274" r:id="rId21"/>
    <p:sldId id="276" r:id="rId22"/>
    <p:sldId id="280" r:id="rId23"/>
    <p:sldId id="281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2A5"/>
    <a:srgbClr val="FF37FF"/>
    <a:srgbClr val="FFFFFF"/>
    <a:srgbClr val="ED5D05"/>
    <a:srgbClr val="33CC33"/>
    <a:srgbClr val="B3E2FF"/>
    <a:srgbClr val="FF0000"/>
    <a:srgbClr val="0000FF"/>
    <a:srgbClr val="99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0D5-19F7-4F77-ACF2-C2A40FD9A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6ACF-741B-4F95-9D67-E04D5EABE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A3-61C9-48C8-B2AE-E240AF3DC2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922-5863-444E-9CC8-A623D450F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6316-7DF1-4DFE-A3DA-332A2A73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0073-A663-4F7F-848F-E7C486F6A0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06E-E770-4C31-AA84-62B5D9DD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A522-B7A3-453D-9199-DE8E0B9C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F3CC-F1E8-4955-B2A8-42138751B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4D84-2ED1-4D1B-8733-7B7AFF445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86-4BA6-4D6E-B8E5-F311BAC93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A5F6F0-0401-495F-989E-E2A8CADDE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872808" cy="2896345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«Современные</a:t>
            </a:r>
            <a:br>
              <a:rPr lang="ru-RU" altLang="ru-RU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здоровьесберегающие</a:t>
            </a:r>
            <a:br>
              <a:rPr lang="ru-RU" altLang="ru-RU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технологии»</a:t>
            </a:r>
            <a:r>
              <a:rPr lang="ru-RU" alt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+mj-ea"/>
                <a:cs typeface="Aharoni" pitchFamily="2" charset="-79"/>
              </a:rPr>
              <a:t/>
            </a:r>
            <a:br>
              <a:rPr lang="ru-RU" alt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+mj-ea"/>
                <a:cs typeface="Aharoni" pitchFamily="2" charset="-79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048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SC008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tretch>
            <a:fillRect/>
          </a:stretch>
        </p:blipFill>
        <p:spPr>
          <a:xfrm>
            <a:off x="-533678" y="2060848"/>
            <a:ext cx="6105481" cy="3590156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sp3d>
            <a:bevelT w="190500" h="190500"/>
          </a:sp3d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41277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 dirty="0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Восточная гимнастика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проводится со среднего возраста, развивает пластику движений</a:t>
            </a:r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DSC008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9000"/>
          </a:blip>
          <a:stretch>
            <a:fillRect/>
          </a:stretch>
        </p:blipFill>
        <p:spPr>
          <a:xfrm>
            <a:off x="539552" y="2204864"/>
            <a:ext cx="5105400" cy="3829050"/>
          </a:xfrm>
          <a:prstGeom prst="rect">
            <a:avLst/>
          </a:prstGeom>
          <a:noFill/>
          <a:ln>
            <a:noFill/>
          </a:ln>
          <a:scene3d>
            <a:camera prst="perspectiveContrastingLeftFacing">
              <a:rot lat="433611" lon="824277" rev="21102636"/>
            </a:camera>
            <a:lightRig rig="threePt" dir="t"/>
          </a:scene3d>
          <a:sp3d>
            <a:bevelT w="254000" h="127000" prst="coolSlant"/>
          </a:sp3d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Упражнения на степах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проводятся под ритмичную музыку: в форме утренней гимнастики, части физкультурного: занятия, досуга или праздника</a:t>
            </a:r>
            <a:r>
              <a:rPr lang="ru-RU" sz="2400" b="1" dirty="0">
                <a:solidFill>
                  <a:srgbClr val="9900CC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9900CC"/>
                </a:solidFill>
                <a:latin typeface="+mn-lt"/>
              </a:rPr>
            </a:br>
            <a:endParaRPr lang="ru-RU" sz="2400" b="1" dirty="0">
              <a:solidFill>
                <a:srgbClr val="99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99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SC008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755576" y="1988840"/>
            <a:ext cx="6264696" cy="4077594"/>
          </a:xfrm>
          <a:noFill/>
          <a:ln w="127000">
            <a:noFill/>
          </a:ln>
          <a:scene3d>
            <a:camera prst="perspectiveContrastingRightFacing"/>
            <a:lightRig rig="threePt" dir="t"/>
          </a:scene3d>
          <a:sp3d>
            <a:bevelT w="190500" h="190500"/>
          </a:sp3d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Точечный  самомассаж  проводится  строго  по  специальной  методике</a:t>
            </a:r>
            <a:r>
              <a:rPr lang="ru-RU" sz="2800" b="1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smtClean="0">
                <a:solidFill>
                  <a:schemeClr val="bg1"/>
                </a:solidFill>
                <a:latin typeface="+mn-lt"/>
              </a:rPr>
              <a:t>рекомендуется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детям  с  частыми    простудными </a:t>
            </a:r>
            <a:r>
              <a:rPr lang="ru-RU" sz="2800" b="1">
                <a:solidFill>
                  <a:schemeClr val="bg1"/>
                </a:solidFill>
                <a:latin typeface="+mn-lt"/>
              </a:rPr>
              <a:t>заболеваниями </a:t>
            </a:r>
            <a:r>
              <a:rPr lang="ru-RU" sz="2800" b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smtClean="0">
                <a:solidFill>
                  <a:schemeClr val="bg1"/>
                </a:solidFill>
                <a:latin typeface="+mn-lt"/>
              </a:rPr>
              <a:t>и 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для  профилактики ОРЗ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7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DSC008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2856"/>
            <a:ext cx="5384043" cy="4007178"/>
          </a:xfrm>
          <a:ln w="130175">
            <a:noFill/>
          </a:ln>
          <a:scene3d>
            <a:camera prst="perspectiveContrastingLeftFacing">
              <a:rot lat="547294" lon="1726327" rev="21231639"/>
            </a:camera>
            <a:lightRig rig="threePt" dir="t"/>
          </a:scene3d>
          <a:sp3d>
            <a:bevelT w="190500" h="190500"/>
          </a:sp3d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2519"/>
            <a:ext cx="9144000" cy="1846659"/>
          </a:xfrm>
        </p:spPr>
        <p:txBody>
          <a:bodyPr wrap="square" tIns="0" bIns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0000FF"/>
                </a:solidFill>
              </a:rPr>
              <a:t/>
            </a:r>
            <a:br>
              <a:rPr lang="ru-RU" sz="3600" b="1" dirty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Гимнастика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бодрящая</a:t>
            </a:r>
            <a:r>
              <a:rPr lang="ru-RU" sz="2800" i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закаливание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форма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проведения различна: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упражнения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на кроватках, обширное умывание,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844824"/>
            <a:ext cx="3707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/>
              </a:rPr>
              <a:t>ходьба по дорожкам «здоровья», лёгкий бег из группы в спортзал с разницей температуры в помещениях и другие.</a:t>
            </a:r>
            <a:endParaRPr lang="ru-RU" sz="2400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702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DSC005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988840"/>
            <a:ext cx="5584750" cy="3775581"/>
          </a:xfrm>
          <a:ln w="127000">
            <a:noFill/>
          </a:ln>
          <a:scene3d>
            <a:camera prst="perspectiveContrastingRightFacing">
              <a:rot lat="232839" lon="20145529" rev="308829"/>
            </a:camera>
            <a:lightRig rig="threePt" dir="t"/>
          </a:scene3d>
          <a:sp3d>
            <a:bevelT w="381000" h="381000"/>
          </a:sp3d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387424"/>
            <a:ext cx="9396536" cy="2140024"/>
          </a:xfrm>
        </p:spPr>
        <p:txBody>
          <a:bodyPr>
            <a:normAutofit fontScale="90000"/>
          </a:bodyPr>
          <a:lstStyle/>
          <a:p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Подвижные и спортивные игры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 подбираются в соответствии с возрастом ребёнка,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местом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и временем её проведения. В детском саду используем лишь элементы спортивных игр.</a:t>
            </a:r>
            <a:r>
              <a:rPr lang="ru-RU" sz="2800" b="1" dirty="0">
                <a:solidFill>
                  <a:srgbClr val="9900CC"/>
                </a:solidFill>
                <a:latin typeface="Arial Black" pitchFamily="34" charset="0"/>
              </a:rPr>
              <a:t/>
            </a:r>
            <a:br>
              <a:rPr lang="ru-RU" sz="2800" b="1" dirty="0">
                <a:solidFill>
                  <a:srgbClr val="9900CC"/>
                </a:solidFill>
                <a:latin typeface="Arial Black" pitchFamily="34" charset="0"/>
              </a:rPr>
            </a:br>
            <a:endParaRPr lang="ru-RU" sz="2800" b="1" dirty="0">
              <a:solidFill>
                <a:srgbClr val="99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Самостоятельная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деятельность 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детей</a:t>
            </a:r>
          </a:p>
        </p:txBody>
      </p:sp>
      <p:pic>
        <p:nvPicPr>
          <p:cNvPr id="40964" name="Picture 4" descr="DSC00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5472608" cy="3960440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scene3d>
            <a:camera prst="isometricTopUp">
              <a:rot lat="20233880" lon="19441300" rev="1836332"/>
            </a:camera>
            <a:lightRig rig="threePt" dir="t"/>
          </a:scene3d>
          <a:sp3d>
            <a:bevelT w="285750" h="203200" prst="coolSlant"/>
          </a:sp3d>
        </p:spPr>
      </p:pic>
    </p:spTree>
    <p:extLst>
      <p:ext uri="{BB962C8B-B14F-4D97-AF65-F5344CB8AC3E}">
        <p14:creationId xmlns:p14="http://schemas.microsoft.com/office/powerpoint/2010/main" val="161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001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060848"/>
            <a:ext cx="5688632" cy="3698781"/>
          </a:xfrm>
          <a:ln w="127000">
            <a:noFill/>
          </a:ln>
          <a:scene3d>
            <a:camera prst="perspectiveContrastingLeftFacing">
              <a:rot lat="83452" lon="1198019" rev="21003004"/>
            </a:camera>
            <a:lightRig rig="threePt" dir="t"/>
          </a:scene3d>
          <a:sp3d>
            <a:bevelT w="190500" h="190500"/>
          </a:sp3d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Релаксация -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используется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спокойная  классическая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музыка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Чайковский,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Рахманинов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), звуки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природы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SC008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7000"/>
          </a:blip>
          <a:srcRect/>
          <a:stretch>
            <a:fillRect/>
          </a:stretch>
        </p:blipFill>
        <p:spPr>
          <a:xfrm>
            <a:off x="755576" y="2060848"/>
            <a:ext cx="6504321" cy="3672408"/>
          </a:xfrm>
          <a:ln w="127000">
            <a:noFill/>
          </a:ln>
          <a:scene3d>
            <a:camera prst="perspectiveContrastingRightFacing"/>
            <a:lightRig rig="threePt" dir="t"/>
          </a:scene3d>
          <a:sp3d>
            <a:bevelT w="190500" h="190500"/>
          </a:sp3d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3448"/>
            <a:ext cx="9144000" cy="235604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prstClr val="white"/>
                </a:solidFill>
              </a:rPr>
              <a:t>Пальчиковая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гимнастика</a:t>
            </a:r>
            <a:r>
              <a:rPr lang="ru-RU" sz="2800" i="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i="0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рекомендуется всем детям, особенно с речевыми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  проблемами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 Проводиться в любой удобный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отрезок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3408"/>
            <a:ext cx="9144000" cy="2304256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Гимнастика дыхательная проводится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в проветриваемом помещении, педагог даёт детям инструкции об обязательной гигиене полости носа</a:t>
            </a:r>
          </a:p>
        </p:txBody>
      </p:sp>
      <p:pic>
        <p:nvPicPr>
          <p:cNvPr id="22532" name="Picture 4" descr="DSC01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724128" cy="43433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scene3d>
            <a:camera prst="perspectiveContrastingLeftFacing">
              <a:rot lat="4601" lon="2378593" rev="21336887"/>
            </a:camera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9144000" cy="206801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Гимнастика для глаз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рекомендуется использовать наглядный материал (ориентиры), показ педагога.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3012" name="Picture 4" descr="DSC01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5472956" cy="4107460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scene3d>
            <a:camera prst="isometricRightUp">
              <a:rot lat="1891002" lon="20588430" rev="45214"/>
            </a:camera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388424" cy="6237311"/>
          </a:xfrm>
        </p:spPr>
        <p:txBody>
          <a:bodyPr/>
          <a:lstStyle/>
          <a:p>
            <a:pPr lvl="1" algn="ctr">
              <a:buNone/>
            </a:pPr>
            <a:endParaRPr lang="ru-RU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В. А. Сухомлинский</a:t>
            </a:r>
          </a:p>
          <a:p>
            <a:pPr lvl="1" algn="ctr">
              <a:buFontTx/>
              <a:buNone/>
            </a:pPr>
            <a:endParaRPr lang="ru-RU" b="1" dirty="0">
              <a:solidFill>
                <a:srgbClr val="3333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ctr">
              <a:buFontTx/>
              <a:buNone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ctr">
              <a:buFontTx/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«Забота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здоровье — </a:t>
            </a:r>
            <a:endParaRPr lang="ru-RU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ctr">
              <a:buFontTx/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важнейший труд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воспитателя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</p:txBody>
      </p:sp>
      <p:pic>
        <p:nvPicPr>
          <p:cNvPr id="3" name="Picture 16" descr="malis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8191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j02364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0"/>
            <a:ext cx="1820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SC009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tretch>
            <a:fillRect/>
          </a:stretch>
        </p:blipFill>
        <p:spPr>
          <a:xfrm>
            <a:off x="467544" y="1988840"/>
            <a:ext cx="5904656" cy="3897195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 w="190500" h="190500"/>
          </a:sp3d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Сказкотерапия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 используется  для 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психо-терапевтической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 и 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развивающей работы. Сказку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может  рассказывать  взрослый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, либо это может быть групповое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рассказывание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Технологии музыкального воздействия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используется в качестве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вспомогательного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средства,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для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снятия напряжения, повышения эмоционального настроя.</a:t>
            </a:r>
            <a:r>
              <a:rPr lang="ru-RU" sz="3600" b="1" dirty="0">
                <a:solidFill>
                  <a:srgbClr val="9900CC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9900CC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9900CC"/>
              </a:solidFill>
            </a:endParaRPr>
          </a:p>
        </p:txBody>
      </p:sp>
      <p:pic>
        <p:nvPicPr>
          <p:cNvPr id="28678" name="Picture 6" descr="DSC00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2400" y="-5829300"/>
            <a:ext cx="5638800" cy="4229100"/>
          </a:xfrm>
          <a:prstGeom prst="rect">
            <a:avLst/>
          </a:prstGeom>
          <a:noFill/>
        </p:spPr>
      </p:pic>
      <p:pic>
        <p:nvPicPr>
          <p:cNvPr id="28679" name="Picture 7" descr="DSC00944"/>
          <p:cNvPicPr>
            <a:picLocks noChangeAspect="1" noChangeArrowheads="1"/>
          </p:cNvPicPr>
          <p:nvPr/>
        </p:nvPicPr>
        <p:blipFill>
          <a:blip r:embed="rId3" cstate="print">
            <a:lum contrast="38000"/>
          </a:blip>
          <a:stretch>
            <a:fillRect/>
          </a:stretch>
        </p:blipFill>
        <p:spPr bwMode="auto">
          <a:xfrm>
            <a:off x="611560" y="2060848"/>
            <a:ext cx="5904656" cy="3947967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 z="203200"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SC00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7413394" cy="3816424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 w="254000" h="190500" prst="coolSlant"/>
          </a:sp3d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Технологии эстетической направленности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реализуются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на занятиях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художественного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цикла, при посещении музеев, театров,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выставок,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оформление помещений к праздникам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 Мы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стремимся к полной реализации, в жизни каждого ребенка, трех моментов: </a:t>
            </a:r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276872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достаточной индивидуальной умственной нагрузки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условий для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преобладания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положительных эмоциональных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впечатлений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полное удовлетворение потребности в движении</a:t>
            </a:r>
            <a:endParaRPr lang="ru-RU" sz="2400" b="1" dirty="0">
              <a:latin typeface="Times New Roman" panose="02020603050405020304" pitchFamily="18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2400" dirty="0">
              <a:latin typeface="Times New Roman" panose="02020603050405020304" pitchFamily="18" charset="0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020272" cy="15841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7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9144000" cy="4536504"/>
          </a:xfrm>
        </p:spPr>
        <p:txBody>
          <a:bodyPr/>
          <a:lstStyle/>
          <a:p>
            <a:pPr algn="ctr">
              <a:buFontTx/>
              <a:buNone/>
            </a:pPr>
            <a:endParaRPr lang="ru-RU" sz="3600" b="1" dirty="0" smtClean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доровье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это состояние </a:t>
            </a:r>
            <a:endParaRPr lang="ru-RU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полного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физического, психического </a:t>
            </a:r>
          </a:p>
          <a:p>
            <a:pPr algn="ctr">
              <a:buFontTx/>
              <a:buNone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социального благополучия, а не просто отсутствие болезней или</a:t>
            </a:r>
          </a:p>
          <a:p>
            <a:pPr algn="ctr">
              <a:buFontTx/>
              <a:buNone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физических дефектов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29614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Всемирная организация здравоохранения</a:t>
            </a:r>
          </a:p>
        </p:txBody>
      </p:sp>
      <p:pic>
        <p:nvPicPr>
          <p:cNvPr id="4" name="Picture 13" descr="j02836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58432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j02836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18903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76872"/>
            <a:ext cx="8172400" cy="3960440"/>
          </a:xfrm>
        </p:spPr>
        <p:txBody>
          <a:bodyPr/>
          <a:lstStyle/>
          <a:p>
            <a:pPr algn="ctr" eaLnBrk="0" hangingPunct="0">
              <a:lnSpc>
                <a:spcPts val="3600"/>
              </a:lnSpc>
              <a:spcBef>
                <a:spcPct val="50000"/>
              </a:spcBef>
              <a:buFontTx/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это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развития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Здоровьесберегающие</a:t>
            </a: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технологии</a:t>
            </a:r>
            <a:endParaRPr lang="ru-RU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2856"/>
            <a:ext cx="9144000" cy="417646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 обеспечения гигиенически оптимальных условий проведения воспитательно-образовательного процесса</a:t>
            </a:r>
          </a:p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 правильной организации воспитательно-образовательного процесса</a:t>
            </a:r>
          </a:p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психолого-педагогические технологии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Здоровьесберегающие</a:t>
            </a: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образовательные  технологии</a:t>
            </a:r>
            <a:endParaRPr lang="ru-RU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44824"/>
            <a:ext cx="8748464" cy="475252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адекватных условий для развития, обучения, оздоровления детей</a:t>
            </a:r>
          </a:p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сохранение здоровья детей и повышение двигательной активности и умственной работоспособности </a:t>
            </a:r>
          </a:p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положительного эмоционального настроя и снятие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психоэмоционального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напряжения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</a:t>
            </a:r>
            <a:r>
              <a:rPr lang="ru-RU" sz="4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здоровьесбережения</a:t>
            </a:r>
            <a:r>
              <a:rPr lang="ru-RU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4" name="Picture 7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01" y="4221088"/>
            <a:ext cx="1799182" cy="1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332656"/>
            <a:ext cx="9144000" cy="144058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>
                <a:solidFill>
                  <a:schemeClr val="bg1"/>
                </a:solidFill>
              </a:rPr>
              <a:t>Формы организации </a:t>
            </a:r>
          </a:p>
          <a:p>
            <a:pPr algn="ctr">
              <a:buFontTx/>
              <a:buNone/>
            </a:pPr>
            <a:r>
              <a:rPr lang="ru-RU" sz="3600" b="1" dirty="0" err="1">
                <a:solidFill>
                  <a:schemeClr val="bg1"/>
                </a:solidFill>
              </a:rPr>
              <a:t>здоровьесберегающей</a:t>
            </a:r>
            <a:r>
              <a:rPr lang="ru-RU" sz="3600" b="1" dirty="0">
                <a:solidFill>
                  <a:schemeClr val="bg1"/>
                </a:solidFill>
              </a:rPr>
              <a:t> работы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4000" b="1"/>
              <a:t/>
            </a:r>
            <a:br>
              <a:rPr lang="ru-RU" sz="4000" b="1"/>
            </a:br>
            <a:endParaRPr lang="ru-RU" sz="4000" b="1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795963" y="1700213"/>
            <a:ext cx="154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0825" y="2133600"/>
            <a:ext cx="84248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>
              <a:latin typeface="Times New Roman" pitchFamily="18" charset="0"/>
            </a:endParaRPr>
          </a:p>
          <a:p>
            <a:pPr eaLnBrk="1" hangingPunct="1"/>
            <a:endParaRPr lang="ru-RU">
              <a:latin typeface="Times New Roman" pitchFamily="18" charset="0"/>
            </a:endParaRPr>
          </a:p>
          <a:p>
            <a:pPr eaLnBrk="1" hangingPunct="1"/>
            <a:endParaRPr lang="ru-RU">
              <a:latin typeface="Times New Roman" pitchFamily="18" charset="0"/>
            </a:endParaRPr>
          </a:p>
          <a:p>
            <a:pPr eaLnBrk="1" hangingPunct="1"/>
            <a:endParaRPr lang="ru-RU" sz="2400">
              <a:latin typeface="Times New Roman" pitchFamily="18" charset="0"/>
            </a:endParaRPr>
          </a:p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pic>
        <p:nvPicPr>
          <p:cNvPr id="12294" name="Picture 6" descr="474560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56792"/>
            <a:ext cx="7485715" cy="4247619"/>
          </a:xfrm>
          <a:prstGeom prst="rect">
            <a:avLst/>
          </a:prstGeom>
          <a:noFill/>
          <a:ln>
            <a:noFill/>
          </a:ln>
          <a:scene3d>
            <a:camera prst="isometricRightUp">
              <a:rot lat="21096211" lon="20266709" rev="711096"/>
            </a:camera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SC008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44824"/>
            <a:ext cx="5774836" cy="4170188"/>
          </a:xfrm>
          <a:ln w="127000">
            <a:noFill/>
          </a:ln>
          <a:scene3d>
            <a:camera prst="perspectiveRelaxedModerately"/>
            <a:lightRig rig="threePt" dir="t"/>
          </a:scene3d>
          <a:sp3d>
            <a:bevelT w="190500" h="190500"/>
          </a:sp3d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Занятия из серии «Здоровье»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 могут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быть включены в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образовательную деятельность 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качестве познавательного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408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DSC008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872"/>
            <a:ext cx="6300192" cy="3689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LeftDown">
              <a:rot lat="285086" lon="2209949" rev="20997912"/>
            </a:camera>
            <a:lightRig rig="twoPt" dir="t">
              <a:rot lat="0" lon="0" rev="7200000"/>
            </a:lightRig>
          </a:scene3d>
          <a:sp3d>
            <a:bevelT w="88900" h="139700"/>
            <a:contourClr>
              <a:srgbClr val="FFFFFF"/>
            </a:contourClr>
          </a:sp3d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Физкультурные занятия</a:t>
            </a:r>
            <a:r>
              <a:rPr lang="ru-RU" sz="2800" i="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i="0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занятия проводятся в соответствии с программой, перед занятием необходимо хорошо проветрить помещение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721</TotalTime>
  <Words>246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PowerPoint</vt:lpstr>
      <vt:lpstr>Презентация PowerPoint</vt:lpstr>
      <vt:lpstr>Всемирная организация здравоохранения</vt:lpstr>
      <vt:lpstr>Здоровьесберегающие технологии</vt:lpstr>
      <vt:lpstr>Здоровьесберегающие образовательные  технологии</vt:lpstr>
      <vt:lpstr>Задачи здоровьесбережения </vt:lpstr>
      <vt:lpstr>       </vt:lpstr>
      <vt:lpstr>Занятия из серии «Здоровье»   могут быть включены в образовательную деятельность  в качестве познавательного характера</vt:lpstr>
      <vt:lpstr>Физкультурные занятия занятия проводятся в соответствии с программой, перед занятием необходимо хорошо проветрить помещение</vt:lpstr>
      <vt:lpstr>  Восточная гимнастика проводится со среднего возраста, развивает пластику движений </vt:lpstr>
      <vt:lpstr> Упражнения на степах проводятся под ритмичную музыку: в форме утренней гимнастики, части физкультурного: занятия, досуга или праздника </vt:lpstr>
      <vt:lpstr> Точечный  самомассаж  проводится  строго  по  специальной  методике, рекомендуется детям  с  частыми    простудными заболеваниями  и  для  профилактики ОРЗ</vt:lpstr>
      <vt:lpstr> Гимнастика бодрящая, закаливание  форма проведения различна: упражнения  на кроватках, обширное умывание, </vt:lpstr>
      <vt:lpstr>  Подвижные и спортивные игры  подбираются в соответствии с возрастом ребёнка, местом  и временем её проведения. В детском саду используем лишь элементы спортивных игр. </vt:lpstr>
      <vt:lpstr>Самостоятельная деятельность  детей</vt:lpstr>
      <vt:lpstr>Релаксация - используется  спокойная  классическая музыка  (Чайковский,  Рахманинов), звуки  природы</vt:lpstr>
      <vt:lpstr>  Пальчиковая гимнастика рекомендуется всем детям, особенно с речевыми    проблемами. Проводиться в любой удобный  отрезок времени.</vt:lpstr>
      <vt:lpstr> Гимнастика дыхательная проводится в проветриваемом помещении, педагог даёт детям инструкции об обязательной гигиене полости носа</vt:lpstr>
      <vt:lpstr> Гимнастика для глаз рекомендуется использовать наглядный материал (ориентиры), показ педагога. </vt:lpstr>
      <vt:lpstr>Сказкотерапия  используется  для  психо-терапевтической  и  развивающей работы. Сказку  может  рассказывать  взрослый, либо это может быть групповое рассказывание.</vt:lpstr>
      <vt:lpstr>  Технологии музыкального воздействия используется в качестве вспомогательного средства, для снятия напряжения, повышения эмоционального настроя. </vt:lpstr>
      <vt:lpstr>  Технологии эстетической направленности реализуются на занятиях художественного цикла, при посещении музеев, театров, выставок, оформление помещений к праздникам </vt:lpstr>
      <vt:lpstr>  Мы стремимся к полной реализации, в жизни каждого ребенка, трех моментов:  </vt:lpstr>
      <vt:lpstr>    Спасибо за внимание!</vt:lpstr>
    </vt:vector>
  </TitlesOfParts>
  <Company>boy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PC-Nikolaj</cp:lastModifiedBy>
  <cp:revision>57</cp:revision>
  <dcterms:created xsi:type="dcterms:W3CDTF">2008-05-28T10:20:44Z</dcterms:created>
  <dcterms:modified xsi:type="dcterms:W3CDTF">2014-08-26T09:09:49Z</dcterms:modified>
</cp:coreProperties>
</file>