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310" r:id="rId2"/>
    <p:sldId id="312" r:id="rId3"/>
    <p:sldId id="308" r:id="rId4"/>
    <p:sldId id="275" r:id="rId5"/>
    <p:sldId id="313" r:id="rId6"/>
    <p:sldId id="314" r:id="rId7"/>
    <p:sldId id="315" r:id="rId8"/>
    <p:sldId id="316" r:id="rId9"/>
    <p:sldId id="317" r:id="rId10"/>
    <p:sldId id="318" r:id="rId11"/>
    <p:sldId id="319" r:id="rId12"/>
    <p:sldId id="320" r:id="rId13"/>
    <p:sldId id="321" r:id="rId14"/>
    <p:sldId id="322" r:id="rId15"/>
    <p:sldId id="323" r:id="rId16"/>
    <p:sldId id="324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2832" autoAdjust="0"/>
  </p:normalViewPr>
  <p:slideViewPr>
    <p:cSldViewPr snapToGrid="0">
      <p:cViewPr varScale="1">
        <p:scale>
          <a:sx n="68" d="100"/>
          <a:sy n="68" d="100"/>
        </p:scale>
        <p:origin x="-798" y="5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58129" y="434162"/>
            <a:ext cx="11075745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963168" y="1820206"/>
            <a:ext cx="103632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963168" y="3685032"/>
            <a:ext cx="103632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C559DA-02F4-4E95-A05E-7947E0FAA9AE}" type="datetimeFigureOut">
              <a:rPr lang="ru-RU" smtClean="0"/>
              <a:pPr/>
              <a:t>14.05.2015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88C59F-E828-4055-8EAF-D89299622B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70560" y="530352"/>
            <a:ext cx="1091184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C559DA-02F4-4E95-A05E-7947E0FAA9AE}" type="datetimeFigureOut">
              <a:rPr lang="ru-RU" smtClean="0"/>
              <a:pPr/>
              <a:t>14.05.2015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88C59F-E828-4055-8EAF-D89299622B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533405"/>
            <a:ext cx="26416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11200" y="533403"/>
            <a:ext cx="79248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C559DA-02F4-4E95-A05E-7947E0FAA9AE}" type="datetimeFigureOut">
              <a:rPr lang="ru-RU" smtClean="0"/>
              <a:pPr/>
              <a:t>14.05.2015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88C59F-E828-4055-8EAF-D89299622B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0560" y="530352"/>
            <a:ext cx="1091184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C559DA-02F4-4E95-A05E-7947E0FAA9AE}" type="datetimeFigureOut">
              <a:rPr lang="ru-RU" smtClean="0"/>
              <a:pPr/>
              <a:t>14.05.2015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88C59F-E828-4055-8EAF-D89299622B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58129" y="434163"/>
            <a:ext cx="11075745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4459" y="4928616"/>
            <a:ext cx="1091184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4459" y="5624484"/>
            <a:ext cx="1091184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C559DA-02F4-4E95-A05E-7947E0FAA9AE}" type="datetimeFigureOut">
              <a:rPr lang="ru-RU" smtClean="0"/>
              <a:pPr/>
              <a:t>14.05.2015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88C59F-E828-4055-8EAF-D89299622B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3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340480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C559DA-02F4-4E95-A05E-7947E0FAA9AE}" type="datetimeFigureOut">
              <a:rPr lang="ru-RU" smtClean="0"/>
              <a:pPr/>
              <a:t>14.05.2015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88C59F-E828-4055-8EAF-D89299622B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9632" y="579438"/>
            <a:ext cx="524256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202892" y="579438"/>
            <a:ext cx="524256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80963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20289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C559DA-02F4-4E95-A05E-7947E0FAA9AE}" type="datetimeFigureOut">
              <a:rPr lang="ru-RU" smtClean="0"/>
              <a:pPr/>
              <a:t>14.05.2015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88C59F-E828-4055-8EAF-D89299622B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C559DA-02F4-4E95-A05E-7947E0FAA9AE}" type="datetimeFigureOut">
              <a:rPr lang="ru-RU" smtClean="0"/>
              <a:pPr/>
              <a:t>14.05.2015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88C59F-E828-4055-8EAF-D89299622B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C559DA-02F4-4E95-A05E-7947E0FAA9AE}" type="datetimeFigureOut">
              <a:rPr lang="ru-RU" smtClean="0"/>
              <a:pPr/>
              <a:t>14.05.2015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88C59F-E828-4055-8EAF-D89299622B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85045" y="533400"/>
            <a:ext cx="39624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385129" y="1447802"/>
            <a:ext cx="39624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015163" y="930144"/>
            <a:ext cx="6168212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C559DA-02F4-4E95-A05E-7947E0FAA9AE}" type="datetimeFigureOut">
              <a:rPr lang="ru-RU" smtClean="0"/>
              <a:pPr/>
              <a:t>14.05.2015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88C59F-E828-4055-8EAF-D89299622B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8534401" y="434162"/>
            <a:ext cx="3099473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012056"/>
            <a:ext cx="109728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8616949" y="533400"/>
            <a:ext cx="298704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C559DA-02F4-4E95-A05E-7947E0FAA9AE}" type="datetimeFigureOut">
              <a:rPr lang="ru-RU" smtClean="0"/>
              <a:pPr/>
              <a:t>14.05.2015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88C59F-E828-4055-8EAF-D89299622B1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61973" y="435768"/>
            <a:ext cx="7900416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58129" y="434162"/>
            <a:ext cx="11075745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670560" y="4985590"/>
            <a:ext cx="1091184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670560" y="530352"/>
            <a:ext cx="1091184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5035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9AC559DA-02F4-4E95-A05E-7947E0FAA9AE}" type="datetimeFigureOut">
              <a:rPr lang="ru-RU" smtClean="0"/>
              <a:pPr/>
              <a:t>14.05.2015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8083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11131104" y="6111876"/>
            <a:ext cx="609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E88C59F-E828-4055-8EAF-D89299622B1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63168" y="858982"/>
            <a:ext cx="10363200" cy="2790024"/>
          </a:xfrm>
        </p:spPr>
        <p:txBody>
          <a:bodyPr/>
          <a:lstStyle/>
          <a:p>
            <a:pPr algn="l"/>
            <a:r>
              <a:rPr lang="ru-RU" u="sng" dirty="0" smtClean="0">
                <a:solidFill>
                  <a:srgbClr val="0070C0"/>
                </a:solidFill>
              </a:rPr>
              <a:t>Конструктивная деятельность на занятиях по математике.</a:t>
            </a:r>
            <a:endParaRPr lang="ru-RU" u="sng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661182" y="647114"/>
            <a:ext cx="10719581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ea typeface="Times New Roman" pitchFamily="18" charset="0"/>
                <a:cs typeface="Arial" pitchFamily="34" charset="0"/>
              </a:rPr>
              <a:t>Воспитатель: Ребята, вы справились с загадками..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ea typeface="Times New Roman" pitchFamily="18" charset="0"/>
                <a:cs typeface="Arial" pitchFamily="34" charset="0"/>
              </a:rPr>
              <a:t>Воспитатель : Привезем мы конечно фрукты в детский сад. но их мало а детей много… что же делать.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ea typeface="Times New Roman" pitchFamily="18" charset="0"/>
                <a:cs typeface="Arial" pitchFamily="34" charset="0"/>
              </a:rPr>
              <a:t>Дети : надо разделить фрукты круглые на две части …. а прямоугольные на 4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ea typeface="Times New Roman" pitchFamily="18" charset="0"/>
                <a:cs typeface="Arial" pitchFamily="34" charset="0"/>
              </a:rPr>
              <a:t>Воспитатель: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555555"/>
                </a:solidFill>
                <a:effectLst/>
                <a:ea typeface="Times New Roman" pitchFamily="18" charset="0"/>
                <a:cs typeface="Arial" pitchFamily="34" charset="0"/>
              </a:rPr>
              <a:t>Эвелина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ea typeface="Times New Roman" pitchFamily="18" charset="0"/>
                <a:cs typeface="Arial" pitchFamily="34" charset="0"/>
              </a:rPr>
              <a:t>, сколько у тебя получилось частей?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555555"/>
                </a:solidFill>
                <a:effectLst/>
                <a:ea typeface="Times New Roman" pitchFamily="18" charset="0"/>
                <a:cs typeface="Arial" pitchFamily="34" charset="0"/>
              </a:rPr>
              <a:t>Эвелина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ea typeface="Times New Roman" pitchFamily="18" charset="0"/>
                <a:cs typeface="Arial" pitchFamily="34" charset="0"/>
              </a:rPr>
              <a:t>: У меня получилось 2 части.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ea typeface="Times New Roman" pitchFamily="18" charset="0"/>
                <a:cs typeface="Arial" pitchFamily="34" charset="0"/>
              </a:rPr>
              <a:t>Воспитатель: Ребята, а арбузы разделите на 4 части.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ea typeface="Times New Roman" pitchFamily="18" charset="0"/>
                <a:cs typeface="Arial" pitchFamily="34" charset="0"/>
              </a:rPr>
              <a:t>(Дети делят прямоугольник на 4 части)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ea typeface="Times New Roman" pitchFamily="18" charset="0"/>
                <a:cs typeface="Arial" pitchFamily="34" charset="0"/>
              </a:rPr>
              <a:t>Воспитатель: сколько получилось у тебя частей?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ea typeface="Times New Roman" pitchFamily="18" charset="0"/>
                <a:cs typeface="Arial" pitchFamily="34" charset="0"/>
              </a:rPr>
              <a:t>Катя: У меня получилось 4 части.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ea typeface="Times New Roman" pitchFamily="18" charset="0"/>
                <a:cs typeface="Arial" pitchFamily="34" charset="0"/>
              </a:rPr>
              <a:t>Воспитатель: Далекие звезды в небе горят,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ea typeface="Times New Roman" pitchFamily="18" charset="0"/>
                <a:cs typeface="Arial" pitchFamily="34" charset="0"/>
              </a:rPr>
              <a:t>Зовут они в гости умных ребят.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ea typeface="Times New Roman" pitchFamily="18" charset="0"/>
                <a:cs typeface="Arial" pitchFamily="34" charset="0"/>
              </a:rPr>
              <a:t>Собраться в дорогу недолго для нас-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ea typeface="Times New Roman" pitchFamily="18" charset="0"/>
                <a:cs typeface="Arial" pitchFamily="34" charset="0"/>
              </a:rPr>
              <a:t>К полету готовы прямо сейчас.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:\_my_pictures\20150514-0001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 rot="21275324">
            <a:off x="685800" y="759222"/>
            <a:ext cx="5241925" cy="39314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 descr="F:\_my_pictures\20150514-0002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 rot="277082">
            <a:off x="6340475" y="759222"/>
            <a:ext cx="5241925" cy="39314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F:\_my_pictures\20150514-0004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 rot="21322979">
            <a:off x="812411" y="801427"/>
            <a:ext cx="5241925" cy="39314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1" name="Picture 3" descr="F:\_my_pictures\20150514-0005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 rot="201374">
            <a:off x="6312340" y="717019"/>
            <a:ext cx="5241925" cy="39314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F:\_my_pictures\20150514-0007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 rot="21300035">
            <a:off x="840545" y="843627"/>
            <a:ext cx="5241925" cy="39314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5" name="Picture 3" descr="F:\_my_pictures\20150514-0009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 rot="238879">
            <a:off x="6621511" y="952414"/>
            <a:ext cx="4876800" cy="3657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F:\_my_pictures\20150514-0013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85800" y="759222"/>
            <a:ext cx="5241925" cy="39314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99" name="Picture 3" descr="F:\_my_pictures\20150514-0017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340475" y="759222"/>
            <a:ext cx="5241925" cy="39314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F:\_my_pictures\20150514-0020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85800" y="759222"/>
            <a:ext cx="5241925" cy="39314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3" name="Picture 3" descr="F:\_my_pictures\20150514-0026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453016" y="393462"/>
            <a:ext cx="5241925" cy="39314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F:\_my_pictures\20150514-0029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99868" y="660749"/>
            <a:ext cx="5241925" cy="39314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147" name="Picture 3" descr="F:\_my_pictures\20150514-0023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298272" y="731087"/>
            <a:ext cx="5241925" cy="39314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77636" y="1269077"/>
            <a:ext cx="10293928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b="1" i="1" u="sng" dirty="0" smtClean="0">
                <a:solidFill>
                  <a:srgbClr val="0070C0"/>
                </a:solidFill>
                <a:ea typeface="Calibri" pitchFamily="34" charset="0"/>
                <a:cs typeface="Times New Roman" pitchFamily="18" charset="0"/>
              </a:rPr>
              <a:t>Цель: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4000" b="1" i="1" u="sng" dirty="0" smtClean="0">
              <a:solidFill>
                <a:srgbClr val="0070C0"/>
              </a:solidFill>
              <a:ea typeface="Calibri" pitchFamily="34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4000" b="1" i="1" u="sng" dirty="0" smtClean="0">
              <a:solidFill>
                <a:srgbClr val="0070C0"/>
              </a:solidFill>
              <a:ea typeface="Calibri" pitchFamily="34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/>
              <a:t>Активизировать знания детей о космосе. </a:t>
            </a:r>
            <a:endParaRPr lang="ru-RU" sz="3600" dirty="0" smtClean="0">
              <a:solidFill>
                <a:srgbClr val="0070C0"/>
              </a:solidFill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/>
    </mc:Choice>
    <mc:Fallback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678873" y="914400"/>
            <a:ext cx="1069571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Задачи: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b="1" i="1" u="sng" dirty="0" smtClean="0">
              <a:solidFill>
                <a:srgbClr val="0070C0"/>
              </a:solidFill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ea typeface="Times New Roman" pitchFamily="18" charset="0"/>
                <a:cs typeface="Arial" pitchFamily="34" charset="0"/>
              </a:rPr>
              <a:t>1. Формировать представление о числе 5: образовании, составе, считать в прямом и обратном направлении до 5.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ea typeface="Times New Roman" pitchFamily="18" charset="0"/>
                <a:cs typeface="Arial" pitchFamily="34" charset="0"/>
              </a:rPr>
              <a:t>2. Закреплять умение ориентироваться на листе бумаги.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ea typeface="Times New Roman" pitchFamily="18" charset="0"/>
                <a:cs typeface="Arial" pitchFamily="34" charset="0"/>
              </a:rPr>
              <a:t>3. Развивать логику, внимание, память 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ea typeface="Times New Roman" pitchFamily="18" charset="0"/>
                <a:cs typeface="Arial" pitchFamily="34" charset="0"/>
              </a:rPr>
              <a:t>4. Формировать устойчивый интерес к конструкторской деятельности, желание экспериментировать, творить, изобретать.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ea typeface="Times New Roman" pitchFamily="18" charset="0"/>
                <a:cs typeface="Arial" pitchFamily="34" charset="0"/>
              </a:rPr>
              <a:t>5. Воспитывать дружеские взаимоотношения.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ea typeface="Times New Roman" pitchFamily="18" charset="0"/>
                <a:cs typeface="Arial" pitchFamily="34" charset="0"/>
              </a:rPr>
              <a:t>7. Воспитывать самостоятельность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30443" y="520505"/>
            <a:ext cx="9391739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3200" b="1" i="1" u="sng" dirty="0" smtClean="0">
              <a:solidFill>
                <a:srgbClr val="0070C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i="1" u="sng" dirty="0" smtClean="0">
                <a:solidFill>
                  <a:srgbClr val="0070C0"/>
                </a:solidFill>
              </a:rPr>
              <a:t>Материал к занятию: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3200" b="1" i="1" u="sng" dirty="0" smtClean="0">
              <a:solidFill>
                <a:srgbClr val="0070C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/>
              <a:t>Набор геометрических фигур разной величины и формы на каждого ребенка. Простые карандаши, изображения прямоугольных арбузов и круглых яблок. Разнообразный конструктор.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3200" dirty="0" smtClean="0">
              <a:solidFill>
                <a:srgbClr val="0070C0"/>
              </a:solidFill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sz="36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sz="36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sz="36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sz="36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sz="36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/>
    </mc:Choice>
    <mc:Fallback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576775" y="787791"/>
            <a:ext cx="10944666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Предварительная работа: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b="1" i="1" u="sng" dirty="0" smtClean="0">
              <a:solidFill>
                <a:srgbClr val="0070C0"/>
              </a:solidFill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ea typeface="Times New Roman" pitchFamily="18" charset="0"/>
                <a:cs typeface="Arial" pitchFamily="34" charset="0"/>
              </a:rPr>
              <a:t>Знакомство с космосом, планетами, глобусом. Чтение книг о космосе, рассматривание иллюстраций. Занятия по математике, дидактические игры на математические темы, развивающие игры.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759655" y="900332"/>
            <a:ext cx="10775854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Ход занятия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1" u="sng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604911" y="1575582"/>
            <a:ext cx="10958732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ea typeface="Times New Roman" pitchFamily="18" charset="0"/>
                <a:cs typeface="Arial" pitchFamily="34" charset="0"/>
              </a:rPr>
              <a:t>Воспитатель: Ребята, какой мы отмечали праздник 12 апреля?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ea typeface="Times New Roman" pitchFamily="18" charset="0"/>
                <a:cs typeface="Arial" pitchFamily="34" charset="0"/>
              </a:rPr>
              <a:t>Дети: День Космонавтики.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ea typeface="Times New Roman" pitchFamily="18" charset="0"/>
                <a:cs typeface="Arial" pitchFamily="34" charset="0"/>
              </a:rPr>
              <a:t>Воспитатель : А кто 1-й человек побывавший в космосе?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ea typeface="Times New Roman" pitchFamily="18" charset="0"/>
                <a:cs typeface="Arial" pitchFamily="34" charset="0"/>
              </a:rPr>
              <a:t>Дети : Юрий Гагарин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ea typeface="Times New Roman" pitchFamily="18" charset="0"/>
                <a:cs typeface="Arial" pitchFamily="34" charset="0"/>
              </a:rPr>
              <a:t>Воспитатель : ребята, а хотели бы вы отправиться в виртуальное космическое путешествие?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ea typeface="Times New Roman" pitchFamily="18" charset="0"/>
                <a:cs typeface="Arial" pitchFamily="34" charset="0"/>
              </a:rPr>
              <a:t>Дети: ответы детей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ea typeface="Times New Roman" pitchFamily="18" charset="0"/>
                <a:cs typeface="Arial" pitchFamily="34" charset="0"/>
              </a:rPr>
              <a:t>Воспитатель: Но на чем мы полетим?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ea typeface="Times New Roman" pitchFamily="18" charset="0"/>
                <a:cs typeface="Arial" pitchFamily="34" charset="0"/>
              </a:rPr>
              <a:t>Дети: На ракете.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ea typeface="Times New Roman" pitchFamily="18" charset="0"/>
                <a:cs typeface="Arial" pitchFamily="34" charset="0"/>
              </a:rPr>
              <a:t>Воспитатель: Давайте пойдем на наш космодром и построим космические ракеты. Выберите готовые чертежи и схемы, необходимый строительный материал и приступайте.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ea typeface="Times New Roman" pitchFamily="18" charset="0"/>
                <a:cs typeface="Arial" pitchFamily="34" charset="0"/>
              </a:rPr>
              <a:t>(Дети на ковре строят ракеты) по готовым схемам.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ea typeface="Times New Roman" pitchFamily="18" charset="0"/>
                <a:cs typeface="Arial" pitchFamily="34" charset="0"/>
              </a:rPr>
              <a:t>Воспитатель: Сережа, из какого конструктора ты построил ракету?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ea typeface="Times New Roman" pitchFamily="18" charset="0"/>
                <a:cs typeface="Arial" pitchFamily="34" charset="0"/>
              </a:rPr>
              <a:t>Сережа: Из строительного конструктора.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604911" y="773723"/>
            <a:ext cx="1097280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ea typeface="Times New Roman" pitchFamily="18" charset="0"/>
                <a:cs typeface="Arial" pitchFamily="34" charset="0"/>
              </a:rPr>
              <a:t>Воспитатель: Молодцы ребята, у вас получились разные и интересные ракеты. Можно отправляться в путь. Но нам еще что-то нужно, как мы будем управлять ракетами?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ea typeface="Times New Roman" pitchFamily="18" charset="0"/>
                <a:cs typeface="Arial" pitchFamily="34" charset="0"/>
              </a:rPr>
              <a:t>Дети : нам надо сделать пульт управления.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ea typeface="Times New Roman" pitchFamily="18" charset="0"/>
                <a:cs typeface="Arial" pitchFamily="34" charset="0"/>
              </a:rPr>
              <a:t>Воспитатель : я приглашаю вас в цент управления полетами, где вы будете создавать пульт каждый для своей ракеты.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ea typeface="Times New Roman" pitchFamily="18" charset="0"/>
                <a:cs typeface="Arial" pitchFamily="34" charset="0"/>
              </a:rPr>
              <a:t>На пульте у нас будет расположено 5 кнопок, которые мы сделаем из геометрических фигур. У вас на столах лежат листы, положите их перед собой на столе, геометрические фигуры и слушайте внимательно: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ea typeface="Times New Roman" pitchFamily="18" charset="0"/>
                <a:cs typeface="Arial" pitchFamily="34" charset="0"/>
              </a:rPr>
              <a:t> на верху листа  расположите треугольник, а под ним прямоугольник;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ea typeface="Times New Roman" pitchFamily="18" charset="0"/>
                <a:cs typeface="Arial" pitchFamily="34" charset="0"/>
              </a:rPr>
              <a:t>внизу по краям прямоугольника маленькие треугольники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ea typeface="Times New Roman" pitchFamily="18" charset="0"/>
                <a:cs typeface="Arial" pitchFamily="34" charset="0"/>
              </a:rPr>
              <a:t> в середине листа кружочки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ea typeface="Times New Roman" pitchFamily="18" charset="0"/>
                <a:cs typeface="Arial" pitchFamily="34" charset="0"/>
              </a:rPr>
              <a:t>– Посчитайте, сколько всего получилось кнопок?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ea typeface="Times New Roman" pitchFamily="18" charset="0"/>
                <a:cs typeface="Arial" pitchFamily="34" charset="0"/>
              </a:rPr>
              <a:t>Дети: Получилось пять кнопок.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590843" y="801858"/>
            <a:ext cx="11015004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ea typeface="Times New Roman" pitchFamily="18" charset="0"/>
                <a:cs typeface="Arial" pitchFamily="34" charset="0"/>
              </a:rPr>
              <a:t>Воспитатель: Молодцы!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ea typeface="Times New Roman" pitchFamily="18" charset="0"/>
                <a:cs typeface="Arial" pitchFamily="34" charset="0"/>
              </a:rPr>
              <a:t>Воспитатель: Лера, какая кнопка находятся на верху листа?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ea typeface="Times New Roman" pitchFamily="18" charset="0"/>
                <a:cs typeface="Arial" pitchFamily="34" charset="0"/>
              </a:rPr>
              <a:t>Лера: На верху листа находится кнопка имеющие форму треугольника.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ea typeface="Times New Roman" pitchFamily="18" charset="0"/>
                <a:cs typeface="Arial" pitchFamily="34" charset="0"/>
              </a:rPr>
              <a:t>Воспитатель: Тимур, какая кнопка находятся внизу ?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ea typeface="Times New Roman" pitchFamily="18" charset="0"/>
                <a:cs typeface="Arial" pitchFamily="34" charset="0"/>
              </a:rPr>
              <a:t>Ваня: Внизу находится кнопка имеющие форму прямоугольника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ea typeface="Times New Roman" pitchFamily="18" charset="0"/>
                <a:cs typeface="Arial" pitchFamily="34" charset="0"/>
              </a:rPr>
              <a:t>Воспитатель: Садитесь по удобней. Внимание! Приготовьтесь к запуску ракеты. Считаем в прямом направлении от 1 до 5… .пуск.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ea typeface="Times New Roman" pitchFamily="18" charset="0"/>
                <a:cs typeface="Arial" pitchFamily="34" charset="0"/>
              </a:rPr>
              <a:t>Всем вам, ребята, приходилось вечером или ночью видеть на небе звезды. Еще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555555"/>
                </a:solidFill>
                <a:effectLst/>
                <a:ea typeface="Times New Roman" pitchFamily="18" charset="0"/>
                <a:cs typeface="Arial" pitchFamily="34" charset="0"/>
              </a:rPr>
              <a:t>c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ea typeface="Times New Roman" pitchFamily="18" charset="0"/>
                <a:cs typeface="Arial" pitchFamily="34" charset="0"/>
              </a:rPr>
              <a:t> древних времен люди, рассматривая и наблюдая звезды, мысленно разделяли их на группы – созвездия; самые заметные и яркие звездочки в каждой группе они мысленно соединяли воображаемыми линиями, как бы рисуя по небесному своду, а потом смотрели, на что похож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555555"/>
                </a:solidFill>
                <a:effectLst/>
                <a:ea typeface="Times New Roman" pitchFamily="18" charset="0"/>
                <a:cs typeface="Arial" pitchFamily="34" charset="0"/>
              </a:rPr>
              <a:t>рисунок.А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ea typeface="Times New Roman" pitchFamily="18" charset="0"/>
                <a:cs typeface="Arial" pitchFamily="34" charset="0"/>
              </a:rPr>
              <a:t> рисунки получались разные; один напоминает зверя, другой – птицу, третий - человека. Люди придумали названия созвездиям, рисовали их.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647114" y="689316"/>
            <a:ext cx="10818055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ea typeface="Times New Roman" pitchFamily="18" charset="0"/>
                <a:cs typeface="Arial" pitchFamily="34" charset="0"/>
              </a:rPr>
              <a:t>Воспитатель: Ребята давайте отгадаем загадки.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ea typeface="Times New Roman" pitchFamily="18" charset="0"/>
                <a:cs typeface="Arial" pitchFamily="34" charset="0"/>
              </a:rPr>
              <a:t> 1. По тёмному небу рассыпан горошек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ea typeface="Times New Roman" pitchFamily="18" charset="0"/>
                <a:cs typeface="Arial" pitchFamily="34" charset="0"/>
              </a:rPr>
              <a:t>Цветной карамели из сахарной крошки,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ea typeface="Times New Roman" pitchFamily="18" charset="0"/>
                <a:cs typeface="Arial" pitchFamily="34" charset="0"/>
              </a:rPr>
              <a:t>И только тогда, когда утро настанет,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ea typeface="Times New Roman" pitchFamily="18" charset="0"/>
                <a:cs typeface="Arial" pitchFamily="34" charset="0"/>
              </a:rPr>
              <a:t>Вся карамель та внезапно растает. (Звёзды)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ea typeface="Times New Roman" pitchFamily="18" charset="0"/>
                <a:cs typeface="Arial" pitchFamily="34" charset="0"/>
              </a:rPr>
              <a:t>2. На нем уместилась вся наша Земля.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ea typeface="Times New Roman" pitchFamily="18" charset="0"/>
                <a:cs typeface="Arial" pitchFamily="34" charset="0"/>
              </a:rPr>
              <a:t>Моря, океаны леса и поля 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ea typeface="Times New Roman" pitchFamily="18" charset="0"/>
                <a:cs typeface="Arial" pitchFamily="34" charset="0"/>
              </a:rPr>
              <a:t>И Северный полюс там тоже найдешь,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ea typeface="Times New Roman" pitchFamily="18" charset="0"/>
                <a:cs typeface="Arial" pitchFamily="34" charset="0"/>
              </a:rPr>
              <a:t>А если захочешь – в руках унесешь. (глобус)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ea typeface="Times New Roman" pitchFamily="18" charset="0"/>
                <a:cs typeface="Arial" pitchFamily="34" charset="0"/>
              </a:rPr>
              <a:t>3. Большой подсолнух в небе,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ea typeface="Times New Roman" pitchFamily="18" charset="0"/>
                <a:cs typeface="Arial" pitchFamily="34" charset="0"/>
              </a:rPr>
              <a:t>Цветет он много лет,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ea typeface="Times New Roman" pitchFamily="18" charset="0"/>
                <a:cs typeface="Arial" pitchFamily="34" charset="0"/>
              </a:rPr>
              <a:t>Цветет зимой и летом,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ea typeface="Times New Roman" pitchFamily="18" charset="0"/>
                <a:cs typeface="Arial" pitchFamily="34" charset="0"/>
              </a:rPr>
              <a:t>А семечек все нет. (солнце)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ea typeface="Times New Roman" pitchFamily="18" charset="0"/>
                <a:cs typeface="Arial" pitchFamily="34" charset="0"/>
              </a:rPr>
              <a:t>4. Бродит одиноко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ea typeface="Times New Roman" pitchFamily="18" charset="0"/>
                <a:cs typeface="Arial" pitchFamily="34" charset="0"/>
              </a:rPr>
              <a:t>Огненное око.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ea typeface="Times New Roman" pitchFamily="18" charset="0"/>
                <a:cs typeface="Arial" pitchFamily="34" charset="0"/>
              </a:rPr>
              <a:t>Всюду, где бывает,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ea typeface="Times New Roman" pitchFamily="18" charset="0"/>
                <a:cs typeface="Arial" pitchFamily="34" charset="0"/>
              </a:rPr>
              <a:t>Взглядом согревает. (солнце)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481</TotalTime>
  <Words>782</Words>
  <Application>Microsoft Office PowerPoint</Application>
  <PresentationFormat>Произвольный</PresentationFormat>
  <Paragraphs>86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Аспект</vt:lpstr>
      <vt:lpstr>Конструктивная деятельность на занятиях по математике.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Наша группа «Колобок»</dc:title>
  <dc:creator>Wiktoria Samarina</dc:creator>
  <cp:lastModifiedBy>Home</cp:lastModifiedBy>
  <cp:revision>41</cp:revision>
  <dcterms:created xsi:type="dcterms:W3CDTF">2014-09-12T15:49:17Z</dcterms:created>
  <dcterms:modified xsi:type="dcterms:W3CDTF">2015-05-14T15:08:45Z</dcterms:modified>
</cp:coreProperties>
</file>