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0" r:id="rId1"/>
  </p:sldMasterIdLst>
  <p:notesMasterIdLst>
    <p:notesMasterId r:id="rId22"/>
  </p:notesMasterIdLst>
  <p:handoutMasterIdLst>
    <p:handoutMasterId r:id="rId23"/>
  </p:handoutMasterIdLst>
  <p:sldIdLst>
    <p:sldId id="311" r:id="rId2"/>
    <p:sldId id="312" r:id="rId3"/>
    <p:sldId id="313" r:id="rId4"/>
    <p:sldId id="336" r:id="rId5"/>
    <p:sldId id="317" r:id="rId6"/>
    <p:sldId id="335" r:id="rId7"/>
    <p:sldId id="330" r:id="rId8"/>
    <p:sldId id="337" r:id="rId9"/>
    <p:sldId id="338" r:id="rId10"/>
    <p:sldId id="331" r:id="rId11"/>
    <p:sldId id="342" r:id="rId12"/>
    <p:sldId id="339" r:id="rId13"/>
    <p:sldId id="341" r:id="rId14"/>
    <p:sldId id="343" r:id="rId15"/>
    <p:sldId id="344" r:id="rId16"/>
    <p:sldId id="345" r:id="rId17"/>
    <p:sldId id="326" r:id="rId18"/>
    <p:sldId id="325" r:id="rId19"/>
    <p:sldId id="327" r:id="rId20"/>
    <p:sldId id="285" r:id="rId21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CFCFC"/>
    <a:srgbClr val="FDF58D"/>
    <a:srgbClr val="808080"/>
    <a:srgbClr val="E8E8E8"/>
    <a:srgbClr val="FFD84B"/>
    <a:srgbClr val="FFFFFF"/>
    <a:srgbClr val="CC3300"/>
    <a:srgbClr val="FFC31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>
      <p:cViewPr varScale="1">
        <p:scale>
          <a:sx n="68" d="100"/>
          <a:sy n="68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4"/>
                <c:pt idx="0">
                  <c:v>Ранец</c:v>
                </c:pt>
                <c:pt idx="1">
                  <c:v>Сумка</c:v>
                </c:pt>
                <c:pt idx="2">
                  <c:v>Рюкзак</c:v>
                </c:pt>
                <c:pt idx="3">
                  <c:v>Другое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32</c:v>
                </c:pt>
                <c:pt idx="1">
                  <c:v>23</c:v>
                </c:pt>
                <c:pt idx="2">
                  <c:v>37</c:v>
                </c:pt>
                <c:pt idx="3">
                  <c:v>8</c:v>
                </c:pt>
              </c:numCache>
            </c:numRef>
          </c:val>
        </c:ser>
        <c:dLbls>
          <c:showPercent val="1"/>
        </c:dLbls>
      </c:pie3DChart>
      <c:spPr>
        <a:noFill/>
        <a:ln w="26145">
          <a:noFill/>
        </a:ln>
      </c:spPr>
    </c:plotArea>
    <c:legend>
      <c:legendPos val="t"/>
      <c:layout/>
    </c:legend>
    <c:plotVisOnly val="1"/>
    <c:dispBlanksAs val="zero"/>
  </c:chart>
  <c:txPr>
    <a:bodyPr/>
    <a:lstStyle/>
    <a:p>
      <a:pPr>
        <a:defRPr sz="1853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4"/>
                <c:pt idx="0">
                  <c:v>Норма</c:v>
                </c:pt>
                <c:pt idx="1">
                  <c:v>Очень тяжёлый</c:v>
                </c:pt>
                <c:pt idx="2">
                  <c:v>Лёгкий</c:v>
                </c:pt>
                <c:pt idx="3">
                  <c:v>Тяжёлый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23</c:v>
                </c:pt>
                <c:pt idx="1">
                  <c:v>14</c:v>
                </c:pt>
                <c:pt idx="2">
                  <c:v>6</c:v>
                </c:pt>
                <c:pt idx="3">
                  <c:v>55</c:v>
                </c:pt>
              </c:numCache>
            </c:numRef>
          </c:val>
        </c:ser>
        <c:dLbls>
          <c:showPercent val="1"/>
        </c:dLbls>
      </c:pie3DChart>
      <c:spPr>
        <a:noFill/>
        <a:ln w="25399">
          <a:noFill/>
        </a:ln>
      </c:spPr>
    </c:plotArea>
    <c:legend>
      <c:legendPos val="t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4"/>
                <c:pt idx="0">
                  <c:v>На вес портфеля</c:v>
                </c:pt>
                <c:pt idx="1">
                  <c:v>На цвет</c:v>
                </c:pt>
                <c:pt idx="2">
                  <c:v>На наличие карманов</c:v>
                </c:pt>
                <c:pt idx="3">
                  <c:v>На рисунок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</c:v>
                </c:pt>
                <c:pt idx="1">
                  <c:v>36</c:v>
                </c:pt>
                <c:pt idx="2">
                  <c:v>32</c:v>
                </c:pt>
                <c:pt idx="3">
                  <c:v>18</c:v>
                </c:pt>
              </c:numCache>
            </c:numRef>
          </c:val>
        </c:ser>
        <c:dLbls>
          <c:showPercent val="1"/>
        </c:dLbls>
      </c:pie3DChart>
      <c:spPr>
        <a:noFill/>
        <a:ln w="25398">
          <a:noFill/>
        </a:ln>
      </c:spPr>
    </c:plotArea>
    <c:legend>
      <c:legendPos val="t"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D59E1F5-2194-4A9C-B946-420154B654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5133CCC-CE46-4E6C-B816-13E289B58F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146049-CDC9-4FB0-8080-3A28F074A494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89776" cy="14700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7356" y="2112941"/>
            <a:ext cx="5429288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3BEB1-507D-42D9-8097-D01079FD20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17AD2-95DB-4029-A431-979FA82C8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C34D4-AC47-4F81-B5ED-0442DBAA65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C3399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10CF3-FD9E-49EC-884E-0365A7C5A8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8604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586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58FE8-915C-42AA-8A96-877A5FA458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A85DE-3BD4-4823-AAC4-085589916E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E80E2-8CDB-42E1-91FC-37D109A3F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3E919-CFFA-449E-8F7D-64404520AA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1D4D2-DFB3-4E73-84D1-0A93F37CA0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2E672-BD79-4FE3-A441-AD630741B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8546C-1D8A-4066-85A7-6762631B3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FFFFFF">
              <a:alpha val="65097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F83DCA7-CCE7-4A97-B954-43202A9D4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2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Ольга\Pictures\250PX-~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13" y="2286000"/>
            <a:ext cx="3095625" cy="30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Заголовок 2"/>
          <p:cNvSpPr>
            <a:spLocks noGrp="1"/>
          </p:cNvSpPr>
          <p:nvPr>
            <p:ph type="ctrTitle"/>
          </p:nvPr>
        </p:nvSpPr>
        <p:spPr>
          <a:xfrm>
            <a:off x="428625" y="642938"/>
            <a:ext cx="7729538" cy="2500312"/>
          </a:xfrm>
          <a:effectLst>
            <a:outerShdw dist="35921" dir="2700000" algn="ctr" rotWithShape="0">
              <a:srgbClr val="FFFFFF"/>
            </a:outerShdw>
          </a:effectLst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ВЛИЯНИЕ ВЕСА ШКОЛЬНОГО ПОРТФЕЛЯ НА ЗДОРОВЬЕ ШКОЛЬНИКА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214563" y="5072063"/>
            <a:ext cx="6643687" cy="1071562"/>
          </a:xfrm>
          <a:solidFill>
            <a:srgbClr val="FCFCFC">
              <a:alpha val="65098"/>
            </a:srgbClr>
          </a:solidFill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  Работу выполнили: группа учащихся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5а класса МБОУ г. Астрахани «СОШ №61»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  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i="1" smtClean="0">
                <a:solidFill>
                  <a:srgbClr val="C00000"/>
                </a:solidFill>
              </a:rPr>
              <a:t>На всё есть нормы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500063" y="1643063"/>
            <a:ext cx="8229600" cy="4525962"/>
          </a:xfrm>
        </p:spPr>
        <p:txBody>
          <a:bodyPr/>
          <a:lstStyle/>
          <a:p>
            <a:pPr eaLnBrk="1" hangingPunct="1"/>
            <a:r>
              <a:rPr lang="ru-RU" sz="2600" b="1" smtClean="0"/>
              <a:t>Вес ранца с учебным комплектом не должен превышать </a:t>
            </a:r>
          </a:p>
          <a:p>
            <a:pPr eaLnBrk="1" hangingPunct="1"/>
            <a:r>
              <a:rPr lang="ru-RU" sz="2600" b="1" smtClean="0"/>
              <a:t>1-2 классы 1,5 кг</a:t>
            </a:r>
          </a:p>
          <a:p>
            <a:pPr eaLnBrk="1" hangingPunct="1"/>
            <a:r>
              <a:rPr lang="ru-RU" sz="2600" b="1" smtClean="0"/>
              <a:t>3-4 классы 2,5 кг</a:t>
            </a:r>
          </a:p>
          <a:p>
            <a:pPr eaLnBrk="1" hangingPunct="1"/>
            <a:r>
              <a:rPr lang="ru-RU" sz="2600" b="1" smtClean="0"/>
              <a:t>5-6 классы 3 кг</a:t>
            </a:r>
          </a:p>
          <a:p>
            <a:pPr eaLnBrk="1" hangingPunct="1"/>
            <a:r>
              <a:rPr lang="ru-RU" sz="2600" b="1" smtClean="0"/>
              <a:t>7-8 классы 3,5 кг</a:t>
            </a:r>
          </a:p>
          <a:p>
            <a:pPr eaLnBrk="1" hangingPunct="1"/>
            <a:r>
              <a:rPr lang="ru-RU" sz="2600" b="1" smtClean="0"/>
              <a:t>9-11 классы 3,5-4 кг</a:t>
            </a:r>
          </a:p>
          <a:p>
            <a:pPr eaLnBrk="1" hangingPunct="1"/>
            <a:r>
              <a:rPr lang="ru-RU" sz="2600" b="1" smtClean="0"/>
              <a:t>Кроме того, считается, что вес школьного портфеля не должен превышать 10 % от веса школьника.</a:t>
            </a:r>
          </a:p>
          <a:p>
            <a:pPr eaLnBrk="1" hangingPunct="1"/>
            <a:endParaRPr lang="ru-RU" smtClean="0"/>
          </a:p>
        </p:txBody>
      </p:sp>
      <p:pic>
        <p:nvPicPr>
          <p:cNvPr id="15364" name="Рисунок 3" descr="books0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0" y="2143125"/>
            <a:ext cx="16700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 descr="L:\Портфель\портфели фото\пор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75" y="2786063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i="1" smtClean="0">
                <a:solidFill>
                  <a:srgbClr val="C00000"/>
                </a:solidFill>
              </a:rPr>
              <a:t>Проведение эксперимента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1428750"/>
          </a:xfrm>
        </p:spPr>
        <p:txBody>
          <a:bodyPr/>
          <a:lstStyle/>
          <a:p>
            <a:pPr eaLnBrk="1" hangingPunct="1"/>
            <a:r>
              <a:rPr lang="ru-RU" sz="2800" b="1" i="1" smtClean="0">
                <a:solidFill>
                  <a:srgbClr val="C00000"/>
                </a:solidFill>
              </a:rPr>
              <a:t>Исследование фактического веса портфелей учеников 1а класса</a:t>
            </a:r>
            <a:r>
              <a:rPr lang="ru-RU" sz="2800" smtClean="0">
                <a:solidFill>
                  <a:srgbClr val="C00000"/>
                </a:solidFill>
              </a:rPr>
              <a:t/>
            </a:r>
            <a:br>
              <a:rPr lang="ru-RU" sz="2800" smtClean="0">
                <a:solidFill>
                  <a:srgbClr val="C00000"/>
                </a:solidFill>
              </a:rPr>
            </a:br>
            <a:endParaRPr lang="ru-RU" sz="2800" smtClean="0">
              <a:solidFill>
                <a:srgbClr val="C0000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143000"/>
          <a:ext cx="8229600" cy="5767388"/>
        </p:xfrm>
        <a:graphic>
          <a:graphicData uri="http://schemas.openxmlformats.org/drawingml/2006/table">
            <a:tbl>
              <a:tblPr/>
              <a:tblGrid>
                <a:gridCol w="374650"/>
                <a:gridCol w="1704975"/>
                <a:gridCol w="1365250"/>
                <a:gridCol w="1420813"/>
                <a:gridCol w="1606550"/>
                <a:gridCol w="1757362"/>
              </a:tblGrid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Фамилия   Имя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Вес человека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Вес пустого портфеля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Вес портфеля с принадлежностями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Вывод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Абакарова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Сабина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19кг500г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700г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2кг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тяжёлый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Баранникова Дарья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18кг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1кг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3кг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очень тяжёлый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Бимебаев Амерхан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30кг200г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1кг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2кг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норма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Гамбарян Нарек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25кг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800г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3кг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тяжёлый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Горбачёва Дарья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14кг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1кг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4кг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очень тяжёлый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Громов Вячеслав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29кг200г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900г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3кг 200г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тяжёлый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Дидаева Юлия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24кг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1кг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2кг 800г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тяжёлый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Зыкалин Максим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21кг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900г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3кг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тяжёлый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Исаева Диана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34кг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800г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2кг 800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норма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Кадимов Даниял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25кг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500г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2кг 500г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норма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11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Казейкина Варвара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17кг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500г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3кг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очень тяжёлый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12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Любимова Валерия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20кг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900г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2кг 800г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тяжёлый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13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Меджидли Лейла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17кг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1кг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2кг500г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тяжёлый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14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Нагиев Амиль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23кг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500г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2кг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норма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15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Намазов Ариз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21кг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1кг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2кг 900г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тяжёлый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16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Переверзин Дмитрий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19кг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600г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2кг  500г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очень тяжёлый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17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Синицына Александра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22кг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900г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2кг 800г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тяжёлый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18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Сухоносова Юлия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28кг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800г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3кг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тяжёлый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19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Тамурзаев Артур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25кг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900г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2кг 800г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тяжёлый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Шпыркова Надежда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20кг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500г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2кг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норма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21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Шумеленкова Дарья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20кг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800г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3кг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очень тяжёлый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22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Юсупова Элиза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17кг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500г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2кг 800г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очень тяжёлый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23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Апескерова Гукел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21кг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450г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2кг 900г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тяжёлый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24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Фадеев Максим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19кг900г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1кг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3кг 500г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очень тяжёлый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i="1" smtClean="0">
                <a:solidFill>
                  <a:srgbClr val="C00000"/>
                </a:solidFill>
              </a:rPr>
              <a:t>Итоги эксперимента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 rtlCol="0">
            <a:normAutofit fontScale="92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Вес портфеля с принадлежностями</a:t>
            </a:r>
            <a:endParaRPr lang="ru-RU" dirty="0"/>
          </a:p>
        </p:txBody>
      </p:sp>
      <p:graphicFrame>
        <p:nvGraphicFramePr>
          <p:cNvPr id="1026" name="Содержимое 3"/>
          <p:cNvGraphicFramePr>
            <a:graphicFrameLocks noGrp="1"/>
          </p:cNvGraphicFramePr>
          <p:nvPr>
            <p:ph sz="half" idx="2"/>
          </p:nvPr>
        </p:nvGraphicFramePr>
        <p:xfrm>
          <a:off x="457200" y="2174875"/>
          <a:ext cx="4040188" cy="3951288"/>
        </p:xfrm>
        <a:graphic>
          <a:graphicData uri="http://schemas.openxmlformats.org/presentationml/2006/ole">
            <p:oleObj spid="_x0000_s1026" r:id="rId3" imgW="4041998" imgH="3950550" progId="Excel.Sheet.8">
              <p:embed/>
            </p:oleObj>
          </a:graphicData>
        </a:graphic>
      </p:graphicFrame>
      <p:sp>
        <p:nvSpPr>
          <p:cNvPr id="1030" name="Текст 9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536575"/>
          </a:xfrm>
        </p:spPr>
        <p:txBody>
          <a:bodyPr/>
          <a:lstStyle/>
          <a:p>
            <a:pPr algn="ctr" eaLnBrk="1" hangingPunct="1"/>
            <a:r>
              <a:rPr lang="ru-RU" smtClean="0"/>
              <a:t>Вес пустого портфеля</a:t>
            </a:r>
          </a:p>
        </p:txBody>
      </p:sp>
      <p:graphicFrame>
        <p:nvGraphicFramePr>
          <p:cNvPr id="1027" name="Содержимое 6"/>
          <p:cNvGraphicFramePr>
            <a:graphicFrameLocks noGrp="1"/>
          </p:cNvGraphicFramePr>
          <p:nvPr>
            <p:ph sz="quarter" idx="4"/>
          </p:nvPr>
        </p:nvGraphicFramePr>
        <p:xfrm>
          <a:off x="4645025" y="2174875"/>
          <a:ext cx="4041775" cy="3951288"/>
        </p:xfrm>
        <a:graphic>
          <a:graphicData uri="http://schemas.openxmlformats.org/presentationml/2006/ole">
            <p:oleObj spid="_x0000_s1027" r:id="rId4" imgW="4041998" imgH="395055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i="1" smtClean="0">
                <a:solidFill>
                  <a:srgbClr val="C00000"/>
                </a:solidFill>
              </a:rPr>
              <a:t>Социологический опрос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" y="1000125"/>
            <a:ext cx="4040188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Тип школьного портфеля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2"/>
          </p:nvPr>
        </p:nvGraphicFramePr>
        <p:xfrm>
          <a:off x="590352" y="2183656"/>
          <a:ext cx="3938588" cy="3300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Самостоятельная оценка веса портфеля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graphicFrame>
        <p:nvGraphicFramePr>
          <p:cNvPr id="7" name="Содержимое 8"/>
          <p:cNvGraphicFramePr>
            <a:graphicFrameLocks noGrp="1"/>
          </p:cNvGraphicFramePr>
          <p:nvPr>
            <p:ph sz="quarter" idx="4"/>
          </p:nvPr>
        </p:nvGraphicFramePr>
        <p:xfrm>
          <a:off x="4695825" y="2225675"/>
          <a:ext cx="3940175" cy="3295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i="1" smtClean="0">
                <a:solidFill>
                  <a:srgbClr val="C00000"/>
                </a:solidFill>
              </a:rPr>
              <a:t>На что обращают внимание при покупке портфеля</a:t>
            </a:r>
          </a:p>
        </p:txBody>
      </p:sp>
      <p:graphicFrame>
        <p:nvGraphicFramePr>
          <p:cNvPr id="4" name="Содержимое 5"/>
          <p:cNvGraphicFramePr>
            <a:graphicFrameLocks noGrp="1"/>
          </p:cNvGraphicFramePr>
          <p:nvPr>
            <p:ph idx="1"/>
          </p:nvPr>
        </p:nvGraphicFramePr>
        <p:xfrm>
          <a:off x="508000" y="1651000"/>
          <a:ext cx="8128000" cy="4424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i="1" smtClean="0">
                <a:solidFill>
                  <a:srgbClr val="FF0000"/>
                </a:solidFill>
              </a:rPr>
              <a:t>Портфели будущего</a:t>
            </a:r>
          </a:p>
        </p:txBody>
      </p:sp>
      <p:sp>
        <p:nvSpPr>
          <p:cNvPr id="18435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5" y="2571750"/>
            <a:ext cx="3214688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0063" y="1928813"/>
            <a:ext cx="3429000" cy="4314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i="1" dirty="0" smtClean="0">
                <a:solidFill>
                  <a:srgbClr val="C00000"/>
                </a:solidFill>
              </a:rPr>
              <a:t>Рекомендации учителям: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400" b="1" dirty="0" smtClean="0"/>
              <a:t>Купить второй набор учебников для школы. </a:t>
            </a:r>
          </a:p>
          <a:p>
            <a:pPr eaLnBrk="1" hangingPunct="1"/>
            <a:r>
              <a:rPr lang="ru-RU" sz="2400" b="1" dirty="0" smtClean="0"/>
              <a:t>Оборудовать в школе места для хранения личных вещей. </a:t>
            </a:r>
          </a:p>
          <a:p>
            <a:pPr eaLnBrk="1" hangingPunct="1"/>
            <a:r>
              <a:rPr lang="ru-RU" sz="2400" b="1" dirty="0" smtClean="0"/>
              <a:t>Носить один комплект учебников на парту. </a:t>
            </a:r>
          </a:p>
          <a:p>
            <a:pPr eaLnBrk="1" hangingPunct="1"/>
            <a:r>
              <a:rPr lang="ru-RU" sz="2400" b="1" dirty="0" smtClean="0"/>
              <a:t>При составлении школьного расписания необходимо учитывать вес учебных комплектов, так как в один день портфель может быть тяжелый, а в другой – легкий.</a:t>
            </a:r>
          </a:p>
          <a:p>
            <a:pPr eaLnBrk="1" hangingPunct="1"/>
            <a:endParaRPr lang="ru-RU" sz="2800" dirty="0" smtClean="0"/>
          </a:p>
        </p:txBody>
      </p:sp>
      <p:pic>
        <p:nvPicPr>
          <p:cNvPr id="19460" name="Picture 3" descr="C:\Documents and Settings\Loner\Мои документы\Мои рисунки\шк откр\252303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6643688" y="4286250"/>
            <a:ext cx="228600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857250"/>
          </a:xfrm>
        </p:spPr>
        <p:txBody>
          <a:bodyPr/>
          <a:lstStyle/>
          <a:p>
            <a:pPr eaLnBrk="1" hangingPunct="1"/>
            <a:r>
              <a:rPr lang="ru-RU" sz="3600" b="1" i="1" smtClean="0">
                <a:solidFill>
                  <a:srgbClr val="C00000"/>
                </a:solidFill>
              </a:rPr>
              <a:t>Рекомендации</a:t>
            </a:r>
            <a:r>
              <a:rPr lang="ru-RU" sz="3600" b="1" smtClean="0">
                <a:solidFill>
                  <a:srgbClr val="C00000"/>
                </a:solidFill>
              </a:rPr>
              <a:t> ученикам:</a:t>
            </a: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15000"/>
          </a:xfrm>
        </p:spPr>
        <p:txBody>
          <a:bodyPr/>
          <a:lstStyle/>
          <a:p>
            <a:pPr eaLnBrk="1" hangingPunct="1"/>
            <a:r>
              <a:rPr lang="en-US" sz="2400" smtClean="0"/>
              <a:t> </a:t>
            </a:r>
            <a:r>
              <a:rPr lang="ru-RU" sz="2400" b="1" smtClean="0"/>
              <a:t>Не носите лишнего в ранцах.</a:t>
            </a:r>
          </a:p>
          <a:p>
            <a:pPr eaLnBrk="1" hangingPunct="1"/>
            <a:r>
              <a:rPr lang="ru-RU" sz="2400" b="1" smtClean="0"/>
              <a:t> Проверяйте ранец ежедневно и не забывайте </a:t>
            </a:r>
            <a:r>
              <a:rPr lang="en-US" sz="2400" b="1" smtClean="0"/>
              <a:t>                                       </a:t>
            </a:r>
            <a:r>
              <a:rPr lang="ru-RU" sz="2400" b="1" smtClean="0"/>
              <a:t>вынуть из него  ненужные учебники и другие школьные принадлежности.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smtClean="0"/>
              <a:t> </a:t>
            </a:r>
          </a:p>
        </p:txBody>
      </p:sp>
      <p:pic>
        <p:nvPicPr>
          <p:cNvPr id="20484" name="Picture 2" descr="N:\Фотографии портфель - копия\IMG_01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2714625"/>
            <a:ext cx="5334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i="1" smtClean="0">
                <a:solidFill>
                  <a:srgbClr val="C00000"/>
                </a:solidFill>
              </a:rPr>
              <a:t>Рекомендации родителям:</a:t>
            </a:r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400" b="1" smtClean="0"/>
              <a:t>Просим вас: не покупайте тяжелые ранцы!</a:t>
            </a:r>
          </a:p>
          <a:p>
            <a:pPr eaLnBrk="1" hangingPunct="1"/>
            <a:r>
              <a:rPr lang="ru-RU" sz="2400" b="1" smtClean="0"/>
              <a:t>У ваших детей от тяжелых нагрузок портится осанка.</a:t>
            </a:r>
          </a:p>
          <a:p>
            <a:pPr eaLnBrk="1" hangingPunct="1"/>
            <a:r>
              <a:rPr lang="ru-RU" sz="2400" b="1" smtClean="0"/>
              <a:t>Ваши дети быстрее устают, таская за своей спиной тяжеловесы.</a:t>
            </a:r>
          </a:p>
          <a:p>
            <a:pPr eaLnBrk="1" hangingPunct="1"/>
            <a:r>
              <a:rPr lang="ru-RU" sz="2400" b="1" smtClean="0"/>
              <a:t>Пожалуйста, позаботьтесь о ваших детях и об их здоровье!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4000" b="1" i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Цель работы:</a:t>
            </a:r>
            <a:br>
              <a:rPr lang="ru-RU" sz="4000" b="1" i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</a:br>
            <a:endParaRPr lang="ru-RU" sz="4000" b="1" i="1" dirty="0">
              <a:solidFill>
                <a:srgbClr val="C00000"/>
              </a:solidFill>
            </a:endParaRP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71800"/>
          </a:xfrm>
        </p:spPr>
        <p:txBody>
          <a:bodyPr/>
          <a:lstStyle/>
          <a:p>
            <a:pPr eaLnBrk="1" hangingPunct="1"/>
            <a:r>
              <a:rPr lang="ru-RU" sz="2400" b="1" smtClean="0"/>
              <a:t>Изучить возможность снижения веса портфеля школьника и разработать  рекомендации по  улучшению сложившейся ситуации. </a:t>
            </a:r>
          </a:p>
          <a:p>
            <a:pPr eaLnBrk="1" hangingPunct="1"/>
            <a:r>
              <a:rPr lang="ru-RU" sz="2400" b="1" smtClean="0"/>
              <a:t>Обратить внимание учеников на необходимость  контроля веса портфеля с целью охраны собственного здоровья.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rgbClr val="FFFFFF"/>
            </a:outerShdw>
          </a:effec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i="1" dirty="0" smtClean="0"/>
              <a:t>СПАСИБО ЗА ВНИМАНИЕ</a:t>
            </a:r>
            <a:endParaRPr lang="en-US" sz="3600" b="1" i="1" dirty="0" smtClean="0"/>
          </a:p>
        </p:txBody>
      </p:sp>
      <p:pic>
        <p:nvPicPr>
          <p:cNvPr id="22531" name="Содержимое 4" descr="Портфель 0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00250" y="1643063"/>
            <a:ext cx="5202238" cy="3902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i="1" smtClean="0">
                <a:solidFill>
                  <a:srgbClr val="C00000"/>
                </a:solidFill>
              </a:rPr>
              <a:t>Задачи: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840288"/>
          </a:xfrm>
        </p:spPr>
        <p:txBody>
          <a:bodyPr/>
          <a:lstStyle/>
          <a:p>
            <a:pPr eaLnBrk="1" hangingPunct="1"/>
            <a:r>
              <a:rPr lang="ru-RU" sz="2400" b="1" smtClean="0"/>
              <a:t>Измерить вес школьных портфелей, (на примере 1а класса МБОУ г. Астрахани «СОШ №61»), установить соответствие весов санитарным нормам для школьников.</a:t>
            </a:r>
          </a:p>
          <a:p>
            <a:pPr eaLnBrk="1" hangingPunct="1"/>
            <a:r>
              <a:rPr lang="ru-RU" sz="2400" b="1" smtClean="0"/>
              <a:t>Выявить причины нарушений санитарных норм.</a:t>
            </a:r>
          </a:p>
          <a:p>
            <a:pPr eaLnBrk="1" hangingPunct="1"/>
            <a:r>
              <a:rPr lang="ru-RU" sz="2400" b="1" smtClean="0"/>
              <a:t>Доказать влияние тяжелых портфелей на здоровье школьника.</a:t>
            </a:r>
          </a:p>
          <a:p>
            <a:pPr eaLnBrk="1" hangingPunct="1"/>
            <a:r>
              <a:rPr lang="ru-RU" sz="2400" b="1" smtClean="0"/>
              <a:t>Ознакомиться с опытом зарубежных стран по решению указанной проблемы.</a:t>
            </a:r>
          </a:p>
          <a:p>
            <a:pPr eaLnBrk="1" hangingPunct="1"/>
            <a:r>
              <a:rPr lang="ru-RU" sz="2400" b="1" smtClean="0"/>
              <a:t>Разработать рекомендации по снижению веса портфеля.</a:t>
            </a:r>
          </a:p>
          <a:p>
            <a:pPr eaLnBrk="1" hangingPunct="1"/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219" name="Содержимое 4" descr="Портфель 0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643313" y="1928813"/>
            <a:ext cx="5114925" cy="3833812"/>
          </a:xfrm>
        </p:spPr>
      </p:pic>
      <p:sp>
        <p:nvSpPr>
          <p:cNvPr id="9220" name="Текст 3"/>
          <p:cNvSpPr>
            <a:spLocks noGrp="1"/>
          </p:cNvSpPr>
          <p:nvPr>
            <p:ph type="body" sz="half" idx="2"/>
          </p:nvPr>
        </p:nvSpPr>
        <p:spPr>
          <a:xfrm>
            <a:off x="357188" y="214313"/>
            <a:ext cx="3857625" cy="591185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endParaRPr lang="ru-RU" sz="2400" b="1" i="1" smtClean="0">
              <a:solidFill>
                <a:srgbClr val="C00000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ru-RU" sz="2400" b="1" i="1" smtClean="0">
                <a:solidFill>
                  <a:srgbClr val="C00000"/>
                </a:solidFill>
              </a:rPr>
              <a:t>Предмет исследования</a:t>
            </a:r>
            <a:r>
              <a:rPr lang="ru-RU" sz="2400" b="1" smtClean="0">
                <a:solidFill>
                  <a:srgbClr val="C00000"/>
                </a:solidFill>
              </a:rPr>
              <a:t>: </a:t>
            </a:r>
            <a:r>
              <a:rPr lang="ru-RU" sz="2400" b="1" smtClean="0"/>
              <a:t>школьный портфель обучающихся 1а класса            МБОУ г. Астрахани «СОШ №61» .</a:t>
            </a:r>
          </a:p>
          <a:p>
            <a:pPr eaLnBrk="1" hangingPunct="1">
              <a:buFont typeface="Wingdings" pitchFamily="2" charset="2"/>
              <a:buChar char="Ø"/>
            </a:pPr>
            <a:endParaRPr lang="ru-RU" sz="2400" b="1" smtClean="0"/>
          </a:p>
          <a:p>
            <a:pPr eaLnBrk="1" hangingPunct="1">
              <a:buFont typeface="Wingdings" pitchFamily="2" charset="2"/>
              <a:buChar char="Ø"/>
            </a:pPr>
            <a:r>
              <a:rPr lang="ru-RU" sz="2400" b="1" i="1" smtClean="0">
                <a:solidFill>
                  <a:srgbClr val="C00000"/>
                </a:solidFill>
              </a:rPr>
              <a:t>Объект исследования</a:t>
            </a:r>
            <a:r>
              <a:rPr lang="ru-RU" sz="2400" b="1" smtClean="0">
                <a:solidFill>
                  <a:srgbClr val="C00000"/>
                </a:solidFill>
              </a:rPr>
              <a:t>:</a:t>
            </a:r>
            <a:r>
              <a:rPr lang="ru-RU" sz="2400" b="1" smtClean="0"/>
              <a:t> обучающиеся школы.</a:t>
            </a:r>
          </a:p>
          <a:p>
            <a:pPr eaLnBrk="1" hangingPunct="1"/>
            <a:endParaRPr lang="ru-RU" sz="2400" b="1" i="1" smtClean="0">
              <a:solidFill>
                <a:srgbClr val="C00000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ru-RU" sz="2400" b="1" i="1" smtClean="0">
                <a:solidFill>
                  <a:srgbClr val="C00000"/>
                </a:solidFill>
              </a:rPr>
              <a:t>Гипотеза:  </a:t>
            </a:r>
            <a:r>
              <a:rPr lang="ru-RU" sz="2400" b="1" smtClean="0"/>
              <a:t>мы предполагаем, что тяжелый ранец вредит здоровью.</a:t>
            </a:r>
          </a:p>
          <a:p>
            <a:pPr eaLnBrk="1" hangingPunct="1"/>
            <a:endParaRPr lang="ru-RU" sz="2400" smtClean="0"/>
          </a:p>
          <a:p>
            <a:pPr eaLnBrk="1" hangingPunct="1"/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071563" y="325438"/>
            <a:ext cx="7615237" cy="1389062"/>
          </a:xfrm>
        </p:spPr>
        <p:txBody>
          <a:bodyPr/>
          <a:lstStyle/>
          <a:p>
            <a:pPr eaLnBrk="1" hangingPunct="1"/>
            <a:r>
              <a:rPr lang="ru-RU" sz="3600" b="1" i="1" smtClean="0">
                <a:solidFill>
                  <a:srgbClr val="C00000"/>
                </a:solidFill>
              </a:rPr>
              <a:t>Для того чтобы узнать, как влияет ношение тяжелого ранца на здоровье школьника, мы: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714375" y="2643188"/>
            <a:ext cx="7786688" cy="314325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sz="2400" b="1" smtClean="0"/>
              <a:t>проводили опрос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400" b="1" smtClean="0"/>
              <a:t>наблюдали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400" b="1" smtClean="0"/>
              <a:t>собирали информацию из книг, журналов, газет; интернета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400" b="1" smtClean="0"/>
              <a:t>проводили эксперимент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400" b="1" smtClean="0"/>
              <a:t>анализировали данные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i="1" smtClean="0">
                <a:solidFill>
                  <a:srgbClr val="C00000"/>
                </a:solidFill>
              </a:rPr>
              <a:t>ОСАНКА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400" b="1" smtClean="0"/>
              <a:t>Правильная осанка формируется в первые годы жизни. Но наиболее важный период – с 4 до 10 лет, когда быстро развиваются механизмы, обеспечивающие вертикальную позу. На формирование неправильной осанки оказывают влияние хронические заболевания, недостаточный по времени отдых и пассивные формы его проведения, неправильное положение тела во время занятий, не соответствующая росту мебель, неудобная обувь и одежда. Не последнюю роль в этом играет вес школьного портфеля. 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i="1" smtClean="0">
                <a:solidFill>
                  <a:srgbClr val="C00000"/>
                </a:solidFill>
              </a:rPr>
              <a:t>Отчего портится осанка?</a:t>
            </a:r>
          </a:p>
        </p:txBody>
      </p:sp>
      <p:pic>
        <p:nvPicPr>
          <p:cNvPr id="1229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500" y="1714500"/>
            <a:ext cx="4572000" cy="4691063"/>
          </a:xfrm>
          <a:noFill/>
        </p:spPr>
      </p:pic>
      <p:pic>
        <p:nvPicPr>
          <p:cNvPr id="12292" name="Picture 5" descr="C:\Documents and Settings\Loner\Мои документы\Мои рисунки\шк откр\252312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25" y="2000250"/>
            <a:ext cx="3214688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555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3315" name="Содержимое 4" descr="Портфель 0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72063" y="790575"/>
            <a:ext cx="3614737" cy="4818063"/>
          </a:xfrm>
        </p:spPr>
      </p:pic>
      <p:sp>
        <p:nvSpPr>
          <p:cNvPr id="13316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28625"/>
            <a:ext cx="4043363" cy="5857875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C00000"/>
                </a:solidFill>
              </a:rPr>
              <a:t>Ношение портфеля, превышающего допустимые нормы, влияет на позвоночный столб и внутренние органы, к тому же ребёнок физически утомляется, идёт нагрузка на сердце. В ближайшем будущем это привёдет к возникновению болей в спине, искривлению позвоночника, испортит осанку и походку, может вызвать радикулит и другие заболевания.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pPr eaLnBrk="1" hangingPunct="1"/>
            <a:r>
              <a:rPr lang="ru-RU" sz="3600" b="1" i="1" smtClean="0">
                <a:solidFill>
                  <a:srgbClr val="C00000"/>
                </a:solidFill>
              </a:rPr>
              <a:t>Вес портфеля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sz="half" idx="1"/>
          </p:nvPr>
        </p:nvSpPr>
        <p:spPr>
          <a:xfrm>
            <a:off x="0" y="642938"/>
            <a:ext cx="4714875" cy="5483225"/>
          </a:xfrm>
        </p:spPr>
        <p:txBody>
          <a:bodyPr/>
          <a:lstStyle/>
          <a:p>
            <a:pPr eaLnBrk="1" hangingPunct="1"/>
            <a:r>
              <a:rPr lang="ru-RU" sz="2400" b="1" smtClean="0"/>
              <a:t>Вес портфеля школьника регламентируют Санитарные правила и нормативы, утверждены главным государственным санитарным врачом. Согласно нормам общая масса учебников из расчета на один учебный день в комплекте со школьными принадлежностями, без массы портфеля или ранца, не должна превышать допустимых гигиенических норм для перенесения учениками веса на расстояние до 3 километров.</a:t>
            </a:r>
          </a:p>
          <a:p>
            <a:pPr eaLnBrk="1" hangingPunct="1"/>
            <a:endParaRPr lang="ru-RU" sz="2400" b="1" smtClean="0"/>
          </a:p>
        </p:txBody>
      </p:sp>
      <p:pic>
        <p:nvPicPr>
          <p:cNvPr id="14340" name="Содержимое 4" descr="Портфель 03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86313" y="3071813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Тема6</Template>
  <TotalTime>1041</TotalTime>
  <Words>736</Words>
  <Application>Microsoft Office PowerPoint</Application>
  <PresentationFormat>Экран (4:3)</PresentationFormat>
  <Paragraphs>214</Paragraphs>
  <Slides>20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Тема6</vt:lpstr>
      <vt:lpstr>Лист Microsoft Office Excel 97-2003</vt:lpstr>
      <vt:lpstr>ВЛИЯНИЕ ВЕСА ШКОЛЬНОГО ПОРТФЕЛЯ НА ЗДОРОВЬЕ ШКОЛЬНИКА </vt:lpstr>
      <vt:lpstr> Цель работы: </vt:lpstr>
      <vt:lpstr>Задачи:</vt:lpstr>
      <vt:lpstr>Слайд 4</vt:lpstr>
      <vt:lpstr>Для того чтобы узнать, как влияет ношение тяжелого ранца на здоровье школьника, мы:</vt:lpstr>
      <vt:lpstr>ОСАНКА</vt:lpstr>
      <vt:lpstr>Отчего портится осанка?</vt:lpstr>
      <vt:lpstr>Слайд 8</vt:lpstr>
      <vt:lpstr>Вес портфеля</vt:lpstr>
      <vt:lpstr>На всё есть нормы</vt:lpstr>
      <vt:lpstr>Проведение эксперимента</vt:lpstr>
      <vt:lpstr>Исследование фактического веса портфелей учеников 1а класса </vt:lpstr>
      <vt:lpstr>Итоги эксперимента</vt:lpstr>
      <vt:lpstr>Социологический опрос</vt:lpstr>
      <vt:lpstr>На что обращают внимание при покупке портфеля</vt:lpstr>
      <vt:lpstr>Портфели будущего</vt:lpstr>
      <vt:lpstr>Рекомендации учителям:</vt:lpstr>
      <vt:lpstr>Рекомендации ученикам:</vt:lpstr>
      <vt:lpstr>Рекомендации родителям:</vt:lpstr>
      <vt:lpstr>СПАСИБО ЗА ВНИМАНИЕ</vt:lpstr>
    </vt:vector>
  </TitlesOfParts>
  <Company>Guild Design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Сколько весит здоровье ученика?</dc:title>
  <dc:creator>Admin</dc:creator>
  <cp:lastModifiedBy>Ольга Витальевна</cp:lastModifiedBy>
  <cp:revision>107</cp:revision>
  <dcterms:created xsi:type="dcterms:W3CDTF">2010-03-09T15:32:31Z</dcterms:created>
  <dcterms:modified xsi:type="dcterms:W3CDTF">2013-02-11T08:25:45Z</dcterms:modified>
</cp:coreProperties>
</file>