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669088" cy="97758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5" autoAdjust="0"/>
    <p:restoredTop sz="94689" autoAdjust="0"/>
  </p:normalViewPr>
  <p:slideViewPr>
    <p:cSldViewPr>
      <p:cViewPr varScale="1">
        <p:scale>
          <a:sx n="73" d="100"/>
          <a:sy n="73" d="100"/>
        </p:scale>
        <p:origin x="-408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EC8E00-2501-4F12-B21D-7D9DF1CB9E7C}" type="datetimeFigureOut">
              <a:rPr lang="ru-RU" smtClean="0"/>
              <a:pPr/>
              <a:t>16.09.2013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92175" y="733425"/>
            <a:ext cx="4884738" cy="36655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643438"/>
            <a:ext cx="5335588" cy="4398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285288"/>
            <a:ext cx="2889250" cy="4889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898C95-0558-4C80-B089-2FF154DD27E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8C95-0558-4C80-B089-2FF154DD27E7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406B25A-F11D-41A9-81D1-F07C746382E8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859F5FC-F255-4688-8B00-AB6F4506D0AB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BA4FFC7-4A5F-4BCE-AB8C-5356D37A4C0A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72B67EA-8544-4A18-B088-64EE47FCC0E1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7548067-BED2-4444-BB1C-F31353AA0F6A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CCD2F5-E26D-4D84-8813-B30E95C7CB14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2A89FCA-AFDA-47FF-BF10-AD28F159B96F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E16460-56BC-4C8B-8A33-DDD8B44FF71F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759E51-CA12-4BA6-970F-138A13D50E65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2EA8666-45A1-4A5B-B63A-B430766AEB66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61D0E60D-998E-4CA2-9F49-AD8E9EF1EBE2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92CF91F-3AD9-47A8-9727-9D413888AE45}" type="datetime1">
              <a:rPr lang="ru-RU" smtClean="0"/>
              <a:pPr/>
              <a:t>16.09.2013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http://im3-tub-ru.yandex.net/i?id=145316857-24-72&amp;n=21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6.jpeg"/><Relationship Id="rId5" Type="http://schemas.openxmlformats.org/officeDocument/2006/relationships/image" Target="http://im2-tub-ru.yandex.net/i?id=393450315-48-72&amp;n=21" TargetMode="Externa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http://im0-tub-ru.yandex.net/i?id=402905176-01-72&amp;n=21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9.jpeg"/><Relationship Id="rId5" Type="http://schemas.openxmlformats.org/officeDocument/2006/relationships/image" Target="http://im4-tub-ru.yandex.net/i?id=193629379-37-72&amp;n=21" TargetMode="External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http://im3-tub-ru.yandex.net/i?id=43537777-00-72&amp;n=21" TargetMode="External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http://im8-tub-ru.yandex.net/i?id=364114899-02-72&amp;n=21" TargetMode="External"/><Relationship Id="rId7" Type="http://schemas.openxmlformats.org/officeDocument/2006/relationships/image" Target="http://im3-tub-ru.yandex.net/i?id=344294530-09-72&amp;n=21" TargetMode="External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8.jpeg"/><Relationship Id="rId11" Type="http://schemas.openxmlformats.org/officeDocument/2006/relationships/image" Target="http://im8-tub-ru.yandex.net/i?id=438064116-16-72&amp;n=21" TargetMode="External"/><Relationship Id="rId5" Type="http://schemas.openxmlformats.org/officeDocument/2006/relationships/image" Target="http://im3-tub-ru.yandex.net/i?id=120572712-48-72&amp;n=21" TargetMode="External"/><Relationship Id="rId10" Type="http://schemas.openxmlformats.org/officeDocument/2006/relationships/image" Target="../media/image20.jpeg"/><Relationship Id="rId4" Type="http://schemas.openxmlformats.org/officeDocument/2006/relationships/image" Target="../media/image17.jpeg"/><Relationship Id="rId9" Type="http://schemas.openxmlformats.org/officeDocument/2006/relationships/image" Target="http://im5-tub-ru.yandex.net/i?id=372898457-54-72&amp;n=21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http://im2-tub-ru.yandex.net/i?id=380179929-41-72&amp;n=21" TargetMode="External"/><Relationship Id="rId3" Type="http://schemas.openxmlformats.org/officeDocument/2006/relationships/image" Target="http://im0-tub-ru.yandex.net/i?id=69600914-07-72&amp;n=21" TargetMode="External"/><Relationship Id="rId7" Type="http://schemas.openxmlformats.org/officeDocument/2006/relationships/image" Target="../media/image24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3.xml"/><Relationship Id="rId6" Type="http://schemas.openxmlformats.org/officeDocument/2006/relationships/image" Target="http://im3-tub-ru.yandex.net/i?id=67350625-64-72&amp;n=21" TargetMode="Externa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jpeg"/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03648" y="1124744"/>
            <a:ext cx="6567264" cy="4464496"/>
          </a:xfr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/>
          <a:p>
            <a:pPr algn="ctr">
              <a:lnSpc>
                <a:spcPct val="150000"/>
              </a:lnSpc>
            </a:pP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«</a:t>
            </a: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Буква - В</a:t>
            </a: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»</a:t>
            </a:r>
            <a:b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ПРЕЗЕНТАЦИЯ</a:t>
            </a:r>
            <a:r>
              <a:rPr lang="en-US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УЧЕНИЦЫ</a:t>
            </a:r>
            <a:b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</a:t>
            </a:r>
            <a:r>
              <a:rPr lang="ru-RU" sz="40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1</a:t>
            </a: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-ГО «А» КЛАССА</a:t>
            </a:r>
            <a:b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ВАРГАНОВОЙ ЕЛИЗАВЕТЫ</a:t>
            </a:r>
            <a:b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</a:br>
            <a:r>
              <a:rPr lang="ru-RU" sz="32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2013 </a:t>
            </a:r>
            <a:r>
              <a:rPr lang="ru-RU" sz="1600" b="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г.</a:t>
            </a:r>
            <a:endParaRPr lang="ru-RU" sz="1600" dirty="0">
              <a:solidFill>
                <a:srgbClr val="FFC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600" y="188640"/>
            <a:ext cx="7128792" cy="1152128"/>
          </a:xfrm>
        </p:spPr>
        <p:txBody>
          <a:bodyPr>
            <a:normAutofit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Но русский язык настолько богат, что можно придумать целый рассказ, все слова которого будут начинаться на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БУКВУ</a:t>
            </a:r>
            <a:r>
              <a:rPr lang="ru-RU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В:</a:t>
            </a:r>
          </a:p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9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1196752"/>
            <a:ext cx="7272808" cy="5472608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</a:pP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оскресенье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стала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осемь. 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ымыла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олосы,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ыпила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оды,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зяла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кусную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атрушку.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ышла.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дохнула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осхитительный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оздух. 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зъерошенные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оробьи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озились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оде.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ажно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ышагивала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орона. 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дали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иднелись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еличественные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оды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олги.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«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еликолепно!» -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оскликнула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ика.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стретила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олодю.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олодя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плел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олосы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ики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енок.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ика,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олодя –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ыкупались,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ышли,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ытерлись. 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незапно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спугнули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ьюрка.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ьюрок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злетел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етви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яза.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оскресенье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ика,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олодя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еселились, 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алялись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асильках,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одили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елосипед,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кушали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ишню. 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ечерело,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ремя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озвращаться.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еликолепное </a:t>
            </a: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оскресенье!</a:t>
            </a:r>
            <a:b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800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800" i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се!!!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10</a:t>
            </a:r>
            <a:endParaRPr lang="ru-RU" dirty="0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755576" y="2564904"/>
            <a:ext cx="8156448" cy="777240"/>
          </a:xfrm>
        </p:spPr>
        <p:txBody>
          <a:bodyPr/>
          <a:lstStyle/>
          <a:p>
            <a:r>
              <a:rPr lang="ru-RU" sz="4800" dirty="0" smtClean="0">
                <a:latin typeface="Arial" pitchFamily="34" charset="0"/>
                <a:cs typeface="Arial" pitchFamily="34" charset="0"/>
              </a:rPr>
              <a:t>СПАСИБО ЗА ВНИМАНИЕ!</a:t>
            </a:r>
            <a:endParaRPr lang="ru-RU" sz="48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7272808" cy="4680520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ru-RU" sz="2700" dirty="0" smtClean="0">
                <a:solidFill>
                  <a:schemeClr val="tx1"/>
                </a:solidFill>
              </a:rPr>
              <a:t>Буква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/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Третья буква русского алфавита.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Раньше, по старославянскому, </a:t>
            </a:r>
            <a:br>
              <a:rPr lang="ru-RU" sz="2700" dirty="0" smtClean="0">
                <a:solidFill>
                  <a:schemeClr val="tx1"/>
                </a:solidFill>
              </a:rPr>
            </a:br>
            <a:r>
              <a:rPr lang="ru-RU" sz="2700" dirty="0" smtClean="0">
                <a:solidFill>
                  <a:schemeClr val="tx1"/>
                </a:solidFill>
              </a:rPr>
              <a:t>буква называлась </a:t>
            </a:r>
            <a:r>
              <a:rPr lang="ru-RU" sz="3600" dirty="0" smtClean="0">
                <a:solidFill>
                  <a:schemeClr val="tx1"/>
                </a:solidFill>
              </a:rPr>
              <a:t>«</a:t>
            </a:r>
            <a:r>
              <a:rPr lang="ru-RU" sz="3600" i="1" dirty="0" smtClean="0">
                <a:solidFill>
                  <a:srgbClr val="FF0000"/>
                </a:solidFill>
              </a:rPr>
              <a:t>В</a:t>
            </a:r>
            <a:r>
              <a:rPr lang="ru-RU" sz="3600" i="1" dirty="0" smtClean="0">
                <a:solidFill>
                  <a:schemeClr val="tx1"/>
                </a:solidFill>
              </a:rPr>
              <a:t>еди</a:t>
            </a:r>
            <a:r>
              <a:rPr lang="ru-RU" sz="3600" dirty="0" smtClean="0">
                <a:solidFill>
                  <a:schemeClr val="tx1"/>
                </a:solidFill>
              </a:rPr>
              <a:t>», 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что переводится на русский язык как </a:t>
            </a:r>
            <a:r>
              <a:rPr lang="ru-RU" sz="3600" dirty="0" smtClean="0">
                <a:solidFill>
                  <a:schemeClr val="tx1"/>
                </a:solidFill>
              </a:rPr>
              <a:t>«</a:t>
            </a:r>
            <a:r>
              <a:rPr lang="ru-RU" sz="3600" i="1" dirty="0" smtClean="0">
                <a:solidFill>
                  <a:schemeClr val="tx1"/>
                </a:solidFill>
              </a:rPr>
              <a:t>Знаю</a:t>
            </a:r>
            <a:r>
              <a:rPr lang="ru-RU" sz="3600" dirty="0" smtClean="0">
                <a:solidFill>
                  <a:schemeClr val="tx1"/>
                </a:solidFill>
              </a:rPr>
              <a:t>».</a:t>
            </a:r>
            <a:r>
              <a:rPr lang="ru-RU" sz="2700" dirty="0" smtClean="0"/>
              <a:t/>
            </a:r>
            <a:br>
              <a:rPr lang="ru-RU" sz="2700" dirty="0" smtClean="0"/>
            </a:br>
            <a:r>
              <a:rPr lang="ru-RU" sz="2700" dirty="0" smtClean="0">
                <a:solidFill>
                  <a:schemeClr val="tx1"/>
                </a:solidFill>
              </a:rPr>
              <a:t>На букву </a:t>
            </a:r>
            <a:r>
              <a:rPr lang="ru-RU" sz="3600" dirty="0" smtClean="0">
                <a:solidFill>
                  <a:srgbClr val="FF0000"/>
                </a:solidFill>
              </a:rPr>
              <a:t>В</a:t>
            </a:r>
            <a:r>
              <a:rPr lang="ru-RU" sz="2700" dirty="0" smtClean="0"/>
              <a:t> </a:t>
            </a:r>
            <a:r>
              <a:rPr lang="ru-RU" sz="2700" dirty="0" smtClean="0">
                <a:solidFill>
                  <a:schemeClr val="tx1"/>
                </a:solidFill>
              </a:rPr>
              <a:t>начинаются такие важные слова, как</a:t>
            </a:r>
            <a:r>
              <a:rPr lang="ru-RU" sz="2700" dirty="0" smtClean="0"/>
              <a:t> </a:t>
            </a:r>
            <a:r>
              <a:rPr lang="ru-RU" sz="3100" i="1" dirty="0" smtClean="0">
                <a:solidFill>
                  <a:srgbClr val="FF0000"/>
                </a:solidFill>
              </a:rPr>
              <a:t>В</a:t>
            </a:r>
            <a:r>
              <a:rPr lang="ru-RU" sz="2700" i="1" dirty="0" smtClean="0">
                <a:solidFill>
                  <a:schemeClr val="tx1"/>
                </a:solidFill>
              </a:rPr>
              <a:t>ЕРА</a:t>
            </a:r>
            <a:r>
              <a:rPr lang="ru-RU" sz="3100" dirty="0" smtClean="0">
                <a:solidFill>
                  <a:srgbClr val="FF0000"/>
                </a:solidFill>
              </a:rPr>
              <a:t>, </a:t>
            </a:r>
            <a:r>
              <a:rPr lang="ru-RU" sz="3100" i="1" dirty="0" smtClean="0">
                <a:solidFill>
                  <a:srgbClr val="FF0000"/>
                </a:solidFill>
              </a:rPr>
              <a:t>В</a:t>
            </a:r>
            <a:r>
              <a:rPr lang="ru-RU" sz="2700" i="1" dirty="0" smtClean="0">
                <a:solidFill>
                  <a:schemeClr val="tx1"/>
                </a:solidFill>
              </a:rPr>
              <a:t>ОЛЯ</a:t>
            </a:r>
            <a:r>
              <a:rPr lang="ru-RU" sz="2700" dirty="0" smtClean="0"/>
              <a:t>.</a:t>
            </a:r>
            <a:r>
              <a:rPr lang="ru-RU" sz="2400" dirty="0" smtClean="0"/>
              <a:t> </a:t>
            </a:r>
            <a:br>
              <a:rPr lang="ru-RU" sz="2400" dirty="0" smtClean="0"/>
            </a:br>
            <a:r>
              <a:rPr lang="ru-RU" sz="2400" dirty="0" smtClean="0">
                <a:solidFill>
                  <a:schemeClr val="tx1"/>
                </a:solidFill>
              </a:rPr>
              <a:t>Буква</a:t>
            </a:r>
            <a:r>
              <a:rPr lang="ru-RU" sz="2400" dirty="0" smtClean="0"/>
              <a:t>  </a:t>
            </a:r>
            <a:r>
              <a:rPr lang="ru-RU" sz="2400" dirty="0" smtClean="0">
                <a:solidFill>
                  <a:schemeClr val="tx1"/>
                </a:solidFill>
              </a:rPr>
              <a:t>«</a:t>
            </a:r>
            <a:r>
              <a:rPr lang="ru-RU" sz="3600" dirty="0" smtClean="0">
                <a:solidFill>
                  <a:srgbClr val="FF0000"/>
                </a:solidFill>
              </a:rPr>
              <a:t>В</a:t>
            </a:r>
            <a:r>
              <a:rPr lang="ru-RU" sz="2400" dirty="0" smtClean="0">
                <a:solidFill>
                  <a:schemeClr val="tx1"/>
                </a:solidFill>
              </a:rPr>
              <a:t>»</a:t>
            </a:r>
            <a:r>
              <a:rPr lang="ru-RU" sz="2400" dirty="0" smtClean="0"/>
              <a:t> </a:t>
            </a:r>
            <a:r>
              <a:rPr lang="ru-RU" sz="2400" dirty="0" smtClean="0">
                <a:solidFill>
                  <a:schemeClr val="tx1"/>
                </a:solidFill>
              </a:rPr>
              <a:t>пишется так: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dirty="0"/>
          </a:p>
        </p:txBody>
      </p:sp>
      <p:pic>
        <p:nvPicPr>
          <p:cNvPr id="2050" name="Picture 2" descr="i?id=109599589-08-72&amp;n=2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260648"/>
            <a:ext cx="1574230" cy="1170591"/>
          </a:xfrm>
          <a:prstGeom prst="rect">
            <a:avLst/>
          </a:prstGeom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2051" name="Picture 3" descr="i?id=229553331-11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5013176"/>
            <a:ext cx="3024336" cy="1515765"/>
          </a:xfrm>
          <a:prstGeom prst="rect">
            <a:avLst/>
          </a:prstGeom>
          <a:solidFill>
            <a:schemeClr val="accent1"/>
          </a:solidFill>
          <a:ln>
            <a:solidFill>
              <a:srgbClr val="FF0000"/>
            </a:solidFill>
            <a:headEnd/>
            <a:tailEnd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http://im3-tub-ru.yandex.net/i?id=145316857-24-72&amp;n=2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59632" y="1196752"/>
            <a:ext cx="3513200" cy="2016224"/>
          </a:xfrm>
          <a:prstGeom prst="rect">
            <a:avLst/>
          </a:prstGeom>
          <a:noFill/>
        </p:spPr>
      </p:pic>
      <p:pic>
        <p:nvPicPr>
          <p:cNvPr id="1028" name="Picture 4" descr="http://im2-tub-ru.yandex.net/i?id=393450315-48-72&amp;n=21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220072" y="1196752"/>
            <a:ext cx="3240360" cy="2021265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195736" y="-9557"/>
            <a:ext cx="590465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Животные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</a:t>
            </a: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олк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ерблюд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16160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0" y="45958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5" name="Picture 11" descr="C:\Users\ybnxhlhz\Documents\Дом\Моя семья\komodskiy-varan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75856" y="3789040"/>
            <a:ext cx="3816424" cy="2862318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3347864" y="3356992"/>
            <a:ext cx="32746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en-US" b="1" dirty="0" smtClean="0">
                <a:latin typeface="Arial" pitchFamily="34" charset="0"/>
                <a:cs typeface="Arial" pitchFamily="34" charset="0"/>
              </a:rPr>
              <a:t>аран с острова Комодо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2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http://im0-tub-ru.yandex.net/i?id=402905176-01-72&amp;n=2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835696" y="1052736"/>
            <a:ext cx="3248959" cy="1800200"/>
          </a:xfrm>
          <a:prstGeom prst="rect">
            <a:avLst/>
          </a:prstGeom>
          <a:noFill/>
        </p:spPr>
      </p:pic>
      <p:pic>
        <p:nvPicPr>
          <p:cNvPr id="16385" name="Picture 1" descr="http://im4-tub-ru.yandex.net/i?id=193629379-37-72&amp;n=21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5292080" y="1052736"/>
            <a:ext cx="3168352" cy="1773834"/>
          </a:xfrm>
          <a:prstGeom prst="rect">
            <a:avLst/>
          </a:prstGeom>
          <a:noFill/>
        </p:spPr>
      </p:pic>
      <p:sp>
        <p:nvSpPr>
          <p:cNvPr id="16387" name="Rectangle 3"/>
          <p:cNvSpPr>
            <a:spLocks noChangeArrowheads="1"/>
          </p:cNvSpPr>
          <p:nvPr/>
        </p:nvSpPr>
        <p:spPr bwMode="auto">
          <a:xfrm>
            <a:off x="1763688" y="111573"/>
            <a:ext cx="6912768" cy="10464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Птицы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оробей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орона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388" name="Rectangle 4"/>
          <p:cNvSpPr>
            <a:spLocks noChangeArrowheads="1"/>
          </p:cNvSpPr>
          <p:nvPr/>
        </p:nvSpPr>
        <p:spPr bwMode="auto">
          <a:xfrm>
            <a:off x="0" y="1706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6390" name="Picture 6" descr="C:\Users\ybnxhlhz\Documents\Дом\Моя семья\Выпь 2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2555776" y="3573016"/>
            <a:ext cx="4014787" cy="2978150"/>
          </a:xfrm>
          <a:prstGeom prst="rect">
            <a:avLst/>
          </a:prstGeom>
          <a:noFill/>
        </p:spPr>
      </p:pic>
      <p:sp>
        <p:nvSpPr>
          <p:cNvPr id="11" name="Rectangle 10"/>
          <p:cNvSpPr/>
          <p:nvPr/>
        </p:nvSpPr>
        <p:spPr>
          <a:xfrm>
            <a:off x="4067944" y="3068960"/>
            <a:ext cx="23042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b="1" dirty="0" smtClean="0">
                <a:latin typeface="Arial" pitchFamily="34" charset="0"/>
                <a:cs typeface="Arial" pitchFamily="34" charset="0"/>
              </a:rPr>
              <a:t>ыпь</a:t>
            </a:r>
            <a:endParaRPr lang="ru-R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3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3344839" y="-125343"/>
            <a:ext cx="2454326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Рыбы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7" name="Picture 6" descr="вобл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267744" y="836712"/>
            <a:ext cx="4752527" cy="2448272"/>
          </a:xfrm>
          <a:prstGeom prst="rect">
            <a:avLst/>
          </a:prstGeom>
        </p:spPr>
      </p:pic>
      <p:pic>
        <p:nvPicPr>
          <p:cNvPr id="8" name="Picture 7" descr="вьюн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267744" y="3573016"/>
            <a:ext cx="4752528" cy="3126992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236296" y="1916832"/>
            <a:ext cx="1024448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обла </a:t>
            </a: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endParaRPr lang="ru-RU" sz="2000" b="1" dirty="0" smtClean="0">
              <a:latin typeface="Arial" pitchFamily="34" charset="0"/>
              <a:cs typeface="Arial" pitchFamily="34" charset="0"/>
            </a:endParaRPr>
          </a:p>
          <a:p>
            <a:r>
              <a:rPr lang="ru-RU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2000" b="1" dirty="0" smtClean="0">
                <a:latin typeface="Arial" pitchFamily="34" charset="0"/>
                <a:cs typeface="Arial" pitchFamily="34" charset="0"/>
              </a:rPr>
              <a:t>ьюн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4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ttp://im3-tub-ru.yandex.net/i?id=43537777-00-72&amp;n=2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907704" y="1052736"/>
            <a:ext cx="2952328" cy="2219167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2411760" y="162769"/>
            <a:ext cx="6120680" cy="8925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Города на</a:t>
            </a:r>
            <a:r>
              <a:rPr kumimoji="0" lang="en-US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14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1400" b="1" dirty="0" smtClean="0"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олгоград                	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оронеж</a:t>
            </a:r>
            <a:endParaRPr kumimoji="0" lang="ru-RU" sz="18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188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2339752" y="3536773"/>
            <a:ext cx="6408712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Реки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олга			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оронеж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0" y="50133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r>
              <a:rPr kumimoji="0" lang="ru-RU" sz="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2" name="Picture 8" descr="i?id=416957885-48-72&amp;n=2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92080" y="4581128"/>
            <a:ext cx="3096344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11" descr="Волга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907704" y="4581128"/>
            <a:ext cx="2999346" cy="2088232"/>
          </a:xfrm>
          <a:prstGeom prst="rect">
            <a:avLst/>
          </a:prstGeom>
        </p:spPr>
      </p:pic>
      <p:pic>
        <p:nvPicPr>
          <p:cNvPr id="14" name="Picture 13" descr="Воронеж1.jp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5292080" y="1124744"/>
            <a:ext cx="2991780" cy="2138536"/>
          </a:xfrm>
          <a:prstGeom prst="rect">
            <a:avLst/>
          </a:prstGeom>
        </p:spPr>
      </p:pic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5</a:t>
            </a: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1" name="Picture 5" descr="http://im8-tub-ru.yandex.net/i?id=364114899-02-72&amp;n=2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1259632" y="1052736"/>
            <a:ext cx="2160240" cy="1872208"/>
          </a:xfrm>
          <a:prstGeom prst="rect">
            <a:avLst/>
          </a:prstGeom>
          <a:noFill/>
        </p:spPr>
      </p:pic>
      <p:pic>
        <p:nvPicPr>
          <p:cNvPr id="19460" name="Picture 4" descr="http://im3-tub-ru.yandex.net/i?id=120572712-48-72&amp;n=21"/>
          <p:cNvPicPr>
            <a:picLocks noChangeAspect="1" noChangeArrowheads="1"/>
          </p:cNvPicPr>
          <p:nvPr/>
        </p:nvPicPr>
        <p:blipFill>
          <a:blip r:embed="rId4" r:link="rId5" cstate="print"/>
          <a:srcRect/>
          <a:stretch>
            <a:fillRect/>
          </a:stretch>
        </p:blipFill>
        <p:spPr bwMode="auto">
          <a:xfrm>
            <a:off x="3347864" y="1052736"/>
            <a:ext cx="1512168" cy="1872208"/>
          </a:xfrm>
          <a:prstGeom prst="rect">
            <a:avLst/>
          </a:prstGeom>
          <a:noFill/>
        </p:spPr>
      </p:pic>
      <p:pic>
        <p:nvPicPr>
          <p:cNvPr id="19459" name="Picture 3" descr="http://im3-tub-ru.yandex.net/i?id=344294530-09-72&amp;n=21"/>
          <p:cNvPicPr>
            <a:picLocks noChangeAspect="1" noChangeArrowheads="1"/>
          </p:cNvPicPr>
          <p:nvPr/>
        </p:nvPicPr>
        <p:blipFill>
          <a:blip r:embed="rId6" r:link="rId7" cstate="print"/>
          <a:srcRect/>
          <a:stretch>
            <a:fillRect/>
          </a:stretch>
        </p:blipFill>
        <p:spPr bwMode="auto">
          <a:xfrm>
            <a:off x="5796136" y="1052736"/>
            <a:ext cx="2877472" cy="1944216"/>
          </a:xfrm>
          <a:prstGeom prst="rect">
            <a:avLst/>
          </a:prstGeom>
          <a:noFill/>
        </p:spPr>
      </p:pic>
      <p:pic>
        <p:nvPicPr>
          <p:cNvPr id="19458" name="Picture 2" descr="http://im5-tub-ru.yandex.net/i?id=372898457-54-72&amp;n=21"/>
          <p:cNvPicPr>
            <a:picLocks noChangeAspect="1" noChangeArrowheads="1"/>
          </p:cNvPicPr>
          <p:nvPr/>
        </p:nvPicPr>
        <p:blipFill>
          <a:blip r:embed="rId8" r:link="rId9" cstate="print"/>
          <a:srcRect/>
          <a:stretch>
            <a:fillRect/>
          </a:stretch>
        </p:blipFill>
        <p:spPr bwMode="auto">
          <a:xfrm>
            <a:off x="1547664" y="4293096"/>
            <a:ext cx="3168352" cy="2332745"/>
          </a:xfrm>
          <a:prstGeom prst="rect">
            <a:avLst/>
          </a:prstGeom>
          <a:noFill/>
        </p:spPr>
      </p:pic>
      <p:pic>
        <p:nvPicPr>
          <p:cNvPr id="19457" name="Picture 1" descr="http://im8-tub-ru.yandex.net/i?id=438064116-16-72&amp;n=21"/>
          <p:cNvPicPr>
            <a:picLocks noChangeAspect="1" noChangeArrowheads="1"/>
          </p:cNvPicPr>
          <p:nvPr/>
        </p:nvPicPr>
        <p:blipFill>
          <a:blip r:embed="rId10" r:link="rId11" cstate="print"/>
          <a:srcRect/>
          <a:stretch>
            <a:fillRect/>
          </a:stretch>
        </p:blipFill>
        <p:spPr bwMode="auto">
          <a:xfrm>
            <a:off x="5796136" y="4293096"/>
            <a:ext cx="3059461" cy="2366754"/>
          </a:xfrm>
          <a:prstGeom prst="rect">
            <a:avLst/>
          </a:prstGeom>
          <a:noFill/>
        </p:spPr>
      </p:pic>
      <p:sp>
        <p:nvSpPr>
          <p:cNvPr id="19462" name="Rectangle 6"/>
          <p:cNvSpPr>
            <a:spLocks noChangeArrowheads="1"/>
          </p:cNvSpPr>
          <p:nvPr/>
        </p:nvSpPr>
        <p:spPr bwMode="auto">
          <a:xfrm>
            <a:off x="1835696" y="11758"/>
            <a:ext cx="7128792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Деревья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яз				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ерба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3" name="Rectangle 7"/>
          <p:cNvSpPr>
            <a:spLocks noChangeArrowheads="1"/>
          </p:cNvSpPr>
          <p:nvPr/>
        </p:nvSpPr>
        <p:spPr bwMode="auto">
          <a:xfrm>
            <a:off x="0" y="169227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4" name="Rectangle 8"/>
          <p:cNvSpPr>
            <a:spLocks noChangeArrowheads="1"/>
          </p:cNvSpPr>
          <p:nvPr/>
        </p:nvSpPr>
        <p:spPr bwMode="auto">
          <a:xfrm>
            <a:off x="0" y="29273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5" name="Rectangle 9"/>
          <p:cNvSpPr>
            <a:spLocks noChangeArrowheads="1"/>
          </p:cNvSpPr>
          <p:nvPr/>
        </p:nvSpPr>
        <p:spPr bwMode="auto">
          <a:xfrm>
            <a:off x="1979712" y="3145161"/>
            <a:ext cx="6840760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49263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Растения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449263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449263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     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асилек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                    </a:t>
            </a:r>
            <a:r>
              <a:rPr lang="ru-RU" b="1" dirty="0" smtClean="0">
                <a:solidFill>
                  <a:srgbClr val="FF0000"/>
                </a:solidFill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ереск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9466" name="Rectangle 10"/>
          <p:cNvSpPr>
            <a:spLocks noChangeArrowheads="1"/>
          </p:cNvSpPr>
          <p:nvPr/>
        </p:nvSpPr>
        <p:spPr bwMode="auto">
          <a:xfrm>
            <a:off x="0" y="60515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		 	          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6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1" name="Picture 1" descr="http://im0-tub-ru.yandex.net/i?id=69600914-07-72&amp;n=21"/>
          <p:cNvPicPr>
            <a:picLocks noChangeAspect="1" noChangeArrowheads="1"/>
          </p:cNvPicPr>
          <p:nvPr/>
        </p:nvPicPr>
        <p:blipFill>
          <a:blip r:embed="rId2" r:link="rId3" cstate="print"/>
          <a:srcRect/>
          <a:stretch>
            <a:fillRect/>
          </a:stretch>
        </p:blipFill>
        <p:spPr bwMode="auto">
          <a:xfrm>
            <a:off x="5148064" y="1268760"/>
            <a:ext cx="2952328" cy="2164749"/>
          </a:xfrm>
          <a:prstGeom prst="rect">
            <a:avLst/>
          </a:prstGeom>
          <a:noFill/>
        </p:spPr>
      </p:pic>
      <p:sp>
        <p:nvSpPr>
          <p:cNvPr id="20483" name="Rectangle 3"/>
          <p:cNvSpPr>
            <a:spLocks noChangeArrowheads="1"/>
          </p:cNvSpPr>
          <p:nvPr/>
        </p:nvSpPr>
        <p:spPr bwMode="auto">
          <a:xfrm>
            <a:off x="1763688" y="189145"/>
            <a:ext cx="6984776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          Ягоды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0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ишня 	</a:t>
            </a:r>
            <a:r>
              <a:rPr lang="ru-RU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иноград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1790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7" descr="Вишня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763688" y="1268760"/>
            <a:ext cx="2984541" cy="2125419"/>
          </a:xfrm>
          <a:prstGeom prst="rect">
            <a:avLst/>
          </a:prstGeom>
        </p:spPr>
      </p:pic>
      <p:pic>
        <p:nvPicPr>
          <p:cNvPr id="20486" name="Picture 6" descr="http://im3-tub-ru.yandex.net/i?id=67350625-64-72&amp;n=21"/>
          <p:cNvPicPr>
            <a:picLocks noChangeAspect="1" noChangeArrowheads="1"/>
          </p:cNvPicPr>
          <p:nvPr/>
        </p:nvPicPr>
        <p:blipFill>
          <a:blip r:embed="rId5" r:link="rId6" cstate="print"/>
          <a:srcRect/>
          <a:stretch>
            <a:fillRect/>
          </a:stretch>
        </p:blipFill>
        <p:spPr bwMode="auto">
          <a:xfrm>
            <a:off x="1763688" y="4581128"/>
            <a:ext cx="3096344" cy="2132856"/>
          </a:xfrm>
          <a:prstGeom prst="rect">
            <a:avLst/>
          </a:prstGeom>
          <a:noFill/>
        </p:spPr>
      </p:pic>
      <p:pic>
        <p:nvPicPr>
          <p:cNvPr id="20485" name="Picture 5" descr="http://im2-tub-ru.yandex.net/i?id=380179929-41-72&amp;n=21"/>
          <p:cNvPicPr>
            <a:picLocks noChangeAspect="1" noChangeArrowheads="1"/>
          </p:cNvPicPr>
          <p:nvPr/>
        </p:nvPicPr>
        <p:blipFill>
          <a:blip r:embed="rId7" r:link="rId8" cstate="print"/>
          <a:srcRect/>
          <a:stretch>
            <a:fillRect/>
          </a:stretch>
        </p:blipFill>
        <p:spPr bwMode="auto">
          <a:xfrm>
            <a:off x="5220072" y="4581128"/>
            <a:ext cx="2870374" cy="2120895"/>
          </a:xfrm>
          <a:prstGeom prst="rect">
            <a:avLst/>
          </a:prstGeom>
          <a:noFill/>
        </p:spPr>
      </p:pic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2339752" y="3216697"/>
            <a:ext cx="6480720" cy="1631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Times New Roman" pitchFamily="18" charset="0"/>
              <a:cs typeface="Arial" pitchFamily="34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                  Сладости на букву 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: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ru-RU" sz="2000" b="1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афли            	               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</a:t>
            </a:r>
            <a:r>
              <a:rPr kumimoji="0" lang="ru-RU" b="1" i="0" u="none" strike="noStrike" cap="none" normalizeH="0" baseline="0" dirty="0" smtClean="0">
                <a:ln>
                  <a:noFill/>
                </a:ln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атрушка</a:t>
            </a:r>
            <a:endParaRPr kumimoji="0" lang="ru-RU" b="1" i="0" u="none" strike="noStrike" cap="none" normalizeH="0" baseline="0" dirty="0" smtClean="0">
              <a:ln>
                <a:noFill/>
              </a:ln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0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0" y="18891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 				</a:t>
            </a: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7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517214">
            <a:off x="4709426" y="1587663"/>
            <a:ext cx="3784339" cy="2017506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– БУКВА ОЧЕНЬ ВАЖНАЯ  ВООБРАЖАЛА СТРАШНАЯ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ГРУДЬ КОЛЕСОМ,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ЖИВОТ НАДУТ </a:t>
            </a:r>
          </a:p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БУДТО НЕТ ВАЖНЕЕ ТУТ</a:t>
            </a:r>
            <a:endParaRPr lang="ru-RU" sz="16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 smtClean="0"/>
              <a:t>8</a:t>
            </a:r>
            <a:endParaRPr lang="ru-RU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2737944">
            <a:off x="2554376" y="812831"/>
            <a:ext cx="2712505" cy="2616071"/>
          </a:xfrm>
        </p:spPr>
        <p:txBody>
          <a:bodyPr>
            <a:noAutofit/>
          </a:bodyPr>
          <a:lstStyle/>
          <a:p>
            <a:pPr>
              <a:lnSpc>
                <a:spcPct val="150000"/>
              </a:lnSpc>
            </a:pP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ВОТ БУКВА </a:t>
            </a:r>
            <a:r>
              <a:rPr lang="en-US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ru-RU" sz="1600" b="1" kern="1300" spc="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В</a:t>
            </a: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 </a:t>
            </a:r>
            <a:b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ВИДНА ВДАЛИ –</a:t>
            </a:r>
            <a:b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КРАСИВАЯ, ВИТАЯ.    </a:t>
            </a:r>
            <a:b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КАК БУДТО КРЕНДЕЛЬ ИСПЕКЛИ,                   </a:t>
            </a:r>
            <a:r>
              <a:rPr lang="en-US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en-US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ПРИЕЗЖИХ  </a:t>
            </a: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П</a:t>
            </a: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ОДЖИДАЯ </a:t>
            </a:r>
            <a:r>
              <a:rPr lang="en-US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              </a:t>
            </a:r>
            <a:r>
              <a:rPr lang="ru-RU" sz="1600" b="1" kern="1300" spc="0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(С.Я. МАРШАК)</a:t>
            </a:r>
            <a:endParaRPr lang="ru-RU" sz="1600" b="1" kern="1300" spc="0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Picture 4" descr="Буква В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19530662">
            <a:off x="6200415" y="3705706"/>
            <a:ext cx="2483766" cy="2395060"/>
          </a:xfrm>
          <a:prstGeom prst="rect">
            <a:avLst/>
          </a:prstGeom>
        </p:spPr>
      </p:pic>
      <p:pic>
        <p:nvPicPr>
          <p:cNvPr id="8" name="Picture 7" descr="Крендель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759093">
            <a:off x="832392" y="2697783"/>
            <a:ext cx="2544769" cy="229470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0</TotalTime>
  <Words>158</Words>
  <Application>Microsoft Office PowerPoint</Application>
  <PresentationFormat>On-screen Show (4:3)</PresentationFormat>
  <Paragraphs>73</Paragraphs>
  <Slides>11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Metro</vt:lpstr>
      <vt:lpstr>«Буква - В» ПРЕЗЕНТАЦИЯ УЧЕНИЦЫ  1-ГО «А» КЛАССА ВАРГАНОВОЙ ЕЛИЗАВЕТЫ 2013 г.</vt:lpstr>
      <vt:lpstr>Буква   Третья буква русского алфавита. Раньше, по старославянскому,  буква называлась «Веди»,  что переводится на русский язык как «Знаю». На букву В начинаются такие важные слова, как ВЕРА, ВОЛЯ.  Буква  «В» пишется так: </vt:lpstr>
      <vt:lpstr>Slide 3</vt:lpstr>
      <vt:lpstr>Slide 4</vt:lpstr>
      <vt:lpstr>Slide 5</vt:lpstr>
      <vt:lpstr>Slide 6</vt:lpstr>
      <vt:lpstr>Slide 7</vt:lpstr>
      <vt:lpstr>Slide 8</vt:lpstr>
      <vt:lpstr>ВОТ БУКВА  В  ВИДНА ВДАЛИ – КРАСИВАЯ, ВИТАЯ.     КАК БУДТО КРЕНДЕЛЬ ИСПЕКЛИ,                    ПРИЕЗЖИХ  ПОДЖИДАЯ               (С.Я. МАРШАК)</vt:lpstr>
      <vt:lpstr>В воскресенье Вика встала в восемь.  Вымыла волосы, выпила воды, взяла вкусную ватрушку. Вышла. Вдохнула восхитительный воздух.  Взъерошенные воробьи возились в воде. Важно вышагивала ворона.  Вдали виднелись величественные воды Волги. «Великолепно!» - воскликнула Вика. Вика встретила Володю. Володя вплел в волосы Вики венок.  Вика, Володя – выкупались, вышли, вытерлись.  Внезапно вспугнули вьюрка. Вьюрок взлетел в ветви вяза. Все воскресенье Вика, Володя веселились,  Валялись в васильках, водили велосипед, вкушали вишню.  Вечерело, время возвращаться. Великолепное воскресенье! Все!!!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ученицы  1-го «А» класса Варгановой Елизаветы</dc:title>
  <dc:creator>Varganov, Andrey</dc:creator>
  <cp:lastModifiedBy>Xerox Corporation</cp:lastModifiedBy>
  <cp:revision>61</cp:revision>
  <dcterms:created xsi:type="dcterms:W3CDTF">2013-09-11T09:02:06Z</dcterms:created>
  <dcterms:modified xsi:type="dcterms:W3CDTF">2013-09-16T05:33:18Z</dcterms:modified>
</cp:coreProperties>
</file>