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8" r:id="rId3"/>
    <p:sldId id="259" r:id="rId4"/>
    <p:sldId id="267" r:id="rId5"/>
    <p:sldId id="268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54A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64FC39-85FB-455A-AC41-59540748B340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77157B2-84A8-42B9-BCD7-94909FACE4C6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900" b="1" dirty="0" smtClean="0">
              <a:solidFill>
                <a:srgbClr val="2A54A8"/>
              </a:solidFill>
              <a:latin typeface="Arial Black" pitchFamily="34" charset="0"/>
            </a:rPr>
            <a:t>Учебно-познавательный  интерес</a:t>
          </a:r>
          <a:endParaRPr lang="ru-RU" sz="900" b="1" dirty="0">
            <a:solidFill>
              <a:srgbClr val="2A54A8"/>
            </a:solidFill>
            <a:latin typeface="Arial Black" pitchFamily="34" charset="0"/>
          </a:endParaRPr>
        </a:p>
      </dgm:t>
    </dgm:pt>
    <dgm:pt modelId="{DD865537-BC35-4E03-820C-D1A09FA6BC3D}" type="parTrans" cxnId="{E971EA3C-1421-4399-83E7-854E4C3A39B5}">
      <dgm:prSet/>
      <dgm:spPr/>
      <dgm:t>
        <a:bodyPr/>
        <a:lstStyle/>
        <a:p>
          <a:endParaRPr lang="ru-RU"/>
        </a:p>
      </dgm:t>
    </dgm:pt>
    <dgm:pt modelId="{4E0D44BA-59CD-480E-8F3D-8CA347CC0B05}" type="sibTrans" cxnId="{E971EA3C-1421-4399-83E7-854E4C3A39B5}">
      <dgm:prSet/>
      <dgm:spPr/>
      <dgm:t>
        <a:bodyPr/>
        <a:lstStyle/>
        <a:p>
          <a:endParaRPr lang="ru-RU"/>
        </a:p>
      </dgm:t>
    </dgm:pt>
    <dgm:pt modelId="{62B061AE-9328-49FE-B246-C3FF5103790B}">
      <dgm:prSet phldrT="[Текст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err="1" smtClean="0">
              <a:solidFill>
                <a:srgbClr val="2A54A8"/>
              </a:solidFill>
              <a:latin typeface="Arial Black" pitchFamily="34" charset="0"/>
            </a:rPr>
            <a:t>Целеполагание</a:t>
          </a:r>
          <a:endParaRPr lang="ru-RU" dirty="0">
            <a:solidFill>
              <a:srgbClr val="2A54A8"/>
            </a:solidFill>
            <a:latin typeface="Arial Black" pitchFamily="34" charset="0"/>
          </a:endParaRPr>
        </a:p>
      </dgm:t>
    </dgm:pt>
    <dgm:pt modelId="{A70E37D9-A356-444B-9075-39B0E49A825E}" type="parTrans" cxnId="{77AC904C-AF0C-46DE-A033-2E48B9A4EF2C}">
      <dgm:prSet/>
      <dgm:spPr/>
      <dgm:t>
        <a:bodyPr/>
        <a:lstStyle/>
        <a:p>
          <a:endParaRPr lang="ru-RU"/>
        </a:p>
      </dgm:t>
    </dgm:pt>
    <dgm:pt modelId="{4E0CA612-638F-4B05-A7D1-C4CC72112A16}" type="sibTrans" cxnId="{77AC904C-AF0C-46DE-A033-2E48B9A4EF2C}">
      <dgm:prSet/>
      <dgm:spPr/>
      <dgm:t>
        <a:bodyPr/>
        <a:lstStyle/>
        <a:p>
          <a:endParaRPr lang="ru-RU"/>
        </a:p>
      </dgm:t>
    </dgm:pt>
    <dgm:pt modelId="{3934DFF1-8FC4-4B8A-991A-EC89EBD2C92D}">
      <dgm:prSet phldrT="[Текст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>
              <a:solidFill>
                <a:srgbClr val="2A54A8"/>
              </a:solidFill>
              <a:latin typeface="Arial Black" pitchFamily="34" charset="0"/>
            </a:rPr>
            <a:t>Учебные действия</a:t>
          </a:r>
          <a:endParaRPr lang="ru-RU" dirty="0">
            <a:solidFill>
              <a:srgbClr val="2A54A8"/>
            </a:solidFill>
            <a:latin typeface="Arial Black" pitchFamily="34" charset="0"/>
          </a:endParaRPr>
        </a:p>
      </dgm:t>
    </dgm:pt>
    <dgm:pt modelId="{3C6F7C4E-77E5-4805-BAC7-5AB670A4CCF8}" type="parTrans" cxnId="{0076CA4B-7B14-4CB5-AAEF-762394BFA636}">
      <dgm:prSet/>
      <dgm:spPr/>
      <dgm:t>
        <a:bodyPr/>
        <a:lstStyle/>
        <a:p>
          <a:endParaRPr lang="ru-RU"/>
        </a:p>
      </dgm:t>
    </dgm:pt>
    <dgm:pt modelId="{303ECB45-9211-4F88-A4C6-E7CB4D11E553}" type="sibTrans" cxnId="{0076CA4B-7B14-4CB5-AAEF-762394BFA636}">
      <dgm:prSet/>
      <dgm:spPr/>
      <dgm:t>
        <a:bodyPr/>
        <a:lstStyle/>
        <a:p>
          <a:endParaRPr lang="ru-RU"/>
        </a:p>
      </dgm:t>
    </dgm:pt>
    <dgm:pt modelId="{5D57BBEB-DB69-4CF6-906E-FC5389CE55B0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900" dirty="0" smtClean="0">
              <a:solidFill>
                <a:srgbClr val="2A54A8"/>
              </a:solidFill>
              <a:latin typeface="Arial Black" pitchFamily="34" charset="0"/>
            </a:rPr>
            <a:t>Самоконтроль</a:t>
          </a:r>
          <a:endParaRPr lang="ru-RU" sz="900" dirty="0">
            <a:solidFill>
              <a:srgbClr val="2A54A8"/>
            </a:solidFill>
            <a:latin typeface="Arial Black" pitchFamily="34" charset="0"/>
          </a:endParaRPr>
        </a:p>
      </dgm:t>
    </dgm:pt>
    <dgm:pt modelId="{140911AA-29BA-4B3D-8F42-F41459407CB5}" type="parTrans" cxnId="{41FCB0E9-DBEA-464D-8DDA-E8B30DE354E1}">
      <dgm:prSet/>
      <dgm:spPr/>
      <dgm:t>
        <a:bodyPr/>
        <a:lstStyle/>
        <a:p>
          <a:endParaRPr lang="ru-RU"/>
        </a:p>
      </dgm:t>
    </dgm:pt>
    <dgm:pt modelId="{22D2E5B4-9791-427C-B9EA-CE104BBA55F4}" type="sibTrans" cxnId="{41FCB0E9-DBEA-464D-8DDA-E8B30DE354E1}">
      <dgm:prSet/>
      <dgm:spPr/>
      <dgm:t>
        <a:bodyPr/>
        <a:lstStyle/>
        <a:p>
          <a:endParaRPr lang="ru-RU"/>
        </a:p>
      </dgm:t>
    </dgm:pt>
    <dgm:pt modelId="{D3AF7DED-079F-4E5C-B058-35A09C368709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900" dirty="0" smtClean="0">
              <a:solidFill>
                <a:srgbClr val="2A54A8"/>
              </a:solidFill>
              <a:latin typeface="Arial Black" pitchFamily="34" charset="0"/>
            </a:rPr>
            <a:t>Самооценка</a:t>
          </a:r>
          <a:endParaRPr lang="ru-RU" sz="900" dirty="0">
            <a:solidFill>
              <a:srgbClr val="2A54A8"/>
            </a:solidFill>
            <a:latin typeface="Arial Black" pitchFamily="34" charset="0"/>
          </a:endParaRPr>
        </a:p>
      </dgm:t>
    </dgm:pt>
    <dgm:pt modelId="{AFE52E4D-6AE0-48AB-AF7B-8AA9C51FC43D}" type="parTrans" cxnId="{3997843F-D60F-41D8-863E-52A0231BB763}">
      <dgm:prSet/>
      <dgm:spPr/>
      <dgm:t>
        <a:bodyPr/>
        <a:lstStyle/>
        <a:p>
          <a:endParaRPr lang="ru-RU"/>
        </a:p>
      </dgm:t>
    </dgm:pt>
    <dgm:pt modelId="{A4EF28A3-A415-4774-97B7-517A51B89439}" type="sibTrans" cxnId="{3997843F-D60F-41D8-863E-52A0231BB763}">
      <dgm:prSet/>
      <dgm:spPr/>
      <dgm:t>
        <a:bodyPr/>
        <a:lstStyle/>
        <a:p>
          <a:endParaRPr lang="ru-RU"/>
        </a:p>
      </dgm:t>
    </dgm:pt>
    <dgm:pt modelId="{25FA25EE-3A56-4C14-857D-96E1A4E80430}" type="pres">
      <dgm:prSet presAssocID="{CC64FC39-85FB-455A-AC41-59540748B34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4442737-036E-40C5-A521-376C65987E8D}" type="pres">
      <dgm:prSet presAssocID="{F77157B2-84A8-42B9-BCD7-94909FACE4C6}" presName="node" presStyleLbl="node1" presStyleIdx="0" presStyleCnt="5" custScaleX="122714" custScaleY="1196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4FC131-A12B-4607-861E-D3EE90341A9B}" type="pres">
      <dgm:prSet presAssocID="{4E0D44BA-59CD-480E-8F3D-8CA347CC0B05}" presName="sibTrans" presStyleLbl="sibTrans2D1" presStyleIdx="0" presStyleCnt="5"/>
      <dgm:spPr/>
      <dgm:t>
        <a:bodyPr/>
        <a:lstStyle/>
        <a:p>
          <a:endParaRPr lang="ru-RU"/>
        </a:p>
      </dgm:t>
    </dgm:pt>
    <dgm:pt modelId="{E07EC60A-B7CD-4B4D-B45D-F5DF9DF87109}" type="pres">
      <dgm:prSet presAssocID="{4E0D44BA-59CD-480E-8F3D-8CA347CC0B05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82807815-582B-4403-AF3C-AF0D3F28C78F}" type="pres">
      <dgm:prSet presAssocID="{62B061AE-9328-49FE-B246-C3FF5103790B}" presName="node" presStyleLbl="node1" presStyleIdx="1" presStyleCnt="5" custScaleX="124956" custScaleY="120001" custRadScaleRad="99896" custRadScaleInc="-17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CBD9C8-D5F0-46EF-AF4F-561AC0E0F2F0}" type="pres">
      <dgm:prSet presAssocID="{4E0CA612-638F-4B05-A7D1-C4CC72112A16}" presName="sibTrans" presStyleLbl="sibTrans2D1" presStyleIdx="1" presStyleCnt="5"/>
      <dgm:spPr/>
      <dgm:t>
        <a:bodyPr/>
        <a:lstStyle/>
        <a:p>
          <a:endParaRPr lang="ru-RU"/>
        </a:p>
      </dgm:t>
    </dgm:pt>
    <dgm:pt modelId="{C243617E-BECF-4DF6-8308-CC7E814A3F76}" type="pres">
      <dgm:prSet presAssocID="{4E0CA612-638F-4B05-A7D1-C4CC72112A16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806BC0FA-09A3-43EE-BD11-41BAEB76356B}" type="pres">
      <dgm:prSet presAssocID="{3934DFF1-8FC4-4B8A-991A-EC89EBD2C92D}" presName="node" presStyleLbl="node1" presStyleIdx="2" presStyleCnt="5" custScaleX="119438" custScaleY="1173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F03F56-F273-44F6-9E91-67F30D7E22FB}" type="pres">
      <dgm:prSet presAssocID="{303ECB45-9211-4F88-A4C6-E7CB4D11E553}" presName="sibTrans" presStyleLbl="sibTrans2D1" presStyleIdx="2" presStyleCnt="5"/>
      <dgm:spPr/>
      <dgm:t>
        <a:bodyPr/>
        <a:lstStyle/>
        <a:p>
          <a:endParaRPr lang="ru-RU"/>
        </a:p>
      </dgm:t>
    </dgm:pt>
    <dgm:pt modelId="{B33BFFCE-4D5D-46C4-BC40-6480C943E04B}" type="pres">
      <dgm:prSet presAssocID="{303ECB45-9211-4F88-A4C6-E7CB4D11E553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7EC27DF8-FC41-4907-8CF5-F47DEF6240D0}" type="pres">
      <dgm:prSet presAssocID="{5D57BBEB-DB69-4CF6-906E-FC5389CE55B0}" presName="node" presStyleLbl="node1" presStyleIdx="3" presStyleCnt="5" custScaleX="119746" custScaleY="1183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A7BE87-0D66-40F4-A361-C1332D04A2D8}" type="pres">
      <dgm:prSet presAssocID="{22D2E5B4-9791-427C-B9EA-CE104BBA55F4}" presName="sibTrans" presStyleLbl="sibTrans2D1" presStyleIdx="3" presStyleCnt="5"/>
      <dgm:spPr/>
      <dgm:t>
        <a:bodyPr/>
        <a:lstStyle/>
        <a:p>
          <a:endParaRPr lang="ru-RU"/>
        </a:p>
      </dgm:t>
    </dgm:pt>
    <dgm:pt modelId="{B2756C5A-1898-4D2B-A6BB-3CD0B78D020E}" type="pres">
      <dgm:prSet presAssocID="{22D2E5B4-9791-427C-B9EA-CE104BBA55F4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15463B6A-DF52-4B9A-AA4C-EC9216F1A57E}" type="pres">
      <dgm:prSet presAssocID="{D3AF7DED-079F-4E5C-B058-35A09C368709}" presName="node" presStyleLbl="node1" presStyleIdx="4" presStyleCnt="5" custScaleX="126428" custScaleY="1225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7390AD-873C-42A4-AEAB-203126F9E7F6}" type="pres">
      <dgm:prSet presAssocID="{A4EF28A3-A415-4774-97B7-517A51B89439}" presName="sibTrans" presStyleLbl="sibTrans2D1" presStyleIdx="4" presStyleCnt="5"/>
      <dgm:spPr/>
      <dgm:t>
        <a:bodyPr/>
        <a:lstStyle/>
        <a:p>
          <a:endParaRPr lang="ru-RU"/>
        </a:p>
      </dgm:t>
    </dgm:pt>
    <dgm:pt modelId="{C447C8C4-09FA-4EAB-A75C-612852145299}" type="pres">
      <dgm:prSet presAssocID="{A4EF28A3-A415-4774-97B7-517A51B89439}" presName="connectorText" presStyleLbl="sibTrans2D1" presStyleIdx="4" presStyleCnt="5"/>
      <dgm:spPr/>
      <dgm:t>
        <a:bodyPr/>
        <a:lstStyle/>
        <a:p>
          <a:endParaRPr lang="ru-RU"/>
        </a:p>
      </dgm:t>
    </dgm:pt>
  </dgm:ptLst>
  <dgm:cxnLst>
    <dgm:cxn modelId="{CD19DEA0-1E7E-4D7A-B1C7-3459D68C7673}" type="presOf" srcId="{303ECB45-9211-4F88-A4C6-E7CB4D11E553}" destId="{B33BFFCE-4D5D-46C4-BC40-6480C943E04B}" srcOrd="1" destOrd="0" presId="urn:microsoft.com/office/officeart/2005/8/layout/cycle2"/>
    <dgm:cxn modelId="{25550460-2722-4698-B0D6-839783CA9EBB}" type="presOf" srcId="{4E0CA612-638F-4B05-A7D1-C4CC72112A16}" destId="{96CBD9C8-D5F0-46EF-AF4F-561AC0E0F2F0}" srcOrd="0" destOrd="0" presId="urn:microsoft.com/office/officeart/2005/8/layout/cycle2"/>
    <dgm:cxn modelId="{E971EA3C-1421-4399-83E7-854E4C3A39B5}" srcId="{CC64FC39-85FB-455A-AC41-59540748B340}" destId="{F77157B2-84A8-42B9-BCD7-94909FACE4C6}" srcOrd="0" destOrd="0" parTransId="{DD865537-BC35-4E03-820C-D1A09FA6BC3D}" sibTransId="{4E0D44BA-59CD-480E-8F3D-8CA347CC0B05}"/>
    <dgm:cxn modelId="{D7822FBE-EF56-48F4-A1C3-6B9C2966415B}" type="presOf" srcId="{303ECB45-9211-4F88-A4C6-E7CB4D11E553}" destId="{2AF03F56-F273-44F6-9E91-67F30D7E22FB}" srcOrd="0" destOrd="0" presId="urn:microsoft.com/office/officeart/2005/8/layout/cycle2"/>
    <dgm:cxn modelId="{FE36F991-BA58-483C-955E-0C340435A307}" type="presOf" srcId="{22D2E5B4-9791-427C-B9EA-CE104BBA55F4}" destId="{B2756C5A-1898-4D2B-A6BB-3CD0B78D020E}" srcOrd="1" destOrd="0" presId="urn:microsoft.com/office/officeart/2005/8/layout/cycle2"/>
    <dgm:cxn modelId="{658280B4-EAC3-4AFC-953B-8414B7C52BB4}" type="presOf" srcId="{4E0D44BA-59CD-480E-8F3D-8CA347CC0B05}" destId="{E07EC60A-B7CD-4B4D-B45D-F5DF9DF87109}" srcOrd="1" destOrd="0" presId="urn:microsoft.com/office/officeart/2005/8/layout/cycle2"/>
    <dgm:cxn modelId="{816BBB5B-1EE5-47C3-81A4-996772A7DCD5}" type="presOf" srcId="{4E0CA612-638F-4B05-A7D1-C4CC72112A16}" destId="{C243617E-BECF-4DF6-8308-CC7E814A3F76}" srcOrd="1" destOrd="0" presId="urn:microsoft.com/office/officeart/2005/8/layout/cycle2"/>
    <dgm:cxn modelId="{332B5E66-B838-4155-9DA8-78784BC6C5C6}" type="presOf" srcId="{22D2E5B4-9791-427C-B9EA-CE104BBA55F4}" destId="{B8A7BE87-0D66-40F4-A361-C1332D04A2D8}" srcOrd="0" destOrd="0" presId="urn:microsoft.com/office/officeart/2005/8/layout/cycle2"/>
    <dgm:cxn modelId="{3997843F-D60F-41D8-863E-52A0231BB763}" srcId="{CC64FC39-85FB-455A-AC41-59540748B340}" destId="{D3AF7DED-079F-4E5C-B058-35A09C368709}" srcOrd="4" destOrd="0" parTransId="{AFE52E4D-6AE0-48AB-AF7B-8AA9C51FC43D}" sibTransId="{A4EF28A3-A415-4774-97B7-517A51B89439}"/>
    <dgm:cxn modelId="{CE87A324-615F-4B97-BEC5-61B60B45DF3E}" type="presOf" srcId="{CC64FC39-85FB-455A-AC41-59540748B340}" destId="{25FA25EE-3A56-4C14-857D-96E1A4E80430}" srcOrd="0" destOrd="0" presId="urn:microsoft.com/office/officeart/2005/8/layout/cycle2"/>
    <dgm:cxn modelId="{5B16ACDB-4853-4268-B7EC-34AE286B9A58}" type="presOf" srcId="{A4EF28A3-A415-4774-97B7-517A51B89439}" destId="{C447C8C4-09FA-4EAB-A75C-612852145299}" srcOrd="1" destOrd="0" presId="urn:microsoft.com/office/officeart/2005/8/layout/cycle2"/>
    <dgm:cxn modelId="{CC308AD4-60BB-49DC-8DCB-FAB448EE5150}" type="presOf" srcId="{D3AF7DED-079F-4E5C-B058-35A09C368709}" destId="{15463B6A-DF52-4B9A-AA4C-EC9216F1A57E}" srcOrd="0" destOrd="0" presId="urn:microsoft.com/office/officeart/2005/8/layout/cycle2"/>
    <dgm:cxn modelId="{41FCB0E9-DBEA-464D-8DDA-E8B30DE354E1}" srcId="{CC64FC39-85FB-455A-AC41-59540748B340}" destId="{5D57BBEB-DB69-4CF6-906E-FC5389CE55B0}" srcOrd="3" destOrd="0" parTransId="{140911AA-29BA-4B3D-8F42-F41459407CB5}" sibTransId="{22D2E5B4-9791-427C-B9EA-CE104BBA55F4}"/>
    <dgm:cxn modelId="{C8B58C7F-4972-4F24-9E52-DD8DB013DADB}" type="presOf" srcId="{4E0D44BA-59CD-480E-8F3D-8CA347CC0B05}" destId="{084FC131-A12B-4607-861E-D3EE90341A9B}" srcOrd="0" destOrd="0" presId="urn:microsoft.com/office/officeart/2005/8/layout/cycle2"/>
    <dgm:cxn modelId="{3BB1BEEA-9620-454D-B881-CF873A724A73}" type="presOf" srcId="{F77157B2-84A8-42B9-BCD7-94909FACE4C6}" destId="{B4442737-036E-40C5-A521-376C65987E8D}" srcOrd="0" destOrd="0" presId="urn:microsoft.com/office/officeart/2005/8/layout/cycle2"/>
    <dgm:cxn modelId="{DF98145B-8296-4D9A-9511-87BA091B3244}" type="presOf" srcId="{3934DFF1-8FC4-4B8A-991A-EC89EBD2C92D}" destId="{806BC0FA-09A3-43EE-BD11-41BAEB76356B}" srcOrd="0" destOrd="0" presId="urn:microsoft.com/office/officeart/2005/8/layout/cycle2"/>
    <dgm:cxn modelId="{9D40CFA6-4FF2-49F7-8819-5C5F3C1F46CF}" type="presOf" srcId="{5D57BBEB-DB69-4CF6-906E-FC5389CE55B0}" destId="{7EC27DF8-FC41-4907-8CF5-F47DEF6240D0}" srcOrd="0" destOrd="0" presId="urn:microsoft.com/office/officeart/2005/8/layout/cycle2"/>
    <dgm:cxn modelId="{0076CA4B-7B14-4CB5-AAEF-762394BFA636}" srcId="{CC64FC39-85FB-455A-AC41-59540748B340}" destId="{3934DFF1-8FC4-4B8A-991A-EC89EBD2C92D}" srcOrd="2" destOrd="0" parTransId="{3C6F7C4E-77E5-4805-BAC7-5AB670A4CCF8}" sibTransId="{303ECB45-9211-4F88-A4C6-E7CB4D11E553}"/>
    <dgm:cxn modelId="{77AC904C-AF0C-46DE-A033-2E48B9A4EF2C}" srcId="{CC64FC39-85FB-455A-AC41-59540748B340}" destId="{62B061AE-9328-49FE-B246-C3FF5103790B}" srcOrd="1" destOrd="0" parTransId="{A70E37D9-A356-444B-9075-39B0E49A825E}" sibTransId="{4E0CA612-638F-4B05-A7D1-C4CC72112A16}"/>
    <dgm:cxn modelId="{A2A40B01-0243-4733-ACAC-8B62472694B9}" type="presOf" srcId="{A4EF28A3-A415-4774-97B7-517A51B89439}" destId="{B17390AD-873C-42A4-AEAB-203126F9E7F6}" srcOrd="0" destOrd="0" presId="urn:microsoft.com/office/officeart/2005/8/layout/cycle2"/>
    <dgm:cxn modelId="{06E3DA4A-7BA1-41B6-9C34-1DA0733D1AE0}" type="presOf" srcId="{62B061AE-9328-49FE-B246-C3FF5103790B}" destId="{82807815-582B-4403-AF3C-AF0D3F28C78F}" srcOrd="0" destOrd="0" presId="urn:microsoft.com/office/officeart/2005/8/layout/cycle2"/>
    <dgm:cxn modelId="{A28DDB2F-39A7-4B00-A0D8-EFBB2D5C1029}" type="presParOf" srcId="{25FA25EE-3A56-4C14-857D-96E1A4E80430}" destId="{B4442737-036E-40C5-A521-376C65987E8D}" srcOrd="0" destOrd="0" presId="urn:microsoft.com/office/officeart/2005/8/layout/cycle2"/>
    <dgm:cxn modelId="{349377F4-785D-4A8D-A5E9-0A3A6D8696D1}" type="presParOf" srcId="{25FA25EE-3A56-4C14-857D-96E1A4E80430}" destId="{084FC131-A12B-4607-861E-D3EE90341A9B}" srcOrd="1" destOrd="0" presId="urn:microsoft.com/office/officeart/2005/8/layout/cycle2"/>
    <dgm:cxn modelId="{C5F0678F-5A06-43AD-BBD8-F674D6E844AE}" type="presParOf" srcId="{084FC131-A12B-4607-861E-D3EE90341A9B}" destId="{E07EC60A-B7CD-4B4D-B45D-F5DF9DF87109}" srcOrd="0" destOrd="0" presId="urn:microsoft.com/office/officeart/2005/8/layout/cycle2"/>
    <dgm:cxn modelId="{E9AD671C-5149-47F0-9EF1-7433E980D342}" type="presParOf" srcId="{25FA25EE-3A56-4C14-857D-96E1A4E80430}" destId="{82807815-582B-4403-AF3C-AF0D3F28C78F}" srcOrd="2" destOrd="0" presId="urn:microsoft.com/office/officeart/2005/8/layout/cycle2"/>
    <dgm:cxn modelId="{FA2D85FB-D735-45D4-A587-9F9D3A94222C}" type="presParOf" srcId="{25FA25EE-3A56-4C14-857D-96E1A4E80430}" destId="{96CBD9C8-D5F0-46EF-AF4F-561AC0E0F2F0}" srcOrd="3" destOrd="0" presId="urn:microsoft.com/office/officeart/2005/8/layout/cycle2"/>
    <dgm:cxn modelId="{73B7EEC4-E9AC-49CE-84E1-1B70A3681199}" type="presParOf" srcId="{96CBD9C8-D5F0-46EF-AF4F-561AC0E0F2F0}" destId="{C243617E-BECF-4DF6-8308-CC7E814A3F76}" srcOrd="0" destOrd="0" presId="urn:microsoft.com/office/officeart/2005/8/layout/cycle2"/>
    <dgm:cxn modelId="{B9688923-2511-4E3B-AC97-D3E308BE9940}" type="presParOf" srcId="{25FA25EE-3A56-4C14-857D-96E1A4E80430}" destId="{806BC0FA-09A3-43EE-BD11-41BAEB76356B}" srcOrd="4" destOrd="0" presId="urn:microsoft.com/office/officeart/2005/8/layout/cycle2"/>
    <dgm:cxn modelId="{1DF97164-64D2-4E50-8F7D-AF426725BF11}" type="presParOf" srcId="{25FA25EE-3A56-4C14-857D-96E1A4E80430}" destId="{2AF03F56-F273-44F6-9E91-67F30D7E22FB}" srcOrd="5" destOrd="0" presId="urn:microsoft.com/office/officeart/2005/8/layout/cycle2"/>
    <dgm:cxn modelId="{C425D595-E052-4559-B7A0-41EB8DDB51FE}" type="presParOf" srcId="{2AF03F56-F273-44F6-9E91-67F30D7E22FB}" destId="{B33BFFCE-4D5D-46C4-BC40-6480C943E04B}" srcOrd="0" destOrd="0" presId="urn:microsoft.com/office/officeart/2005/8/layout/cycle2"/>
    <dgm:cxn modelId="{7061B116-7A4F-4459-AD3F-CDDA7C888232}" type="presParOf" srcId="{25FA25EE-3A56-4C14-857D-96E1A4E80430}" destId="{7EC27DF8-FC41-4907-8CF5-F47DEF6240D0}" srcOrd="6" destOrd="0" presId="urn:microsoft.com/office/officeart/2005/8/layout/cycle2"/>
    <dgm:cxn modelId="{D7FDD867-0C7F-40E5-AD2C-4EB3E2E685DA}" type="presParOf" srcId="{25FA25EE-3A56-4C14-857D-96E1A4E80430}" destId="{B8A7BE87-0D66-40F4-A361-C1332D04A2D8}" srcOrd="7" destOrd="0" presId="urn:microsoft.com/office/officeart/2005/8/layout/cycle2"/>
    <dgm:cxn modelId="{75BA3617-FB3D-43AA-A37D-ECACF1E5143A}" type="presParOf" srcId="{B8A7BE87-0D66-40F4-A361-C1332D04A2D8}" destId="{B2756C5A-1898-4D2B-A6BB-3CD0B78D020E}" srcOrd="0" destOrd="0" presId="urn:microsoft.com/office/officeart/2005/8/layout/cycle2"/>
    <dgm:cxn modelId="{2F7C70A9-35D0-46B4-894A-23B2BBF92128}" type="presParOf" srcId="{25FA25EE-3A56-4C14-857D-96E1A4E80430}" destId="{15463B6A-DF52-4B9A-AA4C-EC9216F1A57E}" srcOrd="8" destOrd="0" presId="urn:microsoft.com/office/officeart/2005/8/layout/cycle2"/>
    <dgm:cxn modelId="{3D3E798F-C1B0-4A10-8084-1DD728B871EB}" type="presParOf" srcId="{25FA25EE-3A56-4C14-857D-96E1A4E80430}" destId="{B17390AD-873C-42A4-AEAB-203126F9E7F6}" srcOrd="9" destOrd="0" presId="urn:microsoft.com/office/officeart/2005/8/layout/cycle2"/>
    <dgm:cxn modelId="{E8255739-FFEA-4D1D-A3BD-029E1F5C6D92}" type="presParOf" srcId="{B17390AD-873C-42A4-AEAB-203126F9E7F6}" destId="{C447C8C4-09FA-4EAB-A75C-612852145299}" srcOrd="0" destOrd="0" presId="urn:microsoft.com/office/officeart/2005/8/layout/cycle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DE15EC-1FDB-4320-8780-939B28DA796C}" type="datetimeFigureOut">
              <a:rPr lang="ru-RU" smtClean="0"/>
              <a:pPr/>
              <a:t>31.01.2015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A01DD2-597E-4D41-BAE1-1F9A8EA5EE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DE15EC-1FDB-4320-8780-939B28DA796C}" type="datetimeFigureOut">
              <a:rPr lang="ru-RU" smtClean="0"/>
              <a:pPr/>
              <a:t>31.01.2015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A01DD2-597E-4D41-BAE1-1F9A8EA5EE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DE15EC-1FDB-4320-8780-939B28DA796C}" type="datetimeFigureOut">
              <a:rPr lang="ru-RU" smtClean="0"/>
              <a:pPr/>
              <a:t>31.01.2015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A01DD2-597E-4D41-BAE1-1F9A8EA5EE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DE15EC-1FDB-4320-8780-939B28DA796C}" type="datetimeFigureOut">
              <a:rPr lang="ru-RU" smtClean="0"/>
              <a:pPr/>
              <a:t>31.01.2015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A01DD2-597E-4D41-BAE1-1F9A8EA5EE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DE15EC-1FDB-4320-8780-939B28DA796C}" type="datetimeFigureOut">
              <a:rPr lang="ru-RU" smtClean="0"/>
              <a:pPr/>
              <a:t>31.01.2015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A01DD2-597E-4D41-BAE1-1F9A8EA5EE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DE15EC-1FDB-4320-8780-939B28DA796C}" type="datetimeFigureOut">
              <a:rPr lang="ru-RU" smtClean="0"/>
              <a:pPr/>
              <a:t>31.01.2015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A01DD2-597E-4D41-BAE1-1F9A8EA5EE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DE15EC-1FDB-4320-8780-939B28DA796C}" type="datetimeFigureOut">
              <a:rPr lang="ru-RU" smtClean="0"/>
              <a:pPr/>
              <a:t>31.01.2015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A01DD2-597E-4D41-BAE1-1F9A8EA5EE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DE15EC-1FDB-4320-8780-939B28DA796C}" type="datetimeFigureOut">
              <a:rPr lang="ru-RU" smtClean="0"/>
              <a:pPr/>
              <a:t>31.01.2015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A01DD2-597E-4D41-BAE1-1F9A8EA5EE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DE15EC-1FDB-4320-8780-939B28DA796C}" type="datetimeFigureOut">
              <a:rPr lang="ru-RU" smtClean="0"/>
              <a:pPr/>
              <a:t>31.01.2015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A01DD2-597E-4D41-BAE1-1F9A8EA5EE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DE15EC-1FDB-4320-8780-939B28DA796C}" type="datetimeFigureOut">
              <a:rPr lang="ru-RU" smtClean="0"/>
              <a:pPr/>
              <a:t>31.01.2015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A01DD2-597E-4D41-BAE1-1F9A8EA5EE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DE15EC-1FDB-4320-8780-939B28DA796C}" type="datetimeFigureOut">
              <a:rPr lang="ru-RU" smtClean="0"/>
              <a:pPr/>
              <a:t>31.01.2015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A01DD2-597E-4D41-BAE1-1F9A8EA5EE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BDE15EC-1FDB-4320-8780-939B28DA796C}" type="datetimeFigureOut">
              <a:rPr lang="ru-RU" smtClean="0"/>
              <a:pPr/>
              <a:t>31.01.2015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CA01DD2-597E-4D41-BAE1-1F9A8EA5EE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28" y="1357298"/>
            <a:ext cx="7406640" cy="478634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300" b="1" dirty="0" smtClean="0">
                <a:solidFill>
                  <a:srgbClr val="2A54A8"/>
                </a:solidFill>
                <a:latin typeface="Arial Black" pitchFamily="34" charset="0"/>
                <a:cs typeface="Times New Roman" pitchFamily="18" charset="0"/>
              </a:rPr>
              <a:t>Муниципальное обще</a:t>
            </a:r>
            <a:r>
              <a:rPr lang="ru-RU" sz="1300" b="1" dirty="0" smtClean="0">
                <a:solidFill>
                  <a:srgbClr val="2A54A8"/>
                </a:solidFill>
                <a:latin typeface="Arial Black" pitchFamily="34" charset="0"/>
                <a:cs typeface="Times New Roman" pitchFamily="18" charset="0"/>
              </a:rPr>
              <a:t>образовательное учреждение </a:t>
            </a:r>
            <a:r>
              <a:rPr lang="ru-RU" sz="1300" dirty="0" smtClean="0">
                <a:solidFill>
                  <a:srgbClr val="2A54A8"/>
                </a:solidFill>
                <a:latin typeface="Arial Black" pitchFamily="34" charset="0"/>
                <a:cs typeface="Times New Roman" pitchFamily="18" charset="0"/>
              </a:rPr>
              <a:t/>
            </a:r>
            <a:br>
              <a:rPr lang="ru-RU" sz="1300" dirty="0" smtClean="0">
                <a:solidFill>
                  <a:srgbClr val="2A54A8"/>
                </a:solidFill>
                <a:latin typeface="Arial Black" pitchFamily="34" charset="0"/>
                <a:cs typeface="Times New Roman" pitchFamily="18" charset="0"/>
              </a:rPr>
            </a:br>
            <a:r>
              <a:rPr lang="ru-RU" sz="1300" b="1" dirty="0" smtClean="0">
                <a:solidFill>
                  <a:srgbClr val="2A54A8"/>
                </a:solidFill>
                <a:latin typeface="Arial Black" pitchFamily="34" charset="0"/>
                <a:cs typeface="Times New Roman" pitchFamily="18" charset="0"/>
              </a:rPr>
              <a:t>«</a:t>
            </a:r>
            <a:r>
              <a:rPr lang="ru-RU" sz="1300" b="1" dirty="0" smtClean="0">
                <a:solidFill>
                  <a:srgbClr val="2A54A8"/>
                </a:solidFill>
                <a:latin typeface="Arial Black" pitchFamily="34" charset="0"/>
                <a:cs typeface="Times New Roman" pitchFamily="18" charset="0"/>
              </a:rPr>
              <a:t>Средняя общеобразовательная школа № 2</a:t>
            </a:r>
            <a:r>
              <a:rPr lang="ru-RU" sz="1300" b="1" dirty="0" smtClean="0">
                <a:solidFill>
                  <a:srgbClr val="2A54A8"/>
                </a:solidFill>
                <a:latin typeface="Arial Black" pitchFamily="34" charset="0"/>
                <a:cs typeface="Times New Roman" pitchFamily="18" charset="0"/>
              </a:rPr>
              <a:t>»</a:t>
            </a:r>
            <a:br>
              <a:rPr lang="ru-RU" sz="1300" b="1" dirty="0" smtClean="0">
                <a:solidFill>
                  <a:srgbClr val="2A54A8"/>
                </a:solidFill>
                <a:latin typeface="Arial Black" pitchFamily="34" charset="0"/>
                <a:cs typeface="Times New Roman" pitchFamily="18" charset="0"/>
              </a:rPr>
            </a:br>
            <a:r>
              <a:rPr lang="ru-RU" sz="1300" b="1" dirty="0" smtClean="0">
                <a:solidFill>
                  <a:srgbClr val="2A54A8"/>
                </a:solidFill>
                <a:latin typeface="Arial Black" pitchFamily="34" charset="0"/>
                <a:cs typeface="Times New Roman" pitchFamily="18" charset="0"/>
              </a:rPr>
              <a:t>Город Серпухов Московской области</a:t>
            </a:r>
            <a:r>
              <a:rPr lang="ru-RU" sz="1100" dirty="0" smtClean="0">
                <a:solidFill>
                  <a:srgbClr val="2A54A8"/>
                </a:solidFill>
                <a:latin typeface="Arial Black" pitchFamily="34" charset="0"/>
                <a:cs typeface="Times New Roman" pitchFamily="18" charset="0"/>
              </a:rPr>
              <a:t/>
            </a:r>
            <a:br>
              <a:rPr lang="ru-RU" sz="1100" dirty="0" smtClean="0">
                <a:solidFill>
                  <a:srgbClr val="2A54A8"/>
                </a:solidFill>
                <a:latin typeface="Arial Black" pitchFamily="34" charset="0"/>
                <a:cs typeface="Times New Roman" pitchFamily="18" charset="0"/>
              </a:rPr>
            </a:br>
            <a:r>
              <a:rPr lang="ru-RU" sz="1100" dirty="0" smtClean="0">
                <a:solidFill>
                  <a:srgbClr val="2A54A8"/>
                </a:solidFill>
                <a:latin typeface="Arial Black" pitchFamily="34" charset="0"/>
                <a:cs typeface="Times New Roman" pitchFamily="18" charset="0"/>
              </a:rPr>
              <a:t> </a:t>
            </a:r>
            <a:r>
              <a:rPr lang="ru-RU" sz="1100" dirty="0" smtClean="0">
                <a:solidFill>
                  <a:srgbClr val="2A54A8"/>
                </a:solidFill>
                <a:latin typeface="Arial Black" pitchFamily="34" charset="0"/>
              </a:rPr>
              <a:t/>
            </a:r>
            <a:br>
              <a:rPr lang="ru-RU" sz="1100" dirty="0" smtClean="0">
                <a:solidFill>
                  <a:srgbClr val="2A54A8"/>
                </a:solidFill>
                <a:latin typeface="Arial Black" pitchFamily="34" charset="0"/>
              </a:rPr>
            </a:br>
            <a:r>
              <a:rPr lang="ru-RU" sz="1100" dirty="0" smtClean="0">
                <a:solidFill>
                  <a:srgbClr val="2A54A8"/>
                </a:solidFill>
                <a:latin typeface="Arial Black" pitchFamily="34" charset="0"/>
              </a:rPr>
              <a:t> </a:t>
            </a:r>
            <a:br>
              <a:rPr lang="ru-RU" sz="1100" dirty="0" smtClean="0">
                <a:solidFill>
                  <a:srgbClr val="2A54A8"/>
                </a:solidFill>
                <a:latin typeface="Arial Black" pitchFamily="34" charset="0"/>
              </a:rPr>
            </a:br>
            <a:r>
              <a:rPr lang="ru-RU" sz="1100" dirty="0" smtClean="0">
                <a:solidFill>
                  <a:srgbClr val="2A54A8"/>
                </a:solidFill>
                <a:latin typeface="Arial Black" pitchFamily="34" charset="0"/>
              </a:rPr>
              <a:t> </a:t>
            </a:r>
            <a:br>
              <a:rPr lang="ru-RU" sz="1100" dirty="0" smtClean="0">
                <a:solidFill>
                  <a:srgbClr val="2A54A8"/>
                </a:solidFill>
                <a:latin typeface="Arial Black" pitchFamily="34" charset="0"/>
              </a:rPr>
            </a:br>
            <a:r>
              <a:rPr lang="ru-RU" sz="1100" dirty="0" smtClean="0">
                <a:solidFill>
                  <a:srgbClr val="2A54A8"/>
                </a:solidFill>
                <a:latin typeface="Arial Black" pitchFamily="34" charset="0"/>
              </a:rPr>
              <a:t/>
            </a:r>
            <a:br>
              <a:rPr lang="ru-RU" sz="1100" dirty="0" smtClean="0">
                <a:solidFill>
                  <a:srgbClr val="2A54A8"/>
                </a:solidFill>
                <a:latin typeface="Arial Black" pitchFamily="34" charset="0"/>
              </a:rPr>
            </a:br>
            <a:r>
              <a:rPr lang="ru-RU" sz="1100" dirty="0" smtClean="0">
                <a:solidFill>
                  <a:srgbClr val="2A54A8"/>
                </a:solidFill>
                <a:latin typeface="Arial Black" pitchFamily="34" charset="0"/>
              </a:rPr>
              <a:t> </a:t>
            </a:r>
            <a:r>
              <a:rPr lang="ru-RU" sz="1100" dirty="0" smtClean="0">
                <a:latin typeface="Arial Black" pitchFamily="34" charset="0"/>
              </a:rPr>
              <a:t/>
            </a:r>
            <a:br>
              <a:rPr lang="ru-RU" sz="1100" dirty="0" smtClean="0">
                <a:latin typeface="Arial Black" pitchFamily="34" charset="0"/>
              </a:rPr>
            </a:br>
            <a:r>
              <a:rPr lang="ru-RU" sz="1100" dirty="0" smtClean="0">
                <a:latin typeface="Arial Black" pitchFamily="34" charset="0"/>
              </a:rPr>
              <a:t> </a:t>
            </a:r>
            <a:br>
              <a:rPr lang="ru-RU" sz="1100" dirty="0" smtClean="0">
                <a:latin typeface="Arial Black" pitchFamily="34" charset="0"/>
              </a:rPr>
            </a:br>
            <a:r>
              <a:rPr lang="ru-RU" sz="1100" dirty="0" smtClean="0"/>
              <a:t> </a:t>
            </a:r>
            <a:br>
              <a:rPr lang="ru-RU" sz="1100" dirty="0" smtClean="0"/>
            </a:br>
            <a:r>
              <a:rPr lang="ru-RU" sz="1100" b="1" dirty="0" smtClean="0">
                <a:solidFill>
                  <a:srgbClr val="2A54A8"/>
                </a:solidFill>
                <a:latin typeface="Arial Black" pitchFamily="34" charset="0"/>
              </a:rPr>
              <a:t/>
            </a:r>
            <a:br>
              <a:rPr lang="ru-RU" sz="1100" b="1" dirty="0" smtClean="0">
                <a:solidFill>
                  <a:srgbClr val="2A54A8"/>
                </a:solidFill>
                <a:latin typeface="Arial Black" pitchFamily="34" charset="0"/>
              </a:rPr>
            </a:br>
            <a:r>
              <a:rPr lang="ru-RU" sz="1100" dirty="0" smtClean="0">
                <a:solidFill>
                  <a:srgbClr val="2A54A8"/>
                </a:solidFill>
                <a:latin typeface="Arial Black" pitchFamily="34" charset="0"/>
              </a:rPr>
              <a:t> </a:t>
            </a:r>
            <a:br>
              <a:rPr lang="ru-RU" sz="1100" dirty="0" smtClean="0">
                <a:solidFill>
                  <a:srgbClr val="2A54A8"/>
                </a:solidFill>
                <a:latin typeface="Arial Black" pitchFamily="34" charset="0"/>
              </a:rPr>
            </a:br>
            <a:r>
              <a:rPr lang="ru-RU" sz="1800" b="1" dirty="0" smtClean="0">
                <a:solidFill>
                  <a:srgbClr val="2A54A8"/>
                </a:solidFill>
                <a:latin typeface="Arial Black" pitchFamily="34" charset="0"/>
                <a:cs typeface="Times New Roman" pitchFamily="18" charset="0"/>
              </a:rPr>
              <a:t>«</a:t>
            </a:r>
            <a:r>
              <a:rPr lang="ru-RU" sz="1800" dirty="0" smtClean="0">
                <a:solidFill>
                  <a:srgbClr val="2A54A8"/>
                </a:solidFill>
                <a:latin typeface="Arial Black" pitchFamily="34" charset="0"/>
                <a:cs typeface="Times New Roman" pitchFamily="18" charset="0"/>
              </a:rPr>
              <a:t>ПРОЕКТИРОВАНИЕ УРОКА РУССКОГО ЯЗЫКА В УСЛОВИЯХ ПЕРЕХОДА НА ФЕДЕРАЛЬНЫЙ ГОСУДАРСТВЕННЫЙ ОБРАЗОВАТЕЛЬНЫЙ СТАНДАРТ ОСНОВНОГО ОБЩЕГО ОБРАЗОВАНИЯ»</a:t>
            </a:r>
            <a:r>
              <a:rPr lang="ru-RU" sz="1800" b="1" dirty="0" smtClean="0">
                <a:solidFill>
                  <a:srgbClr val="2A54A8"/>
                </a:solidFill>
                <a:latin typeface="Arial Black" pitchFamily="34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2A54A8"/>
                </a:solidFill>
                <a:latin typeface="Arial Black" pitchFamily="34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2A54A8"/>
                </a:solidFill>
                <a:latin typeface="Arial Black" pitchFamily="34" charset="0"/>
                <a:cs typeface="Times New Roman" pitchFamily="18" charset="0"/>
              </a:rPr>
              <a:t> </a:t>
            </a:r>
            <a:r>
              <a:rPr lang="ru-RU" sz="1100" dirty="0" smtClean="0">
                <a:solidFill>
                  <a:srgbClr val="2A54A8"/>
                </a:solidFill>
                <a:latin typeface="Arial Black" pitchFamily="34" charset="0"/>
              </a:rPr>
              <a:t/>
            </a:r>
            <a:br>
              <a:rPr lang="ru-RU" sz="1100" dirty="0" smtClean="0">
                <a:solidFill>
                  <a:srgbClr val="2A54A8"/>
                </a:solidFill>
                <a:latin typeface="Arial Black" pitchFamily="34" charset="0"/>
              </a:rPr>
            </a:br>
            <a:r>
              <a:rPr lang="ru-RU" sz="1100" dirty="0" smtClean="0">
                <a:solidFill>
                  <a:srgbClr val="2A54A8"/>
                </a:solidFill>
                <a:latin typeface="Arial Black" pitchFamily="34" charset="0"/>
              </a:rPr>
              <a:t> </a:t>
            </a:r>
            <a:br>
              <a:rPr lang="ru-RU" sz="1100" dirty="0" smtClean="0">
                <a:solidFill>
                  <a:srgbClr val="2A54A8"/>
                </a:solidFill>
                <a:latin typeface="Arial Black" pitchFamily="34" charset="0"/>
              </a:rPr>
            </a:br>
            <a:r>
              <a:rPr lang="ru-RU" sz="1100" dirty="0" smtClean="0">
                <a:solidFill>
                  <a:srgbClr val="2A54A8"/>
                </a:solidFill>
                <a:latin typeface="Arial Black" pitchFamily="34" charset="0"/>
              </a:rPr>
              <a:t>  </a:t>
            </a:r>
            <a:br>
              <a:rPr lang="ru-RU" sz="1100" dirty="0" smtClean="0">
                <a:solidFill>
                  <a:srgbClr val="2A54A8"/>
                </a:solidFill>
                <a:latin typeface="Arial Black" pitchFamily="34" charset="0"/>
              </a:rPr>
            </a:br>
            <a:r>
              <a:rPr lang="ru-RU" sz="1300" b="1" dirty="0" smtClean="0">
                <a:solidFill>
                  <a:srgbClr val="2A54A8"/>
                </a:solidFill>
                <a:latin typeface="Arial Black" pitchFamily="34" charset="0"/>
                <a:cs typeface="Times New Roman" pitchFamily="18" charset="0"/>
              </a:rPr>
              <a:t>Выполнил:</a:t>
            </a:r>
            <a:r>
              <a:rPr lang="ru-RU" sz="1300" i="1" dirty="0" smtClean="0">
                <a:solidFill>
                  <a:srgbClr val="2A54A8"/>
                </a:solidFill>
                <a:latin typeface="Arial Black" pitchFamily="34" charset="0"/>
                <a:cs typeface="Times New Roman" pitchFamily="18" charset="0"/>
              </a:rPr>
              <a:t/>
            </a:r>
            <a:br>
              <a:rPr lang="ru-RU" sz="1300" i="1" dirty="0" smtClean="0">
                <a:solidFill>
                  <a:srgbClr val="2A54A8"/>
                </a:solidFill>
                <a:latin typeface="Arial Black" pitchFamily="34" charset="0"/>
                <a:cs typeface="Times New Roman" pitchFamily="18" charset="0"/>
              </a:rPr>
            </a:br>
            <a:r>
              <a:rPr lang="ru-RU" sz="1300" dirty="0" smtClean="0">
                <a:solidFill>
                  <a:srgbClr val="2A54A8"/>
                </a:solidFill>
                <a:latin typeface="Arial Black" pitchFamily="34" charset="0"/>
                <a:cs typeface="Times New Roman" pitchFamily="18" charset="0"/>
              </a:rPr>
              <a:t>Ильина Алла Борисовна,</a:t>
            </a:r>
            <a:br>
              <a:rPr lang="ru-RU" sz="1300" dirty="0" smtClean="0">
                <a:solidFill>
                  <a:srgbClr val="2A54A8"/>
                </a:solidFill>
                <a:latin typeface="Arial Black" pitchFamily="34" charset="0"/>
                <a:cs typeface="Times New Roman" pitchFamily="18" charset="0"/>
              </a:rPr>
            </a:br>
            <a:r>
              <a:rPr lang="ru-RU" sz="1300" dirty="0" smtClean="0">
                <a:solidFill>
                  <a:srgbClr val="2A54A8"/>
                </a:solidFill>
                <a:latin typeface="Arial Black" pitchFamily="34" charset="0"/>
                <a:cs typeface="Times New Roman" pitchFamily="18" charset="0"/>
              </a:rPr>
              <a:t>учитель </a:t>
            </a:r>
            <a:r>
              <a:rPr lang="ru-RU" sz="1300" dirty="0" smtClean="0">
                <a:solidFill>
                  <a:srgbClr val="2A54A8"/>
                </a:solidFill>
                <a:latin typeface="Arial Black" pitchFamily="34" charset="0"/>
                <a:cs typeface="Times New Roman" pitchFamily="18" charset="0"/>
              </a:rPr>
              <a:t>русского языка и литературы</a:t>
            </a:r>
            <a:r>
              <a:rPr lang="ru-RU" sz="1300" dirty="0" smtClean="0">
                <a:solidFill>
                  <a:srgbClr val="2A54A8"/>
                </a:solidFill>
                <a:latin typeface="Arial Black" pitchFamily="34" charset="0"/>
                <a:cs typeface="Times New Roman" pitchFamily="18" charset="0"/>
              </a:rPr>
              <a:t/>
            </a:r>
            <a:br>
              <a:rPr lang="ru-RU" sz="1300" dirty="0" smtClean="0">
                <a:solidFill>
                  <a:srgbClr val="2A54A8"/>
                </a:solidFill>
                <a:latin typeface="Arial Black" pitchFamily="34" charset="0"/>
                <a:cs typeface="Times New Roman" pitchFamily="18" charset="0"/>
              </a:rPr>
            </a:br>
            <a:r>
              <a:rPr lang="ru-RU" sz="1100" dirty="0" smtClean="0">
                <a:solidFill>
                  <a:srgbClr val="2A54A8"/>
                </a:solidFill>
                <a:latin typeface="Arial Black" pitchFamily="34" charset="0"/>
              </a:rPr>
              <a:t/>
            </a:r>
            <a:br>
              <a:rPr lang="ru-RU" sz="1100" dirty="0" smtClean="0">
                <a:solidFill>
                  <a:srgbClr val="2A54A8"/>
                </a:solidFill>
                <a:latin typeface="Arial Black" pitchFamily="34" charset="0"/>
              </a:rPr>
            </a:br>
            <a:r>
              <a:rPr lang="ru-RU" sz="1100" dirty="0" smtClean="0">
                <a:solidFill>
                  <a:srgbClr val="2A54A8"/>
                </a:solidFill>
                <a:latin typeface="Arial Black" pitchFamily="34" charset="0"/>
              </a:rPr>
              <a:t/>
            </a:r>
            <a:br>
              <a:rPr lang="ru-RU" sz="1100" dirty="0" smtClean="0">
                <a:solidFill>
                  <a:srgbClr val="2A54A8"/>
                </a:solidFill>
                <a:latin typeface="Arial Black" pitchFamily="34" charset="0"/>
              </a:rPr>
            </a:br>
            <a:r>
              <a:rPr lang="ru-RU" sz="1100" dirty="0" smtClean="0">
                <a:solidFill>
                  <a:srgbClr val="2A54A8"/>
                </a:solidFill>
                <a:latin typeface="Arial Black" pitchFamily="34" charset="0"/>
              </a:rPr>
              <a:t/>
            </a:r>
            <a:br>
              <a:rPr lang="ru-RU" sz="1100" dirty="0" smtClean="0">
                <a:solidFill>
                  <a:srgbClr val="2A54A8"/>
                </a:solidFill>
                <a:latin typeface="Arial Black" pitchFamily="34" charset="0"/>
              </a:rPr>
            </a:br>
            <a:r>
              <a:rPr lang="ru-RU" sz="1100" dirty="0" smtClean="0">
                <a:solidFill>
                  <a:srgbClr val="2A54A8"/>
                </a:solidFill>
                <a:latin typeface="Arial Black" pitchFamily="34" charset="0"/>
              </a:rPr>
              <a:t/>
            </a:r>
            <a:br>
              <a:rPr lang="ru-RU" sz="1100" dirty="0" smtClean="0">
                <a:solidFill>
                  <a:srgbClr val="2A54A8"/>
                </a:solidFill>
                <a:latin typeface="Arial Black" pitchFamily="34" charset="0"/>
              </a:rPr>
            </a:br>
            <a:r>
              <a:rPr lang="ru-RU" sz="1100" b="1" dirty="0" smtClean="0">
                <a:solidFill>
                  <a:srgbClr val="2A54A8"/>
                </a:solidFill>
                <a:latin typeface="Arial Black" pitchFamily="34" charset="0"/>
              </a:rPr>
              <a:t> </a:t>
            </a:r>
            <a:r>
              <a:rPr lang="ru-RU" sz="1100" dirty="0" smtClean="0">
                <a:solidFill>
                  <a:srgbClr val="2A54A8"/>
                </a:solidFill>
                <a:latin typeface="Arial Black" pitchFamily="34" charset="0"/>
              </a:rPr>
              <a:t/>
            </a:r>
            <a:br>
              <a:rPr lang="ru-RU" sz="1100" dirty="0" smtClean="0">
                <a:solidFill>
                  <a:srgbClr val="2A54A8"/>
                </a:solidFill>
                <a:latin typeface="Arial Black" pitchFamily="34" charset="0"/>
              </a:rPr>
            </a:br>
            <a:r>
              <a:rPr lang="ru-RU" sz="1100" b="1" dirty="0" smtClean="0">
                <a:solidFill>
                  <a:srgbClr val="2A54A8"/>
                </a:solidFill>
                <a:latin typeface="Arial Black" pitchFamily="34" charset="0"/>
              </a:rPr>
              <a:t> </a:t>
            </a:r>
            <a:r>
              <a:rPr lang="ru-RU" sz="1100" b="1" dirty="0" smtClean="0">
                <a:solidFill>
                  <a:srgbClr val="2A54A8"/>
                </a:solidFill>
                <a:latin typeface="Arial Black" pitchFamily="34" charset="0"/>
              </a:rPr>
              <a:t>Серпухов</a:t>
            </a:r>
            <a:r>
              <a:rPr lang="ru-RU" sz="1200" b="1" dirty="0" smtClean="0">
                <a:solidFill>
                  <a:srgbClr val="2A54A8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200" b="1" dirty="0" smtClean="0">
                <a:solidFill>
                  <a:srgbClr val="2A54A8"/>
                </a:solidFill>
                <a:latin typeface="Arial Black" pitchFamily="34" charset="0"/>
                <a:cs typeface="Times New Roman" pitchFamily="18" charset="0"/>
              </a:rPr>
              <a:t>2014</a:t>
            </a:r>
            <a:r>
              <a:rPr lang="ru-RU" sz="3100" dirty="0" smtClean="0">
                <a:solidFill>
                  <a:srgbClr val="2A54A8"/>
                </a:solidFill>
                <a:latin typeface="Arial Black" pitchFamily="34" charset="0"/>
                <a:cs typeface="Times New Roman" pitchFamily="18" charset="0"/>
              </a:rPr>
              <a:t/>
            </a:r>
            <a:br>
              <a:rPr lang="ru-RU" sz="3100" dirty="0" smtClean="0">
                <a:solidFill>
                  <a:srgbClr val="2A54A8"/>
                </a:solidFill>
                <a:latin typeface="Arial Black" pitchFamily="34" charset="0"/>
                <a:cs typeface="Times New Roman" pitchFamily="18" charset="0"/>
              </a:rPr>
            </a:br>
            <a:endParaRPr lang="ru-RU" dirty="0">
              <a:solidFill>
                <a:srgbClr val="2A54A8"/>
              </a:solidFill>
              <a:latin typeface="Arial Black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285852" y="500042"/>
            <a:ext cx="7572428" cy="306237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Times New Roman" pitchFamily="18" charset="0"/>
              </a:rPr>
              <a:t>Основные функции УУД</a:t>
            </a: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2A54A8"/>
              </a:solidFill>
              <a:effectLst/>
              <a:latin typeface="Arial Black" pitchFamily="34" charset="0"/>
              <a:ea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Times New Roman" pitchFamily="18" charset="0"/>
              </a:rPr>
              <a:t>Обеспечение возможностей учащимся самостоятельно осуществлять деятельность учения, ставить учебные цели, искать и использовать необходимые средства и способы достижения, контролировать и оценивать процесс и результаты деятельности.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2A54A8"/>
              </a:solidFill>
              <a:effectLst/>
              <a:latin typeface="Arial Black" pitchFamily="34" charset="0"/>
              <a:ea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Times New Roman" pitchFamily="18" charset="0"/>
              </a:rPr>
              <a:t>Создание условий для развития личности и ее самореализации на основе готовности к непрерывному образованию, компетентности «научить учиться», толерантности в поликультурном обществе, высокой социальной и профессиональной мобильности.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2A54A8"/>
              </a:solidFill>
              <a:effectLst/>
              <a:latin typeface="Arial Black" pitchFamily="34" charset="0"/>
              <a:ea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Times New Roman" pitchFamily="18" charset="0"/>
              </a:rPr>
              <a:t>Обеспечение успешного усвоения знаний, умений и навыков и формирование картины мира и компетентностей в любой предметной области познания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2A54A8"/>
              </a:solidFill>
              <a:effectLst/>
              <a:latin typeface="Arial Black" pitchFamily="34" charset="0"/>
            </a:endParaRPr>
          </a:p>
        </p:txBody>
      </p:sp>
      <p:pic>
        <p:nvPicPr>
          <p:cNvPr id="4" name="Picture 2" descr="D:\Преемственность 5\DSCF2630.jpg"/>
          <p:cNvPicPr>
            <a:picLocks noChangeAspect="1" noChangeArrowheads="1"/>
          </p:cNvPicPr>
          <p:nvPr/>
        </p:nvPicPr>
        <p:blipFill>
          <a:blip r:embed="rId2" cstate="print">
            <a:lum bright="10000" contrast="10000"/>
          </a:blip>
          <a:srcRect/>
          <a:stretch>
            <a:fillRect/>
          </a:stretch>
        </p:blipFill>
        <p:spPr bwMode="auto">
          <a:xfrm>
            <a:off x="2928926" y="3714752"/>
            <a:ext cx="4214842" cy="278608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1285852" y="642918"/>
            <a:ext cx="7572428" cy="2523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Деятельность учащихся на уроке</a:t>
            </a:r>
          </a:p>
          <a:p>
            <a:pPr marL="0" marR="0" lvl="0" indent="5397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2A54A8"/>
              </a:solidFill>
              <a:effectLst/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lang="ru-RU" sz="1400" dirty="0" smtClean="0">
                <a:solidFill>
                  <a:srgbClr val="2A54A8"/>
                </a:solidFill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Ф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иксируют затруднения в собственной деятельности </a:t>
            </a:r>
          </a:p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lang="ru-RU" sz="1400" dirty="0" smtClean="0">
                <a:solidFill>
                  <a:srgbClr val="2A54A8"/>
                </a:solidFill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ыявляют причины этих затруднений</a:t>
            </a:r>
          </a:p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lang="ru-RU" sz="1400" dirty="0" smtClean="0">
                <a:solidFill>
                  <a:srgbClr val="2A54A8"/>
                </a:solidFill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пределяют цель своей дальнейшей работы </a:t>
            </a:r>
          </a:p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lang="ru-RU" sz="1400" dirty="0" smtClean="0">
                <a:solidFill>
                  <a:srgbClr val="2A54A8"/>
                </a:solidFill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ыбирают средства и способы достижения поставленной цели  </a:t>
            </a:r>
          </a:p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lang="ru-RU" sz="1400" dirty="0" smtClean="0">
                <a:solidFill>
                  <a:srgbClr val="2A54A8"/>
                </a:solidFill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существляют поиск необходимой информации </a:t>
            </a:r>
          </a:p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Учатся сравнивать, анализировать, делать вывод, формулировать </a:t>
            </a:r>
          </a:p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свое мнение и позицию, координировать различные позиции в</a:t>
            </a:r>
          </a:p>
          <a:p>
            <a:pPr lvl="0" indent="5397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2A54A8"/>
                </a:solidFill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отрудничестве,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rgbClr val="2A54A8"/>
                </a:solidFill>
                <a:latin typeface="Arial Black" pitchFamily="34" charset="0"/>
              </a:rPr>
              <a:t>лаконично излагать мысли в устной и</a:t>
            </a:r>
          </a:p>
          <a:p>
            <a:pPr lvl="0" indent="5397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2A54A8"/>
                </a:solidFill>
                <a:latin typeface="Arial Black" pitchFamily="34" charset="0"/>
              </a:rPr>
              <a:t>письменной форме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2A54A8"/>
              </a:solidFill>
              <a:effectLst/>
              <a:latin typeface="Arial Black" pitchFamily="34" charset="0"/>
            </a:endParaRPr>
          </a:p>
        </p:txBody>
      </p:sp>
      <p:pic>
        <p:nvPicPr>
          <p:cNvPr id="4" name="Picture 2" descr="D:\Преемственность 5\DSCN3398.JPG"/>
          <p:cNvPicPr>
            <a:picLocks noChangeAspect="1" noChangeArrowheads="1"/>
          </p:cNvPicPr>
          <p:nvPr/>
        </p:nvPicPr>
        <p:blipFill>
          <a:blip r:embed="rId2" cstate="print">
            <a:lum bright="10000" contrast="10000"/>
          </a:blip>
          <a:srcRect/>
          <a:stretch>
            <a:fillRect/>
          </a:stretch>
        </p:blipFill>
        <p:spPr bwMode="auto">
          <a:xfrm>
            <a:off x="3214678" y="3857628"/>
            <a:ext cx="3548319" cy="266154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1285852" y="500042"/>
            <a:ext cx="7572428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Достигнутые результаты</a:t>
            </a:r>
          </a:p>
          <a:p>
            <a:pPr marL="0" marR="0" lvl="0" indent="5397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2A54A8"/>
              </a:solidFill>
              <a:effectLst/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Итогом проведенного урока стало повышение интереса к своему родному языку, истории его развития. Расширился понятийный аппарат учащихся, обогатился их лексический запас, появился интерес к исследовательской деятельности, ребята стали более внимательны к слову и его употреблению в речи. </a:t>
            </a:r>
          </a:p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Системно-деятельностный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подход   позволил осуществить целенаправленное формирование ключевых компетенций у учащихся,   повысить качество знаний по предмету.  </a:t>
            </a:r>
          </a:p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>
                <a:solidFill>
                  <a:srgbClr val="2A54A8"/>
                </a:solidFill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ланомерное развитие коммуникативной компетенции создало условия для успешной  социализации личности каждого обучающегося.  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2A54A8"/>
              </a:solidFill>
              <a:effectLst/>
              <a:latin typeface="Arial Black" pitchFamily="34" charset="0"/>
            </a:endParaRPr>
          </a:p>
        </p:txBody>
      </p:sp>
      <p:pic>
        <p:nvPicPr>
          <p:cNvPr id="3" name="Рисунок 2" descr="http://detsport.ru/wp-content/uploads/2009/09/d0bbd0b0d0bfd0b0-d0b2d0b2d0b5d180d185_xl.jpeg"/>
          <p:cNvPicPr/>
          <p:nvPr/>
        </p:nvPicPr>
        <p:blipFill>
          <a:blip r:embed="rId2" cstate="print">
            <a:lum bright="10000" contrast="10000"/>
          </a:blip>
          <a:stretch>
            <a:fillRect/>
          </a:stretch>
        </p:blipFill>
        <p:spPr bwMode="auto">
          <a:xfrm>
            <a:off x="3286116" y="3714752"/>
            <a:ext cx="3786214" cy="2802957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http://standart.edu.ru/images/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571480"/>
            <a:ext cx="3143250" cy="85725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214414" y="2786058"/>
            <a:ext cx="721523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2A54A8"/>
                </a:solidFill>
                <a:latin typeface="Arial Black" pitchFamily="34" charset="0"/>
              </a:rPr>
              <a:t>Процессы глобализации, информатизации, ускорения внедрения новых научных открытий, быстрого обновления знаний и появления новых профессий выдвигают требования повышенной профессиональной мобильности и непрерывного </a:t>
            </a:r>
            <a:endParaRPr lang="ru-RU" sz="1400" dirty="0" smtClean="0">
              <a:solidFill>
                <a:srgbClr val="2A54A8"/>
              </a:solidFill>
              <a:latin typeface="Arial Black" pitchFamily="34" charset="0"/>
            </a:endParaRPr>
          </a:p>
          <a:p>
            <a:r>
              <a:rPr lang="ru-RU" sz="1400" dirty="0" smtClean="0">
                <a:solidFill>
                  <a:srgbClr val="2A54A8"/>
                </a:solidFill>
                <a:latin typeface="Arial Black" pitchFamily="34" charset="0"/>
              </a:rPr>
              <a:t>образования</a:t>
            </a:r>
            <a:r>
              <a:rPr lang="ru-RU" sz="1400" dirty="0">
                <a:solidFill>
                  <a:srgbClr val="2A54A8"/>
                </a:solidFill>
                <a:latin typeface="Arial Black" pitchFamily="34" charset="0"/>
              </a:rPr>
              <a:t>. Новые социальные вопросы определяют </a:t>
            </a:r>
            <a:endParaRPr lang="ru-RU" sz="1400" dirty="0" smtClean="0">
              <a:solidFill>
                <a:srgbClr val="2A54A8"/>
              </a:solidFill>
              <a:latin typeface="Arial Black" pitchFamily="34" charset="0"/>
            </a:endParaRPr>
          </a:p>
          <a:p>
            <a:r>
              <a:rPr lang="ru-RU" sz="1400" dirty="0" smtClean="0">
                <a:solidFill>
                  <a:srgbClr val="2A54A8"/>
                </a:solidFill>
                <a:latin typeface="Arial Black" pitchFamily="34" charset="0"/>
              </a:rPr>
              <a:t>новые </a:t>
            </a:r>
            <a:r>
              <a:rPr lang="ru-RU" sz="1400" dirty="0">
                <a:solidFill>
                  <a:srgbClr val="2A54A8"/>
                </a:solidFill>
                <a:latin typeface="Arial Black" pitchFamily="34" charset="0"/>
              </a:rPr>
              <a:t>цели образования и стратегию его развития. </a:t>
            </a:r>
          </a:p>
          <a:p>
            <a:r>
              <a:rPr lang="ru-RU" sz="1400" dirty="0">
                <a:solidFill>
                  <a:srgbClr val="2A54A8"/>
                </a:solidFill>
                <a:latin typeface="Arial Black" pitchFamily="34" charset="0"/>
              </a:rPr>
              <a:t> </a:t>
            </a:r>
            <a:endParaRPr lang="ru-RU" sz="1400" dirty="0" smtClean="0">
              <a:solidFill>
                <a:srgbClr val="2A54A8"/>
              </a:solidFill>
              <a:latin typeface="Arial Black" pitchFamily="34" charset="0"/>
            </a:endParaRPr>
          </a:p>
          <a:p>
            <a:r>
              <a:rPr lang="ru-RU" sz="1400" dirty="0" smtClean="0">
                <a:solidFill>
                  <a:srgbClr val="2A54A8"/>
                </a:solidFill>
                <a:latin typeface="Arial Black" pitchFamily="34" charset="0"/>
              </a:rPr>
              <a:t>Фундаментальное </a:t>
            </a:r>
            <a:r>
              <a:rPr lang="ru-RU" sz="1400" dirty="0">
                <a:solidFill>
                  <a:srgbClr val="2A54A8"/>
                </a:solidFill>
                <a:latin typeface="Arial Black" pitchFamily="34" charset="0"/>
              </a:rPr>
              <a:t>ядро содержания </a:t>
            </a:r>
            <a:endParaRPr lang="ru-RU" sz="1400" dirty="0" smtClean="0">
              <a:solidFill>
                <a:srgbClr val="2A54A8"/>
              </a:solidFill>
              <a:latin typeface="Arial Black" pitchFamily="34" charset="0"/>
            </a:endParaRPr>
          </a:p>
          <a:p>
            <a:r>
              <a:rPr lang="ru-RU" sz="1400" dirty="0" smtClean="0">
                <a:solidFill>
                  <a:srgbClr val="2A54A8"/>
                </a:solidFill>
                <a:latin typeface="Arial Black" pitchFamily="34" charset="0"/>
              </a:rPr>
              <a:t>общего образования</a:t>
            </a:r>
            <a:endParaRPr lang="ru-RU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5" name="Picture 4" descr="http://im2-tub-ru.yandex.net/i?id=183339203-59-72&amp;n=21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472938" y="142852"/>
            <a:ext cx="1313507" cy="201047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</p:pic>
      <p:pic>
        <p:nvPicPr>
          <p:cNvPr id="6" name="Picture 10" descr="D:\Data\Images\41-0284-0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57884" y="142852"/>
            <a:ext cx="1321552" cy="198305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86644" y="142852"/>
            <a:ext cx="1344664" cy="200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>
          <a:xfrm>
            <a:off x="5714062" y="4500570"/>
            <a:ext cx="1572582" cy="2087563"/>
          </a:xfrm>
          <a:prstGeom prst="rect">
            <a:avLst/>
          </a:prstGeom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  <p:pic>
        <p:nvPicPr>
          <p:cNvPr id="9" name="Picture 1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428850" y="4500570"/>
            <a:ext cx="1558640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285852" y="285728"/>
            <a:ext cx="7572428" cy="372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269875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Методические принципы современного урока</a:t>
            </a: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269875" algn="l"/>
              </a:tabLst>
            </a:pPr>
            <a:endParaRPr lang="ru-RU" sz="900" b="1" dirty="0" smtClean="0">
              <a:solidFill>
                <a:srgbClr val="2A54A8"/>
              </a:solidFill>
              <a:latin typeface="Arial Black" pitchFamily="34" charset="0"/>
              <a:cs typeface="Times New Roman" pitchFamily="18" charset="0"/>
            </a:endParaRP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269875" algn="l"/>
              </a:tabLst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2A54A8"/>
              </a:solidFill>
              <a:effectLst/>
              <a:latin typeface="Arial Black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-269875" algn="l"/>
              </a:tabLst>
            </a:pPr>
            <a:r>
              <a:rPr kumimoji="0" lang="ru-RU" sz="1600" b="0" i="0" u="sng" strike="noStrike" cap="none" normalizeH="0" baseline="0" dirty="0" err="1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Субъективизация</a:t>
            </a:r>
            <a:r>
              <a:rPr kumimoji="0" lang="ru-RU" sz="1400" b="0" i="0" u="sng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Ученик рассматривается не как объект обучения, а как равноправный с учителем участник образовательного процесса.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2A54A8"/>
              </a:solidFill>
              <a:effectLst/>
              <a:latin typeface="Arial Black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-269875" algn="l"/>
              </a:tabLst>
            </a:pPr>
            <a:r>
              <a:rPr kumimoji="0" lang="ru-RU" sz="1600" b="0" i="0" u="sng" strike="noStrike" cap="none" normalizeH="0" baseline="0" dirty="0" err="1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Метапредметность</a:t>
            </a:r>
            <a:r>
              <a:rPr kumimoji="0" lang="ru-RU" sz="1400" b="0" i="0" u="sng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предусматривает формирование и развитие универсальных способностей учащихся.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2A54A8"/>
              </a:solidFill>
              <a:effectLst/>
              <a:latin typeface="Arial Black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-269875" algn="l"/>
              </a:tabLst>
            </a:pPr>
            <a:r>
              <a:rPr kumimoji="0" lang="ru-RU" sz="1600" b="1" i="0" u="sng" strike="noStrike" cap="none" normalizeH="0" baseline="0" dirty="0" err="1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Деятельностный</a:t>
            </a: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подход.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Знания не преподносятся детям в готовом виде, а добываются ими в ходе поисковой и исследовательской деятельности.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2A54A8"/>
              </a:solidFill>
              <a:effectLst/>
              <a:latin typeface="Arial Black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-269875" algn="l"/>
              </a:tabLst>
            </a:pPr>
            <a:r>
              <a:rPr kumimoji="0" lang="ru-RU" sz="1600" b="0" i="0" u="sng" strike="noStrike" cap="none" normalizeH="0" baseline="0" dirty="0" err="1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Коммуникативность</a:t>
            </a: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Обмениваясь информацией, ученики взаимодействуют на уроке.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2A54A8"/>
              </a:solidFill>
              <a:effectLst/>
              <a:latin typeface="Arial Black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-269875" algn="l"/>
              </a:tabLst>
            </a:pPr>
            <a:r>
              <a:rPr kumimoji="0" lang="ru-RU" sz="1600" b="0" i="0" u="sng" strike="noStrike" cap="none" normalizeH="0" baseline="0" dirty="0" err="1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Рефлексивность</a:t>
            </a: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Ученики ставятся в ситуацию, когда им необходимо проанализировать свою деятельность в ходе урока.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2A54A8"/>
              </a:solidFill>
              <a:effectLst/>
              <a:latin typeface="Arial Black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-269875" algn="l"/>
              </a:tabLst>
            </a:pPr>
            <a:r>
              <a:rPr kumimoji="0" lang="ru-RU" sz="1600" b="0" i="0" u="sng" strike="noStrike" cap="none" normalizeH="0" baseline="0" dirty="0" err="1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Импровизационность</a:t>
            </a: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Учитель должен быть готов к изменению и коррекции хода урока в процессе его проведения.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2A54A8"/>
              </a:solidFill>
              <a:effectLst/>
              <a:latin typeface="Arial Black" pitchFamily="34" charset="0"/>
            </a:endParaRPr>
          </a:p>
        </p:txBody>
      </p:sp>
      <p:pic>
        <p:nvPicPr>
          <p:cNvPr id="6145" name="Picture 1" descr="Z:\Алла Борисовна\Мои документы\семинар 27.02\DSC_9023.JPG"/>
          <p:cNvPicPr>
            <a:picLocks noChangeAspect="1" noChangeArrowheads="1"/>
          </p:cNvPicPr>
          <p:nvPr/>
        </p:nvPicPr>
        <p:blipFill>
          <a:blip r:embed="rId2" cstate="print">
            <a:lum bright="10000" contrast="10000"/>
          </a:blip>
          <a:srcRect/>
          <a:stretch>
            <a:fillRect/>
          </a:stretch>
        </p:blipFill>
        <p:spPr bwMode="auto">
          <a:xfrm>
            <a:off x="2928926" y="4214818"/>
            <a:ext cx="4109785" cy="244205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285852" y="785794"/>
            <a:ext cx="7572428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1600" dirty="0" smtClean="0">
                <a:solidFill>
                  <a:srgbClr val="2A54A8"/>
                </a:solidFill>
                <a:latin typeface="Arial Black" pitchFamily="34" charset="0"/>
              </a:rPr>
              <a:t>Принципы методики </a:t>
            </a:r>
            <a:r>
              <a:rPr lang="ru-RU" sz="1600" dirty="0" err="1" smtClean="0">
                <a:solidFill>
                  <a:srgbClr val="2A54A8"/>
                </a:solidFill>
                <a:latin typeface="Arial Black" pitchFamily="34" charset="0"/>
              </a:rPr>
              <a:t>субъективизации</a:t>
            </a:r>
            <a:r>
              <a:rPr lang="ru-RU" sz="1600" dirty="0" smtClean="0">
                <a:solidFill>
                  <a:srgbClr val="2A54A8"/>
                </a:solidFill>
                <a:latin typeface="Arial Black" pitchFamily="34" charset="0"/>
              </a:rPr>
              <a:t>:</a:t>
            </a:r>
          </a:p>
          <a:p>
            <a:pPr algn="ctr"/>
            <a:endParaRPr lang="ru-RU" sz="1600" dirty="0" smtClean="0">
              <a:solidFill>
                <a:srgbClr val="2A54A8"/>
              </a:solidFill>
              <a:latin typeface="Arial Black" pitchFamily="34" charset="0"/>
            </a:endParaRPr>
          </a:p>
          <a:p>
            <a:pPr algn="ctr"/>
            <a:endParaRPr lang="ru-RU" sz="1600" dirty="0" smtClean="0">
              <a:solidFill>
                <a:srgbClr val="2A54A8"/>
              </a:solidFill>
              <a:latin typeface="Arial Black" pitchFamily="34" charset="0"/>
            </a:endParaRPr>
          </a:p>
          <a:p>
            <a:pPr lvl="0">
              <a:buFont typeface="Wingdings" pitchFamily="2" charset="2"/>
              <a:buChar char="q"/>
            </a:pPr>
            <a:r>
              <a:rPr lang="ru-RU" sz="1400" dirty="0" smtClean="0">
                <a:solidFill>
                  <a:srgbClr val="2A54A8"/>
                </a:solidFill>
                <a:latin typeface="Arial Black" pitchFamily="34" charset="0"/>
              </a:rPr>
              <a:t>Ученик – равноправный с учителем участник процесса обучения, которому передается часть функций учителя: формулирование и определение цели урока, формулировка задания к учебному материалу.</a:t>
            </a:r>
          </a:p>
          <a:p>
            <a:pPr lvl="0">
              <a:buFont typeface="Wingdings" pitchFamily="2" charset="2"/>
              <a:buChar char="q"/>
            </a:pPr>
            <a:endParaRPr lang="ru-RU" sz="1400" dirty="0" smtClean="0">
              <a:solidFill>
                <a:srgbClr val="2A54A8"/>
              </a:solidFill>
              <a:latin typeface="Arial Black" pitchFamily="34" charset="0"/>
            </a:endParaRPr>
          </a:p>
          <a:p>
            <a:pPr lvl="0">
              <a:buFont typeface="Wingdings" pitchFamily="2" charset="2"/>
              <a:buChar char="q"/>
            </a:pPr>
            <a:r>
              <a:rPr lang="ru-RU" sz="1400" dirty="0" smtClean="0">
                <a:solidFill>
                  <a:srgbClr val="2A54A8"/>
                </a:solidFill>
                <a:latin typeface="Arial Black" pitchFamily="34" charset="0"/>
              </a:rPr>
              <a:t>Взаимосвязанное сочетание интеллектуальных процессов: антиципации (предопределение учеником своих учебных действий), целенаправленное развитие логического мышления, повышенная речевая активность учащихся, рефлексия.</a:t>
            </a:r>
          </a:p>
          <a:p>
            <a:pPr lvl="0">
              <a:buFont typeface="Wingdings" pitchFamily="2" charset="2"/>
              <a:buChar char="q"/>
            </a:pPr>
            <a:endParaRPr lang="ru-RU" sz="1400" dirty="0" smtClean="0">
              <a:solidFill>
                <a:srgbClr val="2A54A8"/>
              </a:solidFill>
              <a:latin typeface="Arial Black" pitchFamily="34" charset="0"/>
            </a:endParaRPr>
          </a:p>
          <a:p>
            <a:pPr lvl="0">
              <a:buFont typeface="Wingdings" pitchFamily="2" charset="2"/>
              <a:buChar char="q"/>
            </a:pPr>
            <a:r>
              <a:rPr lang="ru-RU" sz="1400" dirty="0" smtClean="0">
                <a:solidFill>
                  <a:srgbClr val="2A54A8"/>
                </a:solidFill>
                <a:latin typeface="Arial Black" pitchFamily="34" charset="0"/>
              </a:rPr>
              <a:t>Высокая сложность учебного материала частично поискового и проблемного характера на всех этапах урока.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285852" y="785794"/>
            <a:ext cx="75724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49263" algn="ctr" fontAlgn="base">
              <a:spcBef>
                <a:spcPct val="0"/>
              </a:spcBef>
              <a:spcAft>
                <a:spcPct val="0"/>
              </a:spcAft>
              <a:tabLst>
                <a:tab pos="-269875" algn="l"/>
              </a:tabLst>
            </a:pPr>
            <a:r>
              <a:rPr lang="ru-RU" sz="1600" dirty="0" smtClean="0">
                <a:solidFill>
                  <a:srgbClr val="2A54A8"/>
                </a:solidFill>
                <a:latin typeface="Arial Black" pitchFamily="34" charset="0"/>
              </a:rPr>
              <a:t>Отличие структуры современного урока от традиционного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00166" y="1857364"/>
          <a:ext cx="7358114" cy="2579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9057"/>
                <a:gridCol w="3679057"/>
              </a:tblGrid>
              <a:tr h="370840">
                <a:tc>
                  <a:txBody>
                    <a:bodyPr/>
                    <a:lstStyle/>
                    <a:p>
                      <a:pPr marL="1536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 Black" pitchFamily="34" charset="0"/>
                          <a:ea typeface="Calibri"/>
                          <a:cs typeface="Times New Roman"/>
                        </a:rPr>
                        <a:t>Традиционный урок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536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 Black" pitchFamily="34" charset="0"/>
                          <a:ea typeface="Calibri"/>
                          <a:cs typeface="Times New Roman"/>
                        </a:rPr>
                        <a:t>Современный урок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-90170" algn="l"/>
                        </a:tabLst>
                      </a:pPr>
                      <a:r>
                        <a:rPr lang="ru-RU" sz="1400" dirty="0">
                          <a:solidFill>
                            <a:srgbClr val="2A54A8"/>
                          </a:solidFill>
                          <a:latin typeface="Arial Black" pitchFamily="34" charset="0"/>
                          <a:ea typeface="Calibri"/>
                          <a:cs typeface="Times New Roman"/>
                        </a:rPr>
                        <a:t>Организационный момент.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-90170" algn="l"/>
                        </a:tabLst>
                      </a:pPr>
                      <a:r>
                        <a:rPr lang="ru-RU" sz="1400" dirty="0">
                          <a:solidFill>
                            <a:srgbClr val="2A54A8"/>
                          </a:solidFill>
                          <a:latin typeface="Arial Black" pitchFamily="34" charset="0"/>
                          <a:ea typeface="Calibri"/>
                          <a:cs typeface="Times New Roman"/>
                        </a:rPr>
                        <a:t>Проверка домашнего задания.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-90170" algn="l"/>
                        </a:tabLst>
                      </a:pPr>
                      <a:r>
                        <a:rPr lang="ru-RU" sz="1400" dirty="0">
                          <a:solidFill>
                            <a:srgbClr val="2A54A8"/>
                          </a:solidFill>
                          <a:latin typeface="Arial Black" pitchFamily="34" charset="0"/>
                          <a:ea typeface="Calibri"/>
                          <a:cs typeface="Times New Roman"/>
                        </a:rPr>
                        <a:t>Объяснение нового материала.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-90170" algn="l"/>
                        </a:tabLst>
                      </a:pPr>
                      <a:r>
                        <a:rPr lang="ru-RU" sz="1400" dirty="0">
                          <a:solidFill>
                            <a:srgbClr val="2A54A8"/>
                          </a:solidFill>
                          <a:latin typeface="Arial Black" pitchFamily="34" charset="0"/>
                          <a:ea typeface="Calibri"/>
                          <a:cs typeface="Times New Roman"/>
                        </a:rPr>
                        <a:t>Закрепление.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-90170" algn="l"/>
                        </a:tabLst>
                      </a:pPr>
                      <a:r>
                        <a:rPr lang="ru-RU" sz="1400" dirty="0">
                          <a:solidFill>
                            <a:srgbClr val="2A54A8"/>
                          </a:solidFill>
                          <a:latin typeface="Arial Black" pitchFamily="34" charset="0"/>
                          <a:ea typeface="Calibri"/>
                          <a:cs typeface="Times New Roman"/>
                        </a:rPr>
                        <a:t>Итог урока.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-90170" algn="l"/>
                        </a:tabLst>
                      </a:pPr>
                      <a:r>
                        <a:rPr lang="ru-RU" sz="1400" dirty="0">
                          <a:solidFill>
                            <a:srgbClr val="2A54A8"/>
                          </a:solidFill>
                          <a:latin typeface="Arial Black" pitchFamily="34" charset="0"/>
                          <a:ea typeface="Calibri"/>
                          <a:cs typeface="Times New Roman"/>
                        </a:rPr>
                        <a:t>Домашнее задание.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-52705" algn="l"/>
                        </a:tabLst>
                      </a:pPr>
                      <a:r>
                        <a:rPr lang="ru-RU" sz="1400" dirty="0">
                          <a:solidFill>
                            <a:srgbClr val="2A54A8"/>
                          </a:solidFill>
                          <a:latin typeface="Arial Black" pitchFamily="34" charset="0"/>
                          <a:ea typeface="Calibri"/>
                          <a:cs typeface="Times New Roman"/>
                        </a:rPr>
                        <a:t>Мобилизующий этап.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-52705" algn="l"/>
                        </a:tabLst>
                      </a:pPr>
                      <a:r>
                        <a:rPr lang="ru-RU" sz="1400" dirty="0">
                          <a:solidFill>
                            <a:srgbClr val="2A54A8"/>
                          </a:solidFill>
                          <a:latin typeface="Arial Black" pitchFamily="34" charset="0"/>
                          <a:ea typeface="Calibri"/>
                          <a:cs typeface="Times New Roman"/>
                        </a:rPr>
                        <a:t>Самоопределение учащихся на основе антиципации.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-52705" algn="l"/>
                        </a:tabLst>
                      </a:pPr>
                      <a:r>
                        <a:rPr lang="ru-RU" sz="1400" dirty="0">
                          <a:solidFill>
                            <a:srgbClr val="2A54A8"/>
                          </a:solidFill>
                          <a:latin typeface="Arial Black" pitchFamily="34" charset="0"/>
                          <a:ea typeface="Calibri"/>
                          <a:cs typeface="Times New Roman"/>
                        </a:rPr>
                        <a:t>Момент осознания учениками недостаточности имеющихся знаний.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-52705" algn="l"/>
                        </a:tabLst>
                      </a:pPr>
                      <a:r>
                        <a:rPr lang="ru-RU" sz="1400" dirty="0">
                          <a:solidFill>
                            <a:srgbClr val="2A54A8"/>
                          </a:solidFill>
                          <a:latin typeface="Arial Black" pitchFamily="34" charset="0"/>
                          <a:ea typeface="Calibri"/>
                          <a:cs typeface="Times New Roman"/>
                        </a:rPr>
                        <a:t>Закрепление нового материала.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-52705" algn="l"/>
                        </a:tabLst>
                      </a:pPr>
                      <a:r>
                        <a:rPr lang="ru-RU" sz="1400" dirty="0">
                          <a:solidFill>
                            <a:srgbClr val="2A54A8"/>
                          </a:solidFill>
                          <a:latin typeface="Arial Black" pitchFamily="34" charset="0"/>
                          <a:ea typeface="Calibri"/>
                          <a:cs typeface="Times New Roman"/>
                        </a:rPr>
                        <a:t>Рефлексия.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1500166" y="714356"/>
            <a:ext cx="703102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1285852" y="285728"/>
            <a:ext cx="7500990" cy="133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2A54A8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Структура учебной деятельности (В.В.Давыдов)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900" dirty="0" smtClean="0">
              <a:latin typeface="Arial" pitchFamily="34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1285852" y="1357298"/>
          <a:ext cx="7191404" cy="4889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0166" y="357166"/>
            <a:ext cx="7143800" cy="6447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i="1" dirty="0" smtClean="0">
                <a:solidFill>
                  <a:srgbClr val="2A54A8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Этапы технологии </a:t>
            </a:r>
            <a:r>
              <a:rPr lang="ru-RU" sz="1600" b="1" i="1" dirty="0" err="1" smtClean="0">
                <a:solidFill>
                  <a:srgbClr val="2A54A8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деятельностного</a:t>
            </a:r>
            <a:r>
              <a:rPr lang="ru-RU" sz="1600" b="1" i="1" dirty="0" smtClean="0">
                <a:solidFill>
                  <a:srgbClr val="2A54A8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 подхода</a:t>
            </a: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000" dirty="0" smtClean="0">
              <a:solidFill>
                <a:srgbClr val="2A54A8"/>
              </a:solidFill>
              <a:latin typeface="Arial Black" pitchFamily="34" charset="0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400" dirty="0" smtClean="0">
                <a:solidFill>
                  <a:srgbClr val="2A54A8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Самоопределение к деятельности</a:t>
            </a:r>
            <a:endParaRPr lang="ru-RU" sz="900" dirty="0" smtClean="0">
              <a:solidFill>
                <a:srgbClr val="2A54A8"/>
              </a:solidFill>
              <a:latin typeface="Arial Black" pitchFamily="34" charset="0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400" dirty="0" smtClean="0">
                <a:solidFill>
                  <a:srgbClr val="2A54A8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Актуализация знаний</a:t>
            </a:r>
            <a:endParaRPr lang="ru-RU" sz="900" dirty="0" smtClean="0">
              <a:solidFill>
                <a:srgbClr val="2A54A8"/>
              </a:solidFill>
              <a:latin typeface="Arial Black" pitchFamily="34" charset="0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400" dirty="0" smtClean="0">
                <a:solidFill>
                  <a:srgbClr val="2A54A8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Постановка учебной задачи</a:t>
            </a:r>
            <a:endParaRPr lang="ru-RU" sz="900" dirty="0" smtClean="0">
              <a:solidFill>
                <a:srgbClr val="2A54A8"/>
              </a:solidFill>
              <a:latin typeface="Arial Black" pitchFamily="34" charset="0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400" dirty="0" smtClean="0">
                <a:solidFill>
                  <a:srgbClr val="2A54A8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Решение учебной задачи</a:t>
            </a:r>
            <a:endParaRPr lang="ru-RU" sz="900" dirty="0" smtClean="0">
              <a:solidFill>
                <a:srgbClr val="2A54A8"/>
              </a:solidFill>
              <a:latin typeface="Arial Black" pitchFamily="34" charset="0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400" dirty="0" smtClean="0">
                <a:solidFill>
                  <a:srgbClr val="2A54A8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Первичное закрепление</a:t>
            </a:r>
            <a:endParaRPr lang="ru-RU" sz="900" dirty="0" smtClean="0">
              <a:solidFill>
                <a:srgbClr val="2A54A8"/>
              </a:solidFill>
              <a:latin typeface="Arial Black" pitchFamily="34" charset="0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400" dirty="0" smtClean="0">
                <a:solidFill>
                  <a:srgbClr val="2A54A8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Самостоятельная работа с самопроверкой</a:t>
            </a:r>
            <a:endParaRPr lang="ru-RU" sz="900" dirty="0" smtClean="0">
              <a:solidFill>
                <a:srgbClr val="2A54A8"/>
              </a:solidFill>
              <a:latin typeface="Arial Black" pitchFamily="34" charset="0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400" dirty="0" smtClean="0">
                <a:solidFill>
                  <a:srgbClr val="2A54A8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Включение в систему знаний, повторение</a:t>
            </a:r>
            <a:endParaRPr lang="ru-RU" sz="900" dirty="0" smtClean="0">
              <a:solidFill>
                <a:srgbClr val="2A54A8"/>
              </a:solidFill>
              <a:latin typeface="Arial Black" pitchFamily="34" charset="0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400" dirty="0" smtClean="0">
                <a:solidFill>
                  <a:srgbClr val="2A54A8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Рефлексия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ru-RU" sz="1400" dirty="0" smtClean="0">
              <a:solidFill>
                <a:srgbClr val="2A54A8"/>
              </a:solidFill>
              <a:latin typeface="Arial Black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400" dirty="0" smtClean="0">
              <a:solidFill>
                <a:srgbClr val="2A54A8"/>
              </a:solidFill>
              <a:latin typeface="Arial Black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900" dirty="0" smtClean="0">
              <a:solidFill>
                <a:srgbClr val="2A54A8"/>
              </a:solidFill>
              <a:latin typeface="Arial Black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400" b="1" i="1" dirty="0" smtClean="0">
              <a:solidFill>
                <a:srgbClr val="2A54A8"/>
              </a:solidFill>
              <a:latin typeface="Arial Black" pitchFamily="34" charset="0"/>
              <a:ea typeface="Calibri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400" b="1" i="1" dirty="0" smtClean="0">
              <a:solidFill>
                <a:srgbClr val="2A54A8"/>
              </a:solidFill>
              <a:latin typeface="Arial Black" pitchFamily="34" charset="0"/>
              <a:ea typeface="Calibri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400" b="1" i="1" dirty="0" smtClean="0">
              <a:solidFill>
                <a:srgbClr val="2A54A8"/>
              </a:solidFill>
              <a:latin typeface="Arial Black" pitchFamily="34" charset="0"/>
              <a:ea typeface="Calibri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i="1" dirty="0" smtClean="0">
                <a:solidFill>
                  <a:srgbClr val="2A54A8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Алгоритм проектирования педагогической деятельности по достижению образовательных результатов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000" dirty="0" smtClean="0">
              <a:solidFill>
                <a:srgbClr val="2A54A8"/>
              </a:solidFill>
              <a:latin typeface="Arial Black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400" dirty="0" smtClean="0">
                <a:solidFill>
                  <a:srgbClr val="2A54A8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Цель урока: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400" dirty="0" smtClean="0">
                <a:solidFill>
                  <a:srgbClr val="2A54A8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Тема урока:</a:t>
            </a:r>
            <a:endParaRPr lang="ru-RU" sz="900" dirty="0" smtClean="0">
              <a:solidFill>
                <a:srgbClr val="2A54A8"/>
              </a:solidFill>
              <a:latin typeface="Arial Black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400" dirty="0" smtClean="0">
                <a:solidFill>
                  <a:srgbClr val="2A54A8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Представление о результатах:</a:t>
            </a:r>
            <a:endParaRPr lang="ru-RU" sz="900" dirty="0" smtClean="0">
              <a:solidFill>
                <a:srgbClr val="2A54A8"/>
              </a:solidFill>
              <a:latin typeface="Arial Black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2A54A8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    - личностные результаты:</a:t>
            </a:r>
            <a:endParaRPr lang="ru-RU" sz="900" dirty="0" smtClean="0">
              <a:solidFill>
                <a:srgbClr val="2A54A8"/>
              </a:solidFill>
              <a:latin typeface="Arial Black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2A54A8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    - </a:t>
            </a:r>
            <a:r>
              <a:rPr lang="ru-RU" sz="1400" dirty="0" err="1" smtClean="0">
                <a:solidFill>
                  <a:srgbClr val="2A54A8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метапредметные</a:t>
            </a:r>
            <a:r>
              <a:rPr lang="ru-RU" sz="1400" dirty="0" smtClean="0">
                <a:solidFill>
                  <a:srgbClr val="2A54A8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 результаты:</a:t>
            </a:r>
            <a:endParaRPr lang="ru-RU" sz="900" dirty="0" smtClean="0">
              <a:solidFill>
                <a:srgbClr val="2A54A8"/>
              </a:solidFill>
              <a:latin typeface="Arial Black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2A54A8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    - предметные результаты:</a:t>
            </a:r>
            <a:endParaRPr lang="ru-RU" sz="900" dirty="0" smtClean="0">
              <a:solidFill>
                <a:srgbClr val="2A54A8"/>
              </a:solidFill>
              <a:latin typeface="Arial Black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ru-RU" sz="1400" dirty="0" smtClean="0">
                <a:solidFill>
                  <a:srgbClr val="2A54A8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Технология: этапы (урока, изучения темы):</a:t>
            </a:r>
            <a:endParaRPr lang="ru-RU" sz="900" dirty="0" smtClean="0">
              <a:solidFill>
                <a:srgbClr val="2A54A8"/>
              </a:solidFill>
              <a:latin typeface="Arial Black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2A54A8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    - результаты этапа:</a:t>
            </a:r>
            <a:endParaRPr lang="ru-RU" sz="900" dirty="0" smtClean="0">
              <a:solidFill>
                <a:srgbClr val="2A54A8"/>
              </a:solidFill>
              <a:latin typeface="Arial Black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2A54A8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    - цель этапа:</a:t>
            </a:r>
            <a:endParaRPr lang="ru-RU" sz="900" dirty="0" smtClean="0">
              <a:solidFill>
                <a:srgbClr val="2A54A8"/>
              </a:solidFill>
              <a:latin typeface="Arial Black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2A54A8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    - деятельность обучающихся:</a:t>
            </a:r>
            <a:endParaRPr lang="ru-RU" sz="900" dirty="0" smtClean="0">
              <a:solidFill>
                <a:srgbClr val="2A54A8"/>
              </a:solidFill>
              <a:latin typeface="Arial Black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2A54A8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    - деятельность педагога:</a:t>
            </a:r>
            <a:endParaRPr lang="ru-RU" sz="2400" dirty="0" smtClean="0">
              <a:solidFill>
                <a:srgbClr val="2A54A8"/>
              </a:solidFill>
              <a:latin typeface="Arial Black" pitchFamily="34" charset="0"/>
            </a:endParaRPr>
          </a:p>
        </p:txBody>
      </p:sp>
      <p:pic>
        <p:nvPicPr>
          <p:cNvPr id="3" name="Picture 2" descr="http://for-moms.ru/uploads/posts/2010-09/1283543776_2408517_3c6c1fa7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57158" y="928670"/>
            <a:ext cx="3309934" cy="2482451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428728" y="857232"/>
            <a:ext cx="7286676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Типология уроков в дидактической системе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деятельностного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метода.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rgbClr val="2A54A8"/>
              </a:solidFill>
              <a:effectLst/>
              <a:latin typeface="Arial Black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Уроки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деятельностной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направленности по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целеполаганию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можно распределить на четыре группы: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2A54A8"/>
              </a:solidFill>
              <a:effectLst/>
              <a:latin typeface="Arial Black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уроки «открытия» нового знания</a:t>
            </a: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деятельностная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цель – формирование способности к новому способу действия; образовательная цель – расширение понятийной базы);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2A54A8"/>
              </a:solidFill>
              <a:effectLst/>
              <a:latin typeface="Arial Black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уроки рефлексии</a:t>
            </a: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деятельностная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цель – формирование способности к рефлексии коррекционно-контрольного типа, к реализации коррекционной нормы; образовательная цель – коррекция и тренинг);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2A54A8"/>
              </a:solidFill>
              <a:effectLst/>
              <a:latin typeface="Arial Black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уроки общеметодологической направленности</a:t>
            </a: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деятельностная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цель – формирование способности у учащихся к новому способу действия, связанному с построением структуры изученных понятий и алгоритмов; образовательная цель – выявление теоретических основ построения схем и моделей, опорных конспектов);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уроки развивающего контроля</a:t>
            </a: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деятельностная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цель – формирование способности к осуществлению контролирующей функции; образовательная цель – контроль и самоконтроль изученных понятий и алгоритмов).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2A54A8"/>
              </a:solidFill>
              <a:effectLst/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285852" y="785794"/>
            <a:ext cx="7572396" cy="452431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Times New Roman" pitchFamily="18" charset="0"/>
              </a:rPr>
              <a:t>Виды универсальных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Times New Roman" pitchFamily="18" charset="0"/>
              </a:rPr>
              <a:t> учебных действий</a:t>
            </a: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2A54A8"/>
              </a:solidFill>
              <a:effectLst/>
              <a:latin typeface="Arial Black" pitchFamily="34" charset="0"/>
              <a:ea typeface="Times New Roman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Times New Roman" pitchFamily="18" charset="0"/>
              </a:rPr>
              <a:t>Личностные УУД</a:t>
            </a: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Times New Roman" pitchFamily="18" charset="0"/>
              </a:rPr>
              <a:t>– система ценностных ориентаций школьника, отражающих личностные смыслы, мотивы, отношения к различным сферам окружающего мира. Личностные УУД выражаются формулами «Я и природа», «Я и другие люди», «Я и общество», «Я и познание», «Я и Я», что позволяет ребенку выполнять разные социальные роли («гражданин», «школьник», собеседник», «пешеход» и др.)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2A54A8"/>
              </a:solidFill>
              <a:effectLst/>
              <a:latin typeface="Arial Black" pitchFamily="34" charset="0"/>
              <a:ea typeface="Times New Roman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Times New Roman" pitchFamily="18" charset="0"/>
              </a:rPr>
              <a:t>Регулятивные УУД</a:t>
            </a: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Times New Roman" pitchFamily="18" charset="0"/>
              </a:rPr>
              <a:t>отражают способность обучающегося строить учебно-познавательную деятельность, учитывая все ее компоненты: цель, мотив, прогноз, средства, контроль, оценка.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2A54A8"/>
              </a:solidFill>
              <a:effectLst/>
              <a:latin typeface="Arial Black" pitchFamily="34" charset="0"/>
              <a:ea typeface="Times New Roman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Times New Roman" pitchFamily="18" charset="0"/>
              </a:rPr>
              <a:t>Познавательные УУД</a:t>
            </a: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Times New Roman" pitchFamily="18" charset="0"/>
              </a:rPr>
              <a:t>– это система способов познания окружающего мира, построение самостоятельного процесса поиска, исследования и совокупность операций по обработке, систематизации, обобщению и использованию полученной информации.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2A54A8"/>
              </a:solidFill>
              <a:effectLst/>
              <a:latin typeface="Arial Black" pitchFamily="34" charset="0"/>
              <a:ea typeface="Times New Roman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Times New Roman" pitchFamily="18" charset="0"/>
              </a:rPr>
              <a:t>Коммуникативные УУД</a:t>
            </a: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A54A8"/>
                </a:solidFill>
                <a:effectLst/>
                <a:latin typeface="Arial Black" pitchFamily="34" charset="0"/>
                <a:ea typeface="Times New Roman" pitchFamily="18" charset="0"/>
              </a:rPr>
              <a:t>– способность обучающегося осуществлять коммуникативную деятельность, использование правил общения в конкретных учебных и внеурочных ситуациях; самостоятельная организация речевой деятельности в устной и письменной форме.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2A54A8"/>
              </a:solidFill>
              <a:effectLst/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645</TotalTime>
  <Words>844</Words>
  <Application>Microsoft Office PowerPoint</Application>
  <PresentationFormat>Экран (4:3)</PresentationFormat>
  <Paragraphs>112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Солнцестояние</vt:lpstr>
      <vt:lpstr>Муниципальное общеобразовательное учреждение  «Средняя общеобразовательная школа № 2» Город Серпухов Московской области                 «ПРОЕКТИРОВАНИЕ УРОКА РУССКОГО ЯЗЫКА В УСЛОВИЯХ ПЕРЕХОДА НА ФЕДЕРАЛЬНЫЙ ГОСУДАРСТВЕННЫЙ ОБРАЗОВАТЕЛЬНЫЙ СТАНДАРТ ОСНОВНОГО ОБЩЕГО ОБРАЗОВАНИЯ»        Выполнил: Ильина Алла Борисовна, учитель русского языка и литературы        Серпухов 2014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МОУ СОШ №2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БЮДЖЕТНОЕ ОБРАЗОВАТЕЛЬНОЕ УЧРЕЖДЕНИЕ ВЫСШЕГО ПРОФЕССИОНАЛЬНОГО ОБРАЗОВАНИЯ МОСКОВСКОЙ ОБЛАСТИ  «АКАДЕМИЯ СОЦИАЛЬНОГО УПРАВЛЕНИЯ»       Кафедра развития образования       Практико-значимая работа по теме   «ПРОЕКТИРОВАНИЕ УРОКА РУССКОГО ЯЗЫКА В УСЛОВИЯХ ПЕРЕХОДА НА ФЕДЕРАЛЬНЫЙ ГОСУДАРСТВЕННЫЙ ОБРАЗОВАТЕЛЬНЫЙ СТАНДАРТ ОСНОВНОГО ОБЩЕГО ОБРАЗОВАНИЯ»        Выполнил: Ильина Алла Борисовна, учитель МОУ СОШ № 2  г. Серпухов Научный  руководитель: кандидат исторических  наук,  старший преподаватель   Шалашная Валентина  Михайловна               Москва 2014 </dc:title>
  <dc:creator>к-35</dc:creator>
  <cp:lastModifiedBy>к-35</cp:lastModifiedBy>
  <cp:revision>30</cp:revision>
  <dcterms:created xsi:type="dcterms:W3CDTF">2014-11-22T10:44:16Z</dcterms:created>
  <dcterms:modified xsi:type="dcterms:W3CDTF">2015-01-31T08:59:03Z</dcterms:modified>
</cp:coreProperties>
</file>