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64" r:id="rId5"/>
    <p:sldId id="277" r:id="rId6"/>
    <p:sldId id="278" r:id="rId7"/>
    <p:sldId id="279" r:id="rId8"/>
    <p:sldId id="292" r:id="rId9"/>
    <p:sldId id="293" r:id="rId10"/>
    <p:sldId id="280" r:id="rId11"/>
    <p:sldId id="25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1" r:id="rId21"/>
    <p:sldId id="281" r:id="rId22"/>
    <p:sldId id="282" r:id="rId23"/>
    <p:sldId id="290" r:id="rId24"/>
    <p:sldId id="286" r:id="rId25"/>
    <p:sldId id="287" r:id="rId26"/>
    <p:sldId id="288" r:id="rId27"/>
    <p:sldId id="284" r:id="rId28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" y="2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93978-D74B-43E2-BCE6-09D6F0E87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309DF-D70E-4C28-B38B-82D5899B05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C20C4-F3CB-4C95-998A-A9F6063094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ED680-3A83-49E1-906E-190E9E5FB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96D9-F9D2-49F9-A391-CAD318F9B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A286-5B09-4ACE-AB0F-EEC54DF52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5210-F307-4835-B353-70294318B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DC1EE-446B-4046-AF83-A7BA331169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ABD51-0DD9-477F-975B-EE7820617B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C217-EB2D-41A3-AD3E-4599AF6D1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3B871-A506-4527-B025-1B4639257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27BB20-085F-47AA-8996-2D0E055E2F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04" y="2952739"/>
            <a:ext cx="5857916" cy="261939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Папка классного руководителя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0810" y="6572264"/>
            <a:ext cx="4661330" cy="2190765"/>
          </a:xfrm>
        </p:spPr>
        <p:txBody>
          <a:bodyPr/>
          <a:lstStyle/>
          <a:p>
            <a:r>
              <a:rPr lang="ru-RU" sz="1800" dirty="0" smtClean="0">
                <a:solidFill>
                  <a:srgbClr val="0066CC"/>
                </a:solidFill>
              </a:rPr>
              <a:t>4</a:t>
            </a:r>
            <a:r>
              <a:rPr lang="ru-RU" sz="1800" smtClean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А класса </a:t>
            </a:r>
          </a:p>
          <a:p>
            <a:r>
              <a:rPr lang="ru-RU" sz="1800" dirty="0" smtClean="0">
                <a:solidFill>
                  <a:srgbClr val="0066CC"/>
                </a:solidFill>
              </a:rPr>
              <a:t>Тихоновой Натальи Викторовны</a:t>
            </a:r>
            <a:endParaRPr lang="ru-RU" sz="18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04" y="500034"/>
            <a:ext cx="594721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Родительский комитет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46" y="2643174"/>
          <a:ext cx="500066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212"/>
                <a:gridCol w="2578448"/>
              </a:tblGrid>
              <a:tr h="24814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Председатель родительского комитета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Казначей, зам. председателя по хозяйственной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учебной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председателя по воспитательной работе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Члены родительского комитета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595"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94" y="642910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Сентябрь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7166" y="357158"/>
            <a:ext cx="6000792" cy="8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План воспитательной работы</a:t>
            </a:r>
            <a:endParaRPr lang="ru-RU" sz="36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04" y="2143108"/>
          <a:ext cx="6072230" cy="67674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866232"/>
                <a:gridCol w="1110774"/>
                <a:gridCol w="666464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870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27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«Идет доброта по земле»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 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1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 «Вредные привычки»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Интернет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Классный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«Режим дня»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4-2007, с.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86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«Праздник труда»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3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«Моя Россия»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6-2006,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1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«Знакомство.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физиологического развития младших школьников»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рисунков «Моя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5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«Расскажи мне о себе»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Выборы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46" y="428596"/>
            <a:ext cx="294681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Октябрь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6" y="2071670"/>
          <a:ext cx="578647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«Праздник осени»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7-2007, с.19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«С детства дружбой дорожи»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 «Листопад» (конкурс осенних аппликаций»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2-2008, с. 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 на знание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ПДД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2-2007, с.9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«Овощи, ягоды, фрукты»– полезные продукты»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4-2007, с.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«Все профессии нужны»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«Российский флаг»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ветераном труда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9-2004, с.15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«Психологические особенности адаптации ребенка к школе»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поход в лес с учащимися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60" y="428596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Ноябрь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94" y="2071670"/>
          <a:ext cx="578647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«Всё что знаем, угадаем»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 + ШИК» 10-2006, с. 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журнал «Прикоснись ко мне добротой»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«Речевой этикет»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рисунков «Спички детям не игрушка»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3-2008, с.7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«Хорошие зубы – залог здоровья»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 » 5-2005, с.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«Сумка почтальона»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11-2006, с.14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 – Русские богатыри»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2-2006, с.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 «Моя родословная»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Культпоход в театр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9-2004,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Дежурный рейд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кого в порядке ручки тетрадки?»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84" y="428596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Декабрь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214546"/>
          <a:ext cx="5786478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71570"/>
                <a:gridCol w="714380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«Что? Где? Когда? – Путешествие Капельки»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ШИК» 4-2007, с.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«Как заводить друзей»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рисунков «Зимушка-зима»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2-2007, с.21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программа «Любители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природы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4-2007, с.2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«Здоровье сгубишь- новое не купишь»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5-2005, с.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«Пожарным можешь ты не быть»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Совет» 12-2004,                 с.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 – день Конституции»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ШИК» 3-2007,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«Режим дня»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«Что значит для меня слово «Мама»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«Досуг в школе» 8-2007,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Мастерская Деда Мороза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«Игрушка на елку»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0811" y="380971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Январь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285984"/>
          <a:ext cx="5786478" cy="47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 интересных сообщений «За кадром -герои мультфильмов»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6-2008,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творческих работ «Однажды в лесу»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веселого этикета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5-2007,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«Друзья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Мойдодыра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Фотоконкурс «Зима в родном селе»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Совместный поход с учащимися в зимний лес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428596"/>
            <a:ext cx="258962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Февраль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143108"/>
          <a:ext cx="578647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Сказочная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викторина «От А до 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6-2007, с.10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«Поле Чудес – День святого Валентина»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на лучшую поздравительную открытку ко Дню защитников отечества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Рыцарский турнир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ШИК» 1-2006,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«Волшебное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слово, что ясный день»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«О вредных привычках»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5-2005, с.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«Все профессии важны»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Интернет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 час «Мне посчастливилось родиться на Руси»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6-2006, с.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«Заботливое отношение к родителям – признак высокой культуры человека»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Культпоход в театр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7-2007, с.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500034"/>
            <a:ext cx="2250297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Март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071670"/>
          <a:ext cx="5786478" cy="6717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500066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 хочет стать миллионером?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3-2007, с.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рисунков к любимым сказкам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«Стоит ли смеяться»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11-2006, с.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«Ослепительная улыбка на всю жизнь»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4-2006,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работаю, ребята»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 + ШИК» 1-2007, с.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Конкурс чтецов «Государственные символы России»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10-2006, с.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 «Как помочь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детям стать внимательными»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программа «Любимые мамы»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Дежурный рейд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 кого в порядке ручки тетрадки?»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 газеты «А у нас»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428596"/>
            <a:ext cx="1693059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Апрель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2285984"/>
          <a:ext cx="5786478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2571768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«Поле чудес – В мире животных»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11-2004,                  с.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 «Пасха»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1-2006, с.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час «Мир души»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5-2007, с.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 «Большие прыгалки»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«Педсовет» 3-2007, с.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«Юные археологи»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3-2006, с.9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«Поле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Чудес- Государственная символика»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«ШИК» 6-2008, с.2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Познавательная игра «Я и моя родня»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«ШИК» 3-2006, с.6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хочу рассказать о …”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22" y="500034"/>
            <a:ext cx="2732504" cy="1524000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Май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8" y="1714480"/>
          <a:ext cx="578647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000132"/>
                <a:gridCol w="785818"/>
              </a:tblGrid>
              <a:tr h="285752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интеллектуальные способности»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«Окончен 1 класс»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«Общение и досуг ученика»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Устный журнал «Доброта, вежливость, дружба»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 «Капелька» (конкурс весенних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аппликаций»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«Педсовет» 9-2004, с.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нравственность»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«Спроси-отвечу»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«Досуг в школе» 3-2006, с.4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здоровье»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Зарядка в начале каждого рабочего дня (укрепления здоровья, получение заряда бодрости на весь день)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рисунка «Как нужно беречь своё здоровье»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класса в конце рабочего дня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Генеральная уборка кабинета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– патриот и гражданин»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Праздник Победы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рисунков на асфальте «Под мирным небом»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«Ученик и его семья»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Родительское собрание «Итоговое родительское собрание в 1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Культпоход в театр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Ученическое самоуправление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органов самоуправления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Поздравление именинников</a:t>
                      </a:r>
                    </a:p>
                    <a:p>
                      <a:pPr marL="87313" indent="-87313"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Станция «Зелёный патруль».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работ по озеленению класса; уборка территории вокруг школы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70" y="428596"/>
            <a:ext cx="3286148" cy="1524000"/>
          </a:xfrm>
        </p:spPr>
        <p:txBody>
          <a:bodyPr/>
          <a:lstStyle/>
          <a:p>
            <a:pPr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  <a:ea typeface="+mn-ea"/>
                <a:cs typeface="+mn-cs"/>
              </a:rPr>
              <a:t>Содержание: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56" y="2428860"/>
            <a:ext cx="4786346" cy="578647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Цели и задачи воспитательной работы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Список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Характеристика 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Социальный паспорт класса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Актив класса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Родительский комитет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План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воспитательной работы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Протоколы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родительских собраний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Разработки</a:t>
            </a:r>
            <a:endParaRPr lang="ru-RU" sz="2000" dirty="0">
              <a:solidFill>
                <a:schemeClr val="tx1"/>
              </a:solidFill>
              <a:latin typeface="Book Antiqu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Работа с «трудными детьми»/Индивидуальная работа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Book Antiqua" pitchFamily="18" charset="0"/>
              </a:rPr>
              <a:t>Посещение родителей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Уровень </a:t>
            </a: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воспитанности учащихся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Book Antiqua" pitchFamily="18" charset="0"/>
              </a:rPr>
              <a:t>Листок здоровья</a:t>
            </a:r>
          </a:p>
          <a:p>
            <a:endParaRPr lang="ru-RU" sz="20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84" y="500034"/>
            <a:ext cx="3500462" cy="1285884"/>
          </a:xfrm>
        </p:spPr>
        <p:txBody>
          <a:bodyPr/>
          <a:lstStyle/>
          <a:p>
            <a:pPr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родителями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42" y="2143108"/>
          <a:ext cx="5929353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643206"/>
                <a:gridCol w="1928825"/>
              </a:tblGrid>
              <a:tr h="0">
                <a:tc>
                  <a:txBody>
                    <a:bodyPr/>
                    <a:lstStyle/>
                    <a:p>
                      <a:pPr algn="ctr" defTabSz="90011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 для бесед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defTabSz="1262063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Приемы  запоминания.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ребенка в коллективе.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орфографическому режиму ведения тетрадей.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Воспитание здорового ребенка.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Как организовать досуг ребенка в выходные дни.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Опасность пиротехники.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Приемы пересказа.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Культура поведения.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Успеваемость.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«Жизнь ребенка и его успехи в школе».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Вовлечение родителей в подготовку и проведение внеклассных мероприятий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274320" indent="317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Вовлечение родителей в творческую,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проектную и исследовательскую деятельность младших школьников.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5461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Участие родителей в выпуске стенгазет,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оформлении классных кабинетов.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12192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Посещение семей с целью изучения 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соблюдения школьниками режима дня,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выполнения домашнего задания,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изучения семьи ребенка.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82550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latin typeface="Times New Roman"/>
                          <a:ea typeface="Times New Roman"/>
                          <a:cs typeface="Times New Roman"/>
                        </a:rPr>
                        <a:t>Участие родителей в благоустройстве 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озеленении, ремонте и уборке помещений.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R="31686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и вручение </a:t>
                      </a:r>
                      <a:r>
                        <a:rPr lang="ru-RU" sz="1200" spc="-15" dirty="0">
                          <a:latin typeface="Times New Roman"/>
                          <a:ea typeface="Times New Roman"/>
                          <a:cs typeface="Times New Roman"/>
                        </a:rPr>
                        <a:t>благодарственных писем родителям.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конце года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571472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Протоколы родительских собраний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56" y="571472"/>
            <a:ext cx="5947213" cy="1524000"/>
          </a:xfrm>
        </p:spPr>
        <p:txBody>
          <a:bodyPr/>
          <a:lstStyle/>
          <a:p>
            <a:pPr lvl="0" algn="l"/>
            <a:r>
              <a:rPr lang="ru-RU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Работа с «трудными детьми»/Индивидуальная работа</a:t>
            </a:r>
            <a:endParaRPr lang="ru-RU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195"/>
          <p:cNvGraphicFramePr>
            <a:graphicFrameLocks/>
          </p:cNvGraphicFramePr>
          <p:nvPr/>
        </p:nvGraphicFramePr>
        <p:xfrm>
          <a:off x="428604" y="3571874"/>
          <a:ext cx="6096021" cy="4556500"/>
        </p:xfrm>
        <a:graphic>
          <a:graphicData uri="http://schemas.openxmlformats.org/drawingml/2006/table">
            <a:tbl>
              <a:tblPr/>
              <a:tblGrid>
                <a:gridCol w="1066678"/>
                <a:gridCol w="1987212"/>
                <a:gridCol w="1898182"/>
                <a:gridCol w="1143949"/>
              </a:tblGrid>
              <a:tr h="3893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Ф. И.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80" y="2285985"/>
          <a:ext cx="5715040" cy="10229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15040"/>
              </a:tblGrid>
              <a:tr h="657230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Индивидуальная работа с учащимися во время урока (помощь слабым во время работы на уроке и развитие сильных за счёт индивидуальных карточек с более сложными заданиями).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  <a:tr h="342901">
                <a:tc>
                  <a:txBody>
                    <a:bodyPr/>
                    <a:lstStyle/>
                    <a:p>
                      <a:pPr indent="561340" algn="just" hangingPunct="0"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 в общественных мероприятиях (дети выбирают задания по интересам, выполняя их, узнают много нового).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732" marR="6573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95"/>
          <p:cNvGraphicFramePr>
            <a:graphicFrameLocks/>
          </p:cNvGraphicFramePr>
          <p:nvPr/>
        </p:nvGraphicFramePr>
        <p:xfrm>
          <a:off x="428604" y="2285984"/>
          <a:ext cx="6096021" cy="6035040"/>
        </p:xfrm>
        <a:graphic>
          <a:graphicData uri="http://schemas.openxmlformats.org/drawingml/2006/table">
            <a:tbl>
              <a:tblPr/>
              <a:tblGrid>
                <a:gridCol w="1066678"/>
                <a:gridCol w="1987212"/>
                <a:gridCol w="1898182"/>
                <a:gridCol w="1143949"/>
              </a:tblGrid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642910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Посещение родителей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141"/>
          <p:cNvGraphicFramePr>
            <a:graphicFrameLocks/>
          </p:cNvGraphicFramePr>
          <p:nvPr/>
        </p:nvGraphicFramePr>
        <p:xfrm>
          <a:off x="714356" y="2214546"/>
          <a:ext cx="5761037" cy="6766560"/>
        </p:xfrm>
        <a:graphic>
          <a:graphicData uri="http://schemas.openxmlformats.org/drawingml/2006/table">
            <a:tbl>
              <a:tblPr/>
              <a:tblGrid>
                <a:gridCol w="1152525"/>
                <a:gridCol w="1733550"/>
                <a:gridCol w="1443037"/>
                <a:gridCol w="1431925"/>
              </a:tblGrid>
              <a:tr h="31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 посещения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ФИО родителя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Причина посещения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571472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Уровень воспитанности учащихся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90" y="2357422"/>
            <a:ext cx="664371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1. "Настроение"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список учебных предметов, которые они изучают во втором классе. Рядом с каждым предметом изображены три рожицы. Ученику предоставляется право выбрать ту рожицу, которая соответствует чаще всего его настроению при изучении этого предмета,   и подчеркнуть ее на листочке бумаги.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Например, Математика - ©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Физкультура - ©	и т.д.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Методика позволяет увидеть отношение к учению в целом и к изучению отдельных предметов. Это дает возможность классному руководителю использовать ее в работе с учителями, преподающими в классе, а также скорректировать свое взаимодействие с отдельными учениками.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2. "Остров невезения"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начале процедуры педагог объясняет учащимся следующее: "Получена радиограмма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SOS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острова Невезения. Люди, живущие на этом острове, страшно невезучие. Детям не везет в учении, взрослым - в работе. У нас с вами есть возможность помочь детям. На лист бумаги, который лежит перед вами, необходимо написать предметы, которые мешают детям жить весело и счастливо. Эти предметы вы определяете сами. Классному руководителю интересно выяснить не только какие предметы попадут в список, но и будут ли среди этих предметов школьные предметы. Такая методика позволяет определить мотивационную ценность учения для ученика, а также выявить, что является приоритетным, по его мнению, в соз­дании благоприятной обстановки вокруг него.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3. "Школа будущего"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определить, что должно быть в школе будущего из школы сегодняшнего дня и чего быть не должно. Для этого ребятам раздаются листы бумаги, на которых они пишут под знаком (+), что должно быть под знаком (-) то, чего быть не должно. Если учащиеся относят к знаку (-) учителя, урок, то это говорит о том, что эти понятия вызывают у ученика тревожность, что не способствует формированию положительной учебной мотивации.</a:t>
            </a:r>
          </a:p>
          <a:p>
            <a:pPr marL="4445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66" y="2214546"/>
            <a:ext cx="621510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4. "Волшебник"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предлагается поиграть в волшебников. Каждый из них получает волшебную палочку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палочку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мороженого) и превращает школьные предметы в различных животных (по своему усмотрению). Школьные учебники раскладываются на столе, ученик подходит к столу, касается волшебной палочкой и учебник превращается в кого? Учащиеся должны объяснить, почему они превращают учебник именно в это животное. Данная методика дает возможность выразить свое эмоциональное переживание, связанное с изучением каждого учебного предмета.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5. "Дом, в котором я живу"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класса предлагается построить на листике бумаги  поэтажный дом и заселить его значимыми для них людьми. Это могут быть и одноклассники и друзья, и родители, и родственники. Данная диагностика помогает изучить привязанность учащихся друг к  другу , к родным и близким людям, к своим товарищам.</a:t>
            </a:r>
          </a:p>
          <a:p>
            <a:pPr marL="4445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Диагностическая методика № 6. "Социометрия"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Учащимся класса предлагается ответить на три вопроса, которые записываются на доске или на листке бумаги. Учащиеся долж­ны назвать три фамилии своих одноклассников при ответе на каждый вопрос. Вопросы могут быть следующими: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ты не знаешь, что тебе задано на дом, к кому из ребят класса ты можешь обратиться за разъяснением домашнего задания.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ты занимаешься в кружке, в котором тебе очень интересно заниматься, кого из ребят класса ты хотел бы видеть рядом с собой?</a:t>
            </a:r>
          </a:p>
          <a:p>
            <a:pPr marL="4445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Представь себе, что у тебя есть право сформировать команду космического корабля, отправляющегося на Марс. Подумай, кто из ребят класса мог бы быть  с тобой рядом в корабле.</a:t>
            </a:r>
          </a:p>
          <a:p>
            <a:pPr marL="4445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45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0787" y="642910"/>
            <a:ext cx="5947213" cy="1524000"/>
          </a:xfrm>
        </p:spPr>
        <p:txBody>
          <a:bodyPr/>
          <a:lstStyle/>
          <a:p>
            <a:pPr lvl="0" algn="l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Листок здоровья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94" y="500034"/>
            <a:ext cx="6429420" cy="1428760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Book Antiqua" pitchFamily="18" charset="0"/>
              </a:rPr>
              <a:t>Цель</a:t>
            </a:r>
            <a:r>
              <a:rPr lang="ru-RU" sz="1800" dirty="0" smtClean="0">
                <a:solidFill>
                  <a:srgbClr val="0000FF"/>
                </a:solidFill>
                <a:latin typeface="Book Antiqua" pitchFamily="18" charset="0"/>
              </a:rPr>
              <a:t>:</a:t>
            </a:r>
            <a:r>
              <a:rPr lang="ru-RU" sz="1800" dirty="0" smtClean="0">
                <a:latin typeface="Book Antiqua" pitchFamily="18" charset="0"/>
              </a:rPr>
              <a:t> </a:t>
            </a:r>
            <a:br>
              <a:rPr lang="ru-RU" sz="1800" dirty="0" smtClean="0">
                <a:latin typeface="Book Antiqua" pitchFamily="18" charset="0"/>
              </a:rPr>
            </a:br>
            <a:r>
              <a:rPr lang="ru-RU" sz="1800" dirty="0" smtClean="0">
                <a:latin typeface="Book Antiqua" pitchFamily="18" charset="0"/>
              </a:rPr>
              <a:t> Выявить и развить добрые наклонности детей живой практической деятельностью, воспитывать внутренние качества, развивать их душу, ум, здоровье</a:t>
            </a:r>
            <a:r>
              <a:rPr lang="ru-RU" sz="1600" dirty="0" smtClean="0">
                <a:latin typeface="Book Antiqua" pitchFamily="18" charset="0"/>
              </a:rPr>
              <a:t>.</a:t>
            </a:r>
            <a:endParaRPr lang="ru-RU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66" y="2500299"/>
            <a:ext cx="6286544" cy="634635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57200" indent="-282575" eaLnBrk="1" hangingPunct="1">
              <a:buFont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</a:rPr>
              <a:t>Задачи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</a:rPr>
              <a:t>на основе изучения личности учащихся, их интересов, стремлений и желаний создать максимум условий для физического, интеллектуального, нравственного и духовного развития детей.</a:t>
            </a:r>
          </a:p>
          <a:p>
            <a:pPr marL="457200" indent="-282575" eaLnBrk="1" hangingPunct="1">
              <a:lnSpc>
                <a:spcPct val="80000"/>
              </a:lnSpc>
              <a:buFontTx/>
              <a:buNone/>
            </a:pPr>
            <a:endParaRPr lang="ru-RU" dirty="0" smtClean="0">
              <a:latin typeface="Times New Roman" pitchFamily="18" charset="0"/>
            </a:endParaRP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Оказание помощи ребенку в преодолении трудностей в различных видах деятельности, формирование самостоятельности.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Развитие интеллекта средствами внеклассной работы.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Формирование потребности в творческой деятельности.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Развитие художественно-эстетических способностей.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Воспитание общительности, своей общности с коллективом, духа товарищества и сотрудничества, желания оказывать помощь друг другу.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Способствовать созданию у детей ярких эмоциональных представлений о нашей Родине, об окружающем мире и приобщению к национальным традициям.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Формирование жизненно важных трудовых навыков и нравственных представлений: формирование у детей таких ценных качеств и привычек поведения, как стремление говорить правду, поступать по справедливости, стремление быть смелым, организованным, исполнительным, уважительным, нетерпимым к лени, зазнайству, грубости, лжи.</a:t>
            </a:r>
          </a:p>
          <a:p>
            <a:pPr marL="457200" indent="-282575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</a:rPr>
              <a:t> Воспитание любви к чтению, развитие любознательности, любви к природе, к здоровому образу жизни.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500034"/>
            <a:ext cx="3353993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Список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Авилова Александра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Бабиков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Руслан Григорьевич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Бирюкова Наталья Николаевна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Гербеева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Евгения Николаевна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Дюмина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Валерия Алексеевна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Иванова Надежда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Дмитриевна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Кисуркина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Ильмира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Бахтияровна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Коротеева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Евгения Игоревна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Лихтенвальд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Владимир Алексеевич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Матвеев Владислав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Владимирович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Париева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Алина Алексеевна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Рыкина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Кира Дмитриевна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Сарычев Владислав Дмитриевич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Черниговский Даниил Андреевич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Шалкаускас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Роман Станиславович</a:t>
            </a: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80" y="571472"/>
            <a:ext cx="5715040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Характеристика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04" y="571472"/>
            <a:ext cx="6429396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Социальный паспорт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graphicFrame>
        <p:nvGraphicFramePr>
          <p:cNvPr id="4" name="Group 67"/>
          <p:cNvGraphicFramePr>
            <a:graphicFrameLocks/>
          </p:cNvGraphicFramePr>
          <p:nvPr/>
        </p:nvGraphicFramePr>
        <p:xfrm>
          <a:off x="500042" y="2285984"/>
          <a:ext cx="6000768" cy="6034374"/>
        </p:xfrm>
        <a:graphic>
          <a:graphicData uri="http://schemas.openxmlformats.org/drawingml/2006/table">
            <a:tbl>
              <a:tblPr/>
              <a:tblGrid>
                <a:gridCol w="2416109"/>
                <a:gridCol w="3584659"/>
              </a:tblGrid>
              <a:tr h="88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Многодетные семьи                       (кол-во детей)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Многодетные семьи –  малообеспеченные (кол-во детей)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Многодетные семьи – группы риска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Неполные семьи (кол-во детей)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Неполные семьи – малообеспеченные (кол-во детей)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малообеспеченных семей (кол-во детей)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Семьи группы риска (кол-во детей)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Опекаемые, в т.ч. сироты.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8" y="428596"/>
            <a:ext cx="3657604" cy="1524000"/>
          </a:xfrm>
        </p:spPr>
        <p:txBody>
          <a:bodyPr/>
          <a:lstStyle/>
          <a:p>
            <a:pPr lvl="0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no Pro Caption" pitchFamily="18" charset="0"/>
              </a:rPr>
              <a:t>Актив класса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no Pro Captio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3214677"/>
          <a:ext cx="4572000" cy="333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</a:tblGrid>
              <a:tr h="20416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642910"/>
            <a:ext cx="6172200" cy="120542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Arno Pro Caption" pitchFamily="18" charset="0"/>
                <a:cs typeface="Times New Roman" pitchFamily="18" charset="0"/>
              </a:rPr>
              <a:t>Положение о родительском комитете класса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42" y="1928795"/>
            <a:ext cx="6015058" cy="623942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класса — это объединение родителей для всемерного содействия педагогическому коллективу учителей, работающих в классе, классному руководителю в организации сотрудничества семьи и школы на благо учащихся класса.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выбирается на родительском собрании в на­чале учебного года сроком на один учебный год.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родительский комитет класса могут быть избраны родители любого ученика класса по их желанию или по предложению большинства участников родительского собрания класса.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родительского комитета выбирается из числа избранных членов родительского комитета на первом заседании.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 своей деятельности родительский комитет отчитывается перед родительским собранием.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Собрание родителей вправе потребовать от родительского комитета внеочередного отчета, если сомневается в его действиях.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Родительский комитет класса участвует в заседаниях Совета школы, в школьных конференциях, встречах родительских комитетов клас­сов со школьной администрацией.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Заседания родительского комитета класса проходят 3-4 раза в учеб­ную четверть. Принятые решения фиксируются в протоколе, который хранится у председателя родительского комитета.</a:t>
            </a:r>
          </a:p>
          <a:p>
            <a:pPr marL="87313" indent="27622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 о родительском комитете класса принимается на заседании родительского комитета школы или на заседании Совета школы.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928795"/>
            <a:ext cx="6300810" cy="6239424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Родительский комитет класса обязан: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помогать классному руководителю в налаживании контакта с коллективом родителей;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вовлекать родителей в совместную деятельность с детьми;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влиять на формирование культуры родительского общения;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посредником между семьей,   школой, общественными организациями в трудных жизненных ситуациях;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стимулировать подвижничество и ответственность в воспитании подрастающего поколения;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выступать с инициативами и предложениями по улучшению образовательно-воспитательного процесса в школе;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соблюдать этические нормы в общении с учащимися, педагогами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их родителями.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Родительский комитет имеет право: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активно участвовать в организации образовательно-воспитательного процесса в классе;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помогать классному руководителю и школе в приобретении учебников и пособий;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посещать вместе с классным руководителем учащихся на дому;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присутствовать на уроках и внеклассных мероприятиях;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высказывать свое мнение о проводимых в классе мероприятиях;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принимать совместно с классным руководителем определенные меры воздействия к тем родителям, которые не занимаются вос­питанием своих детей;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проводить беседы с проблемными учащимися;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поддерживать тесный контакт с правоохранительными органами и общественными организациями в защиту прав ребенка и семьи;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привлекать в случае необходимости различного рода специали­стов для решения проблем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Шары</Template>
  <TotalTime>1001</TotalTime>
  <Words>2872</Words>
  <Application>Microsoft Office PowerPoint</Application>
  <PresentationFormat>Экран (4:3)</PresentationFormat>
  <Paragraphs>500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Шары</vt:lpstr>
      <vt:lpstr>     Папка классного руководителя      </vt:lpstr>
      <vt:lpstr>Содержание:</vt:lpstr>
      <vt:lpstr>Цель:   Выявить и развить добрые наклонности детей живой практической деятельностью, воспитывать внутренние качества, развивать их душу, ум, здоровье.</vt:lpstr>
      <vt:lpstr>Список класса</vt:lpstr>
      <vt:lpstr>Характеристика класса</vt:lpstr>
      <vt:lpstr>Социальный паспорт класса</vt:lpstr>
      <vt:lpstr>Актив класса</vt:lpstr>
      <vt:lpstr>Положение о родительском комитете класса</vt:lpstr>
      <vt:lpstr>Слайд 9</vt:lpstr>
      <vt:lpstr>Родительский комитет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Работа с родителями</vt:lpstr>
      <vt:lpstr>Протоколы родительских собраний</vt:lpstr>
      <vt:lpstr>Работа с «трудными детьми»/Индивидуальная работа</vt:lpstr>
      <vt:lpstr>Слайд 23</vt:lpstr>
      <vt:lpstr>Посещение родителей</vt:lpstr>
      <vt:lpstr>Уровень воспитанности учащихся</vt:lpstr>
      <vt:lpstr>Слайд 26</vt:lpstr>
      <vt:lpstr>Листок здоровья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 Папка классного руководителя      </dc:title>
  <dc:creator>user</dc:creator>
  <cp:lastModifiedBy>админ</cp:lastModifiedBy>
  <cp:revision>129</cp:revision>
  <dcterms:created xsi:type="dcterms:W3CDTF">2009-05-29T05:27:00Z</dcterms:created>
  <dcterms:modified xsi:type="dcterms:W3CDTF">2013-02-21T05:16:39Z</dcterms:modified>
</cp:coreProperties>
</file>