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570C-A0E2-4EB6-81AC-8A3DC8056514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8928B7-DB71-4A11-8ABE-1905D54C9C70}">
      <dgm:prSet phldrT="[Текст]" phldr="1"/>
      <dgm:spPr/>
      <dgm:t>
        <a:bodyPr/>
        <a:lstStyle/>
        <a:p>
          <a:endParaRPr lang="ru-RU" dirty="0"/>
        </a:p>
      </dgm:t>
    </dgm:pt>
    <dgm:pt modelId="{CBE6E5E1-28ED-49B9-9754-C877B2537CB3}" type="parTrans" cxnId="{EDBD43D1-F6F8-4741-B077-E72831B54FD2}">
      <dgm:prSet/>
      <dgm:spPr/>
      <dgm:t>
        <a:bodyPr/>
        <a:lstStyle/>
        <a:p>
          <a:endParaRPr lang="ru-RU"/>
        </a:p>
      </dgm:t>
    </dgm:pt>
    <dgm:pt modelId="{CB44D77E-6873-4AC7-9CDA-5257AE7A8C1D}" type="sibTrans" cxnId="{EDBD43D1-F6F8-4741-B077-E72831B54FD2}">
      <dgm:prSet/>
      <dgm:spPr/>
      <dgm:t>
        <a:bodyPr/>
        <a:lstStyle/>
        <a:p>
          <a:endParaRPr lang="ru-RU"/>
        </a:p>
      </dgm:t>
    </dgm:pt>
    <dgm:pt modelId="{15C59B31-A664-4323-933C-C95531163A17}">
      <dgm:prSet phldrT="[Текст]"/>
      <dgm:spPr/>
      <dgm:t>
        <a:bodyPr/>
        <a:lstStyle/>
        <a:p>
          <a:r>
            <a: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Специалисты </a:t>
          </a:r>
          <a:endParaRPr lang="ru-RU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2B17AE-FF42-4EC2-A9B9-EBB154857688}" type="parTrans" cxnId="{46CD8E39-4979-4748-A5BD-76DF82A18A74}">
      <dgm:prSet/>
      <dgm:spPr/>
      <dgm:t>
        <a:bodyPr/>
        <a:lstStyle/>
        <a:p>
          <a:endParaRPr lang="ru-RU"/>
        </a:p>
      </dgm:t>
    </dgm:pt>
    <dgm:pt modelId="{6AC06B09-1E40-4140-B4EC-C1FDAAD8DA76}" type="sibTrans" cxnId="{46CD8E39-4979-4748-A5BD-76DF82A18A74}">
      <dgm:prSet/>
      <dgm:spPr/>
      <dgm:t>
        <a:bodyPr/>
        <a:lstStyle/>
        <a:p>
          <a:endParaRPr lang="ru-RU"/>
        </a:p>
      </dgm:t>
    </dgm:pt>
    <dgm:pt modelId="{C80702F7-BD66-4ADC-A405-C4528AD9F05E}">
      <dgm:prSet phldrT="[Текст]"/>
      <dgm:spPr/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Педагоги </a:t>
          </a:r>
          <a:endParaRPr lang="ru-RU" dirty="0">
            <a:solidFill>
              <a:srgbClr val="00B050"/>
            </a:solidFill>
          </a:endParaRPr>
        </a:p>
      </dgm:t>
    </dgm:pt>
    <dgm:pt modelId="{FEC5592C-B8F0-4795-B346-9ADD6BF80C54}" type="parTrans" cxnId="{1D15091C-064A-417D-8CD8-C07383ABDDAF}">
      <dgm:prSet/>
      <dgm:spPr/>
      <dgm:t>
        <a:bodyPr/>
        <a:lstStyle/>
        <a:p>
          <a:endParaRPr lang="ru-RU"/>
        </a:p>
      </dgm:t>
    </dgm:pt>
    <dgm:pt modelId="{BC493FC8-C8C8-4B10-930E-3A0525399BF0}" type="sibTrans" cxnId="{1D15091C-064A-417D-8CD8-C07383ABDDAF}">
      <dgm:prSet/>
      <dgm:spPr/>
      <dgm:t>
        <a:bodyPr/>
        <a:lstStyle/>
        <a:p>
          <a:endParaRPr lang="ru-RU"/>
        </a:p>
      </dgm:t>
    </dgm:pt>
    <dgm:pt modelId="{BCB3B1D8-59E6-43C5-B609-3364C7FC5707}">
      <dgm:prSet phldrT="[Текст]"/>
      <dgm:spPr/>
      <dgm:t>
        <a:bodyPr/>
        <a:lstStyle/>
        <a:p>
          <a:r>
            <a:rPr lang="ru-RU" dirty="0" smtClean="0">
              <a:solidFill>
                <a:srgbClr val="00B050"/>
              </a:solidFill>
            </a:rPr>
            <a:t>Родители </a:t>
          </a:r>
          <a:endParaRPr lang="ru-RU" dirty="0">
            <a:solidFill>
              <a:srgbClr val="00B050"/>
            </a:solidFill>
          </a:endParaRPr>
        </a:p>
      </dgm:t>
    </dgm:pt>
    <dgm:pt modelId="{C6013554-895C-4479-BE15-3AA99A10C8AE}" type="parTrans" cxnId="{441CFEE2-B111-4A79-9E09-DDE410FAB3FD}">
      <dgm:prSet/>
      <dgm:spPr/>
      <dgm:t>
        <a:bodyPr/>
        <a:lstStyle/>
        <a:p>
          <a:endParaRPr lang="ru-RU"/>
        </a:p>
      </dgm:t>
    </dgm:pt>
    <dgm:pt modelId="{B5E692E0-5D20-4638-837A-D02C4E9527AB}" type="sibTrans" cxnId="{441CFEE2-B111-4A79-9E09-DDE410FAB3FD}">
      <dgm:prSet/>
      <dgm:spPr/>
      <dgm:t>
        <a:bodyPr/>
        <a:lstStyle/>
        <a:p>
          <a:endParaRPr lang="ru-RU"/>
        </a:p>
      </dgm:t>
    </dgm:pt>
    <dgm:pt modelId="{F2DFB683-54DE-41B9-B323-4F0AEACF5780}">
      <dgm:prSet phldrT="[Текст]" phldr="1"/>
      <dgm:spPr/>
      <dgm:t>
        <a:bodyPr/>
        <a:lstStyle/>
        <a:p>
          <a:endParaRPr lang="ru-RU" dirty="0"/>
        </a:p>
      </dgm:t>
    </dgm:pt>
    <dgm:pt modelId="{19C4A9FC-F7D3-40EB-A7D2-D2476FDDE7C9}" type="sibTrans" cxnId="{58DE3AA3-E2BE-4274-88DE-2FFA0D63CAE6}">
      <dgm:prSet/>
      <dgm:spPr/>
      <dgm:t>
        <a:bodyPr/>
        <a:lstStyle/>
        <a:p>
          <a:endParaRPr lang="ru-RU"/>
        </a:p>
      </dgm:t>
    </dgm:pt>
    <dgm:pt modelId="{00BB686A-7822-4A5F-A12B-F5333A3BAE70}" type="parTrans" cxnId="{58DE3AA3-E2BE-4274-88DE-2FFA0D63CAE6}">
      <dgm:prSet/>
      <dgm:spPr/>
      <dgm:t>
        <a:bodyPr/>
        <a:lstStyle/>
        <a:p>
          <a:endParaRPr lang="ru-RU"/>
        </a:p>
      </dgm:t>
    </dgm:pt>
    <dgm:pt modelId="{939AAD2F-AA26-4445-94FB-76475215B19C}">
      <dgm:prSet phldrT="[Текст]" phldr="1"/>
      <dgm:spPr/>
      <dgm:t>
        <a:bodyPr/>
        <a:lstStyle/>
        <a:p>
          <a:endParaRPr lang="ru-RU" dirty="0"/>
        </a:p>
      </dgm:t>
    </dgm:pt>
    <dgm:pt modelId="{0DF33C41-76E9-45FE-AC77-05F0697409DD}" type="sibTrans" cxnId="{02FCE611-4994-450B-ACA3-24DDB0F54016}">
      <dgm:prSet/>
      <dgm:spPr/>
      <dgm:t>
        <a:bodyPr/>
        <a:lstStyle/>
        <a:p>
          <a:endParaRPr lang="ru-RU"/>
        </a:p>
      </dgm:t>
    </dgm:pt>
    <dgm:pt modelId="{FC87F89A-BD68-4D1A-BB0C-01FEFE051775}" type="parTrans" cxnId="{02FCE611-4994-450B-ACA3-24DDB0F54016}">
      <dgm:prSet/>
      <dgm:spPr/>
      <dgm:t>
        <a:bodyPr/>
        <a:lstStyle/>
        <a:p>
          <a:endParaRPr lang="ru-RU"/>
        </a:p>
      </dgm:t>
    </dgm:pt>
    <dgm:pt modelId="{B43E8EAE-F5AD-4C5C-BCD6-51DBC6B86311}" type="pres">
      <dgm:prSet presAssocID="{A4E8570C-A0E2-4EB6-81AC-8A3DC805651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34D6A0-978E-4A1E-8610-5AB8DE1C4A5C}" type="pres">
      <dgm:prSet presAssocID="{FD8928B7-DB71-4A11-8ABE-1905D54C9C70}" presName="composite" presStyleCnt="0"/>
      <dgm:spPr/>
    </dgm:pt>
    <dgm:pt modelId="{613844E5-DE06-4B30-8763-DE04E81116FB}" type="pres">
      <dgm:prSet presAssocID="{FD8928B7-DB71-4A11-8ABE-1905D54C9C7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C8932-6091-4E9D-A5E0-8CDACDC3DCDF}" type="pres">
      <dgm:prSet presAssocID="{FD8928B7-DB71-4A11-8ABE-1905D54C9C7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B206F-AA84-4548-A050-3BE09ECC2770}" type="pres">
      <dgm:prSet presAssocID="{CB44D77E-6873-4AC7-9CDA-5257AE7A8C1D}" presName="sp" presStyleCnt="0"/>
      <dgm:spPr/>
    </dgm:pt>
    <dgm:pt modelId="{1E0EB532-D1AB-4F19-A2CD-6E4C0BB73D8D}" type="pres">
      <dgm:prSet presAssocID="{939AAD2F-AA26-4445-94FB-76475215B19C}" presName="composite" presStyleCnt="0"/>
      <dgm:spPr/>
    </dgm:pt>
    <dgm:pt modelId="{905D8587-1844-40B6-A9F9-567A97B06EEC}" type="pres">
      <dgm:prSet presAssocID="{939AAD2F-AA26-4445-94FB-76475215B19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4B07E-086D-4DB6-BAA2-F1A2F423A1D2}" type="pres">
      <dgm:prSet presAssocID="{939AAD2F-AA26-4445-94FB-76475215B19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1BB368-03DA-43ED-B09A-CB94A34C4FB3}" type="pres">
      <dgm:prSet presAssocID="{0DF33C41-76E9-45FE-AC77-05F0697409DD}" presName="sp" presStyleCnt="0"/>
      <dgm:spPr/>
    </dgm:pt>
    <dgm:pt modelId="{5421B191-DE56-45E5-98C9-FDD76E0110F4}" type="pres">
      <dgm:prSet presAssocID="{F2DFB683-54DE-41B9-B323-4F0AEACF5780}" presName="composite" presStyleCnt="0"/>
      <dgm:spPr/>
    </dgm:pt>
    <dgm:pt modelId="{2A915737-5E78-4982-A669-4B94B91CC87D}" type="pres">
      <dgm:prSet presAssocID="{F2DFB683-54DE-41B9-B323-4F0AEACF578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711CA-3881-4F37-83E8-3589EABDD91C}" type="pres">
      <dgm:prSet presAssocID="{F2DFB683-54DE-41B9-B323-4F0AEACF578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14A91-59C9-438B-9CB0-BC3F0E0AAEBE}" type="presOf" srcId="{FD8928B7-DB71-4A11-8ABE-1905D54C9C70}" destId="{613844E5-DE06-4B30-8763-DE04E81116FB}" srcOrd="0" destOrd="0" presId="urn:microsoft.com/office/officeart/2005/8/layout/chevron2"/>
    <dgm:cxn modelId="{EDBD43D1-F6F8-4741-B077-E72831B54FD2}" srcId="{A4E8570C-A0E2-4EB6-81AC-8A3DC8056514}" destId="{FD8928B7-DB71-4A11-8ABE-1905D54C9C70}" srcOrd="0" destOrd="0" parTransId="{CBE6E5E1-28ED-49B9-9754-C877B2537CB3}" sibTransId="{CB44D77E-6873-4AC7-9CDA-5257AE7A8C1D}"/>
    <dgm:cxn modelId="{E39E6266-43ED-4BD4-925C-513D9B852181}" type="presOf" srcId="{BCB3B1D8-59E6-43C5-B609-3364C7FC5707}" destId="{47C711CA-3881-4F37-83E8-3589EABDD91C}" srcOrd="0" destOrd="0" presId="urn:microsoft.com/office/officeart/2005/8/layout/chevron2"/>
    <dgm:cxn modelId="{A991C694-85F3-4B22-8FBE-046E694CE523}" type="presOf" srcId="{F2DFB683-54DE-41B9-B323-4F0AEACF5780}" destId="{2A915737-5E78-4982-A669-4B94B91CC87D}" srcOrd="0" destOrd="0" presId="urn:microsoft.com/office/officeart/2005/8/layout/chevron2"/>
    <dgm:cxn modelId="{58DE3AA3-E2BE-4274-88DE-2FFA0D63CAE6}" srcId="{A4E8570C-A0E2-4EB6-81AC-8A3DC8056514}" destId="{F2DFB683-54DE-41B9-B323-4F0AEACF5780}" srcOrd="2" destOrd="0" parTransId="{00BB686A-7822-4A5F-A12B-F5333A3BAE70}" sibTransId="{19C4A9FC-F7D3-40EB-A7D2-D2476FDDE7C9}"/>
    <dgm:cxn modelId="{441CFEE2-B111-4A79-9E09-DDE410FAB3FD}" srcId="{F2DFB683-54DE-41B9-B323-4F0AEACF5780}" destId="{BCB3B1D8-59E6-43C5-B609-3364C7FC5707}" srcOrd="0" destOrd="0" parTransId="{C6013554-895C-4479-BE15-3AA99A10C8AE}" sibTransId="{B5E692E0-5D20-4638-837A-D02C4E9527AB}"/>
    <dgm:cxn modelId="{99301E01-78FC-4242-A462-83D9FE3D3214}" type="presOf" srcId="{15C59B31-A664-4323-933C-C95531163A17}" destId="{068C8932-6091-4E9D-A5E0-8CDACDC3DCDF}" srcOrd="0" destOrd="0" presId="urn:microsoft.com/office/officeart/2005/8/layout/chevron2"/>
    <dgm:cxn modelId="{2D2DAFDB-0F96-46A2-B5A4-34FD96CB985E}" type="presOf" srcId="{939AAD2F-AA26-4445-94FB-76475215B19C}" destId="{905D8587-1844-40B6-A9F9-567A97B06EEC}" srcOrd="0" destOrd="0" presId="urn:microsoft.com/office/officeart/2005/8/layout/chevron2"/>
    <dgm:cxn modelId="{96CA3565-0A12-43B4-BA93-F51405D33CF4}" type="presOf" srcId="{A4E8570C-A0E2-4EB6-81AC-8A3DC8056514}" destId="{B43E8EAE-F5AD-4C5C-BCD6-51DBC6B86311}" srcOrd="0" destOrd="0" presId="urn:microsoft.com/office/officeart/2005/8/layout/chevron2"/>
    <dgm:cxn modelId="{02FCE611-4994-450B-ACA3-24DDB0F54016}" srcId="{A4E8570C-A0E2-4EB6-81AC-8A3DC8056514}" destId="{939AAD2F-AA26-4445-94FB-76475215B19C}" srcOrd="1" destOrd="0" parTransId="{FC87F89A-BD68-4D1A-BB0C-01FEFE051775}" sibTransId="{0DF33C41-76E9-45FE-AC77-05F0697409DD}"/>
    <dgm:cxn modelId="{46CD8E39-4979-4748-A5BD-76DF82A18A74}" srcId="{FD8928B7-DB71-4A11-8ABE-1905D54C9C70}" destId="{15C59B31-A664-4323-933C-C95531163A17}" srcOrd="0" destOrd="0" parTransId="{3F2B17AE-FF42-4EC2-A9B9-EBB154857688}" sibTransId="{6AC06B09-1E40-4140-B4EC-C1FDAAD8DA76}"/>
    <dgm:cxn modelId="{1D15091C-064A-417D-8CD8-C07383ABDDAF}" srcId="{939AAD2F-AA26-4445-94FB-76475215B19C}" destId="{C80702F7-BD66-4ADC-A405-C4528AD9F05E}" srcOrd="0" destOrd="0" parTransId="{FEC5592C-B8F0-4795-B346-9ADD6BF80C54}" sibTransId="{BC493FC8-C8C8-4B10-930E-3A0525399BF0}"/>
    <dgm:cxn modelId="{B5B67DE9-7AF6-4008-9F20-9CDDC2821AAE}" type="presOf" srcId="{C80702F7-BD66-4ADC-A405-C4528AD9F05E}" destId="{5354B07E-086D-4DB6-BAA2-F1A2F423A1D2}" srcOrd="0" destOrd="0" presId="urn:microsoft.com/office/officeart/2005/8/layout/chevron2"/>
    <dgm:cxn modelId="{5E40E84C-5A26-4600-8A99-1FE9641C3B5E}" type="presParOf" srcId="{B43E8EAE-F5AD-4C5C-BCD6-51DBC6B86311}" destId="{F634D6A0-978E-4A1E-8610-5AB8DE1C4A5C}" srcOrd="0" destOrd="0" presId="urn:microsoft.com/office/officeart/2005/8/layout/chevron2"/>
    <dgm:cxn modelId="{4A993061-0602-4852-AF07-4C18283D3958}" type="presParOf" srcId="{F634D6A0-978E-4A1E-8610-5AB8DE1C4A5C}" destId="{613844E5-DE06-4B30-8763-DE04E81116FB}" srcOrd="0" destOrd="0" presId="urn:microsoft.com/office/officeart/2005/8/layout/chevron2"/>
    <dgm:cxn modelId="{4CD19E00-55DD-4D65-B54E-351A5A1C2B43}" type="presParOf" srcId="{F634D6A0-978E-4A1E-8610-5AB8DE1C4A5C}" destId="{068C8932-6091-4E9D-A5E0-8CDACDC3DCDF}" srcOrd="1" destOrd="0" presId="urn:microsoft.com/office/officeart/2005/8/layout/chevron2"/>
    <dgm:cxn modelId="{1AF29B29-AA65-45A2-B241-6863515EAC98}" type="presParOf" srcId="{B43E8EAE-F5AD-4C5C-BCD6-51DBC6B86311}" destId="{317B206F-AA84-4548-A050-3BE09ECC2770}" srcOrd="1" destOrd="0" presId="urn:microsoft.com/office/officeart/2005/8/layout/chevron2"/>
    <dgm:cxn modelId="{CB58B17D-44F7-4F71-89B6-6132DFE12831}" type="presParOf" srcId="{B43E8EAE-F5AD-4C5C-BCD6-51DBC6B86311}" destId="{1E0EB532-D1AB-4F19-A2CD-6E4C0BB73D8D}" srcOrd="2" destOrd="0" presId="urn:microsoft.com/office/officeart/2005/8/layout/chevron2"/>
    <dgm:cxn modelId="{E5C30CAE-4904-4FD3-81CA-E39015AD43C4}" type="presParOf" srcId="{1E0EB532-D1AB-4F19-A2CD-6E4C0BB73D8D}" destId="{905D8587-1844-40B6-A9F9-567A97B06EEC}" srcOrd="0" destOrd="0" presId="urn:microsoft.com/office/officeart/2005/8/layout/chevron2"/>
    <dgm:cxn modelId="{A708DB59-DD67-49CA-A58F-FC9D206E430D}" type="presParOf" srcId="{1E0EB532-D1AB-4F19-A2CD-6E4C0BB73D8D}" destId="{5354B07E-086D-4DB6-BAA2-F1A2F423A1D2}" srcOrd="1" destOrd="0" presId="urn:microsoft.com/office/officeart/2005/8/layout/chevron2"/>
    <dgm:cxn modelId="{2D70CD3D-83E0-4D81-A2F5-ED29B7FB6C38}" type="presParOf" srcId="{B43E8EAE-F5AD-4C5C-BCD6-51DBC6B86311}" destId="{CE1BB368-03DA-43ED-B09A-CB94A34C4FB3}" srcOrd="3" destOrd="0" presId="urn:microsoft.com/office/officeart/2005/8/layout/chevron2"/>
    <dgm:cxn modelId="{8EAFCB55-C037-4BEB-A849-D96A37435950}" type="presParOf" srcId="{B43E8EAE-F5AD-4C5C-BCD6-51DBC6B86311}" destId="{5421B191-DE56-45E5-98C9-FDD76E0110F4}" srcOrd="4" destOrd="0" presId="urn:microsoft.com/office/officeart/2005/8/layout/chevron2"/>
    <dgm:cxn modelId="{BBAD3F8A-45C3-439D-B51E-29461E2489D6}" type="presParOf" srcId="{5421B191-DE56-45E5-98C9-FDD76E0110F4}" destId="{2A915737-5E78-4982-A669-4B94B91CC87D}" srcOrd="0" destOrd="0" presId="urn:microsoft.com/office/officeart/2005/8/layout/chevron2"/>
    <dgm:cxn modelId="{20C62C5F-7378-404D-AC66-261CB9AA88A9}" type="presParOf" srcId="{5421B191-DE56-45E5-98C9-FDD76E0110F4}" destId="{47C711CA-3881-4F37-83E8-3589EABDD9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844E5-DE06-4B30-8763-DE04E81116FB}">
      <dsp:nvSpPr>
        <dsp:cNvPr id="0" name=""/>
        <dsp:cNvSpPr/>
      </dsp:nvSpPr>
      <dsp:spPr>
        <a:xfrm rot="5400000">
          <a:off x="-221782" y="223717"/>
          <a:ext cx="1478550" cy="103498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519428"/>
        <a:ext cx="1034985" cy="443565"/>
      </dsp:txXfrm>
    </dsp:sp>
    <dsp:sp modelId="{068C8932-6091-4E9D-A5E0-8CDACDC3DCDF}">
      <dsp:nvSpPr>
        <dsp:cNvPr id="0" name=""/>
        <dsp:cNvSpPr/>
      </dsp:nvSpPr>
      <dsp:spPr>
        <a:xfrm rot="5400000">
          <a:off x="3217147" y="-2180227"/>
          <a:ext cx="961057" cy="5325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Специалисты </a:t>
          </a:r>
          <a:endParaRPr lang="ru-RU" sz="4100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034985" y="48850"/>
        <a:ext cx="5278467" cy="867227"/>
      </dsp:txXfrm>
    </dsp:sp>
    <dsp:sp modelId="{905D8587-1844-40B6-A9F9-567A97B06EEC}">
      <dsp:nvSpPr>
        <dsp:cNvPr id="0" name=""/>
        <dsp:cNvSpPr/>
      </dsp:nvSpPr>
      <dsp:spPr>
        <a:xfrm rot="5400000">
          <a:off x="-221782" y="1506619"/>
          <a:ext cx="1478550" cy="1034985"/>
        </a:xfrm>
        <a:prstGeom prst="chevron">
          <a:avLst/>
        </a:prstGeom>
        <a:solidFill>
          <a:schemeClr val="accent2">
            <a:hueOff val="419388"/>
            <a:satOff val="-3962"/>
            <a:lumOff val="-4118"/>
            <a:alphaOff val="0"/>
          </a:schemeClr>
        </a:solidFill>
        <a:ln w="25400" cap="flat" cmpd="sng" algn="ctr">
          <a:solidFill>
            <a:schemeClr val="accent2">
              <a:hueOff val="419388"/>
              <a:satOff val="-3962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1802330"/>
        <a:ext cx="1034985" cy="443565"/>
      </dsp:txXfrm>
    </dsp:sp>
    <dsp:sp modelId="{5354B07E-086D-4DB6-BAA2-F1A2F423A1D2}">
      <dsp:nvSpPr>
        <dsp:cNvPr id="0" name=""/>
        <dsp:cNvSpPr/>
      </dsp:nvSpPr>
      <dsp:spPr>
        <a:xfrm rot="5400000">
          <a:off x="3217147" y="-897325"/>
          <a:ext cx="961057" cy="5325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19388"/>
              <a:satOff val="-3962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>
              <a:solidFill>
                <a:srgbClr val="00B050"/>
              </a:solidFill>
            </a:rPr>
            <a:t>Педагоги </a:t>
          </a:r>
          <a:endParaRPr lang="ru-RU" sz="4100" kern="1200" dirty="0">
            <a:solidFill>
              <a:srgbClr val="00B050"/>
            </a:solidFill>
          </a:endParaRPr>
        </a:p>
      </dsp:txBody>
      <dsp:txXfrm rot="-5400000">
        <a:off x="1034985" y="1331752"/>
        <a:ext cx="5278467" cy="867227"/>
      </dsp:txXfrm>
    </dsp:sp>
    <dsp:sp modelId="{2A915737-5E78-4982-A669-4B94B91CC87D}">
      <dsp:nvSpPr>
        <dsp:cNvPr id="0" name=""/>
        <dsp:cNvSpPr/>
      </dsp:nvSpPr>
      <dsp:spPr>
        <a:xfrm rot="5400000">
          <a:off x="-221782" y="2789521"/>
          <a:ext cx="1478550" cy="1034985"/>
        </a:xfrm>
        <a:prstGeom prst="chevron">
          <a:avLst/>
        </a:prstGeom>
        <a:solidFill>
          <a:schemeClr val="accent2">
            <a:hueOff val="838776"/>
            <a:satOff val="-7923"/>
            <a:lumOff val="-8237"/>
            <a:alphaOff val="0"/>
          </a:schemeClr>
        </a:solidFill>
        <a:ln w="25400" cap="flat" cmpd="sng" algn="ctr">
          <a:solidFill>
            <a:schemeClr val="accent2">
              <a:hueOff val="838776"/>
              <a:satOff val="-7923"/>
              <a:lumOff val="-82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3085232"/>
        <a:ext cx="1034985" cy="443565"/>
      </dsp:txXfrm>
    </dsp:sp>
    <dsp:sp modelId="{47C711CA-3881-4F37-83E8-3589EABDD91C}">
      <dsp:nvSpPr>
        <dsp:cNvPr id="0" name=""/>
        <dsp:cNvSpPr/>
      </dsp:nvSpPr>
      <dsp:spPr>
        <a:xfrm rot="5400000">
          <a:off x="3217147" y="385576"/>
          <a:ext cx="961057" cy="53253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838776"/>
              <a:satOff val="-7923"/>
              <a:lumOff val="-82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>
              <a:solidFill>
                <a:srgbClr val="00B050"/>
              </a:solidFill>
            </a:rPr>
            <a:t>Родители </a:t>
          </a:r>
          <a:endParaRPr lang="ru-RU" sz="4100" kern="1200" dirty="0">
            <a:solidFill>
              <a:srgbClr val="00B050"/>
            </a:solidFill>
          </a:endParaRPr>
        </a:p>
      </dsp:txBody>
      <dsp:txXfrm rot="-5400000">
        <a:off x="1034985" y="2614654"/>
        <a:ext cx="5278467" cy="867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B45784-6BD3-44F2-99F0-D9673D579D58}" type="datetimeFigureOut">
              <a:rPr lang="ru-RU" smtClean="0"/>
              <a:t>27.08.2014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A77DCE-6107-482C-AFAE-4175DCEEB22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851648" cy="23762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работы с детьми </a:t>
            </a:r>
            <a:r>
              <a:rPr lang="ru-RU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ОВЗ</a:t>
            </a:r>
            <a:endParaRPr lang="ru-RU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5212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направления коррекции детей с РДА</a:t>
            </a:r>
            <a:endParaRPr lang="ru-RU" sz="40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08912" cy="5184576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ориентации ребенка вовне.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простым навыкам контакта.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ребенка более сложным формам поведения.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самосознания и личности аутичного ребенка.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Этапы: 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контакта (негромкий голос, шепот, избегать прямого взгляда на ребенка и резких движений, наблюдение. Увеличение активности ребенка, снятие напряжения).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Усиление психической активности ребенка (почувствовать настроение ребенка, понять специфику поведения и использовать это в процессе коррекции; применять  игровую терапию).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целенаправленного поведения (при помощи музыки и специальных игр развивать длительное сосредоточение ребенка: игра «Мыши тише-тише», «глаза в глаза», «Море волнуется раз»).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 (целенаправленные консультации о воспитании ребенка, обучение, активное участие родителей в процессе коррекции).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1224136" cy="71438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ДЦП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8318"/>
            <a:ext cx="8280920" cy="4961001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Направления: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Коррекция эмоциональных нарушений: смягчение эмоционального дискомфорта, повышение их активности и самостоятельности, устранение вторичных личностных реакций: агрессивность, повышенная возбудимость, мнительность),  коррекция самооценки. 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Психологическая коррекция познавательных процессов:  обучение детей через конструирование и рисование.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332656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тяжелое заболевание, возникающее у ребенка в результате поражения  головного и спинного мозга на ранних этапах его формирования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78639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Направления и задачи психокоррекции детей с ДЦП в сочетании с ЗПР 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348770"/>
              </p:ext>
            </p:extLst>
          </p:nvPr>
        </p:nvGraphicFramePr>
        <p:xfrm>
          <a:off x="467544" y="1484784"/>
          <a:ext cx="8280921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232248"/>
                <a:gridCol w="4680521"/>
              </a:tblGrid>
              <a:tr h="14401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 блока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блока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Психокоррекционные задачи и приёмы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808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Мотивацион</a:t>
                      </a:r>
                    </a:p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ный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Неумение ребенка выделить, осознать и принять цели и действия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познавательных мотивов: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Создать проблемные учебные ситуации;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Стимулировать активность ребенка на занятии;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Обратить внимание на тип семейного воспитания;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Приёмы: создание игровых учебных ситуаций, дидактические и развивающие игры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8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регуляции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Неумение планировать свою деятельность во времени и по содержанию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Обучить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ребенка планировать свою деятельность во времени, предварительно организовав ориентировки в заданиях. Проанализировать с ребенком используемые способы деятельности.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Приёмы: обучение детей продуктивным видам деятельности (конструированию, рисованию, лепке, моделированию).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8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 самоконтроля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Неумение ребенка контролировать свои действия и вносить необходимые коррективы по ходу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их выполнения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Обучить контролю: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результатам;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способу действия;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процессе деятельности.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Приёмы: дидактические игры и упражнения на развитие внимания, памяти, наблюдательности; обучение конструированию и рисованию по моделям.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6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12968" cy="1080120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Дети с нарушением эмоционально-волевой сферы и поведения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673424"/>
            <a:ext cx="8280920" cy="499593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Гиперактивные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Расторможенные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неврозами, страхами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повышенной тревожностью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Утомляемостью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нарушениями навыков общения и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самообслуживания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нарушениями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способности к установлению эмоционального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контакта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тереотипность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поведении, которое проявляется как выраженное стремление сохранить постоянство условий существования и непереносимость малейших его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изменений, 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в поведении ребенка однообразных действий – моторных (раскачиваний, прыжков, постукиваний и т.д.), речевых (произнесение одних и тех же звуков, слов), стереотипных манипуляций каким-либо предметом; однообразных игр. 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115212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направления коррекции детей с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нарушением эмоционально-волевой сферы и поведения </a:t>
            </a:r>
            <a:endParaRPr lang="ru-RU" sz="32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73424"/>
            <a:ext cx="8208912" cy="4707904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и обогащение эмоциональной сферы  у детей средствами эмоциональной выразительности.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и актуализации представлений об эмоциях.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социальных эмоций (эмпатии, эстетических переживаний,  нравственных эмоций и др.).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Помощь в преодолении эмоциональных переживаний.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Коррекция проблем общения со сверстниками и взрослыми. </a:t>
            </a:r>
          </a:p>
          <a:p>
            <a:r>
              <a:rPr lang="ru-RU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и методы коррекции: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Сказкотерапия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Песочная терапия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Музыкальная терапия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Игровая терапия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Изотерапия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Театрализованная деятельность</a:t>
            </a: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560840" cy="71438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Дети с синдромом Дауна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7"/>
            <a:ext cx="8280920" cy="4104456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Дауны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генетически не подвержены агрессии.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Дауны видят окружающий мир в более ярких красках, более красивых, чем мы.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Даунов можно легко обидеть, но сами они не представляют никакой угрозы.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Дауны имеют на одну хромосому больше.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560840" cy="71438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Типичные затруднения детей с синдромом Дауна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8280920" cy="4896543"/>
          </a:xfrm>
        </p:spPr>
        <p:txBody>
          <a:bodyPr>
            <a:normAutofit fontScale="550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нарушение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обобщенности восприятия. Им требуется значительно больше времени, чтобы воспринять предлагаемый им материал (картину, текст и т.п.).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из-за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умственного недоразвития они с трудом выделяют главное, не понимают внутренней связи между частями картинки, персонажами истории;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умеют вглядываться, не умеют самостоятельно рассматривать. Так, например, разглядывая картинки с изображением нелепых ситуаций, им требуется постоянное побуждение. Иначе, увидев какую-то одну нелепость, они не переходят к поиску остальных. В учебной деятельности это приводит к тому, что дети без стимулирующих вопросов педагога не могут выполнить доступное их пониманию задание.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характерны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трудности восприятия пространства и времени, что мешает им ориентироваться в окружающем мире;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значительно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позже своих сверстников с нормальным интеллектом начинают различать цвета. Поэтому ребенку с болезнью Дауна для развития необходимо очень много стимулов — чтобы что-то делать, в чем-то упражняться, учиться. Им постоянно нужна помощь и поддержка родителей и близких.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7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560840" cy="86409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Направления в работе с детьми с синдромом Дауна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8280920" cy="4824535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привитие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КГН и навыков самообслуживания;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интереса к окружающему, через предметную, игровую, изобразительную, конструктивную и трудовую деятельность;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психических процессов;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сенсо-моторных навыков;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речевого общения,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исправление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недостатков речевого развития.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успешного проведения коррекционного процесса в ДОУ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должна быть создана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коррекционная среда, которая подразумевает совокупность условий: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щадящий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охранительный режим;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длительности прогулок детей на свежем воздухе;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длительности дневного сна;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содержания режима дня;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пересмотр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физкультурного воспитания детей (игровой характер, включаем больше игр, направленных на формирование психических процессов, самоконтроля).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36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560840" cy="86409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Литература , используемая в работе с детьми с ОВЗ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6"/>
            <a:ext cx="8280920" cy="4824535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Ротарь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Н.В., Карцева Т.В. Занятия для детей с ЗПР. Старший дошкольный возраст. Волгоград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«Учитель»,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Кайль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Д.Г. Коррекция и развитие эмоциональной сферы детей 6-7 лет. Программа театрально-игровой деятельности. Волгоград. «Учитель», 2013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 нарушений в развитии детей с ЗПР. Санкт-Петербург, Детство-пресс, 2011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Мамайчук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И.И. Помощь детям с проблемами в развитии.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Санкт-Петербург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Речь, 2008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Лютова Е.К., Монина Г.Б. Тренинг эффективного взаимодействия с детьми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Санкт-Петербург, Речь,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2007</a:t>
            </a:r>
          </a:p>
        </p:txBody>
      </p:sp>
    </p:spTree>
    <p:extLst>
      <p:ext uri="{BB962C8B-B14F-4D97-AF65-F5344CB8AC3E}">
        <p14:creationId xmlns:p14="http://schemas.microsoft.com/office/powerpoint/2010/main" val="9841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280920" cy="1152127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5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6731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6840760" cy="57606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Кто такие дети с овз?</a:t>
            </a:r>
            <a:endParaRPr lang="ru-RU" sz="4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568952" cy="532859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нарушением слуха (глухие, слабослышащие, позднооглохшие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 нарушением зрения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(слепые, слабовидящие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нарушением речи (логопаты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нарушением опорно-двигательного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аппарата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задержкой психического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нарушением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эмоционально-волевой сферы и поведения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умственной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отсталостью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</a:t>
            </a:r>
          </a:p>
        </p:txBody>
      </p:sp>
    </p:spTree>
    <p:extLst>
      <p:ext uri="{BB962C8B-B14F-4D97-AF65-F5344CB8AC3E}">
        <p14:creationId xmlns:p14="http://schemas.microsoft.com/office/powerpoint/2010/main" val="391072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6" cy="648072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Типичные </a:t>
            </a:r>
            <a:r>
              <a:rPr lang="ru-RU" sz="3200" dirty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атруднения у детей с ОВЗ</a:t>
            </a:r>
            <a:endParaRPr lang="ru-RU" sz="3200" dirty="0"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8424936" cy="4968552"/>
          </a:xfrm>
        </p:spPr>
        <p:txBody>
          <a:bodyPr>
            <a:no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отсутствует мотивация к познавательной деятельности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 выполнения заданий очень низкий;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нуждаются в постоянной помощи взрослого;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низкий уровень развития свойств внимания (устойчивость, концентрация, переключение);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низкий уровень развития речи, мышления (классификация, аналогии);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трудности в понимании инструкции;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инфантилизм;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нарушения координации движений;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низкая самооценка;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повышенная тревожность;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высокий уровень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психомышечного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напряжения.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низкий уровень развития мелкой и крупной моторики;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1584176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Как обеспечить полноценное развитие ребенка с ОВЗ в условиях ДОУ?</a:t>
            </a: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endParaRPr lang="ru-RU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628800"/>
            <a:ext cx="8640960" cy="4896544"/>
          </a:xfrm>
        </p:spPr>
        <p:txBody>
          <a:bodyPr>
            <a:noAutofit/>
          </a:bodyPr>
          <a:lstStyle/>
          <a:p>
            <a:r>
              <a:rPr lang="ru-RU" sz="17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Документация:</a:t>
            </a:r>
          </a:p>
          <a:p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1.Соглашение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родителей на организацию индивидуального образовательного сопровождения ребенка специалистами ДОУ ( Приложение 1.);</a:t>
            </a:r>
          </a:p>
          <a:p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2.Информация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специалистах (воспитатель, психолог, музыкальный руководитель, учитель-логопед, инструктор по физической культуре и др.), реализующих индивидуальный образовательный маршрут развития ребенка с ОВЗ (Приложение.2.);</a:t>
            </a:r>
          </a:p>
          <a:p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Заключение </a:t>
            </a:r>
            <a:r>
              <a:rPr lang="ru-RU" sz="1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ПМПКа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гле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прописана рекомендуемая индивидуальная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реабилитации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ребенка, (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копия запрашивается у родителей);</a:t>
            </a:r>
          </a:p>
          <a:p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4.Социальный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паспорт семьи (копия запрашивается у воспитателей);</a:t>
            </a:r>
          </a:p>
          <a:p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5.Индивидуальный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маршрут развития ребенка дошкольного возраста с ОВЗ (Приложение 3.);</a:t>
            </a:r>
          </a:p>
          <a:p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6.Перспективные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планы индивидуальной работы с ребенком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специалистов.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7.Журнал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регистрации коррекционно-развивающей работы с ребенком (фиксирует индивидуальную образовательную деятельность специалистов по развитию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ребенка).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211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96944" cy="136245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индивидуального маршрута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132856"/>
            <a:ext cx="8496944" cy="4248472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приёмы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реализации занятий (индивидуальная или подгрупповая работа, продолжительность, количество, возраст)  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игрового занятия (подготовительная, основная, заключительная часть)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реализации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Диагностический инструментарий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Приложения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9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136245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Взаимодействие участников образовательного процесса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26846890"/>
              </p:ext>
            </p:extLst>
          </p:nvPr>
        </p:nvGraphicFramePr>
        <p:xfrm>
          <a:off x="1043608" y="2348880"/>
          <a:ext cx="6360368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0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1362456"/>
          </a:xfrm>
        </p:spPr>
        <p:txBody>
          <a:bodyPr/>
          <a:lstStyle/>
          <a:p>
            <a:pPr algn="just"/>
            <a:r>
              <a:rPr lang="ru-RU" sz="36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направления психолого-педагогической помощи детям с овз данной категории:</a:t>
            </a:r>
            <a:endParaRPr lang="ru-RU" sz="36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132856"/>
            <a:ext cx="7772400" cy="4032448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 ЗПР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 РДА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 ДЦП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 нарушениями эмоциональной сферы и поведения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 синдромом Дауна</a:t>
            </a:r>
          </a:p>
        </p:txBody>
      </p:sp>
    </p:spTree>
    <p:extLst>
      <p:ext uri="{BB962C8B-B14F-4D97-AF65-F5344CB8AC3E}">
        <p14:creationId xmlns:p14="http://schemas.microsoft.com/office/powerpoint/2010/main" val="3689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1512168" cy="78639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ЗПР</a:t>
            </a:r>
            <a:endParaRPr lang="ru-RU" sz="4000" dirty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389813"/>
              </p:ext>
            </p:extLst>
          </p:nvPr>
        </p:nvGraphicFramePr>
        <p:xfrm>
          <a:off x="467544" y="1397000"/>
          <a:ext cx="8280921" cy="513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232248"/>
                <a:gridCol w="4680521"/>
              </a:tblGrid>
              <a:tr h="591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блока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блока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Психокоррекционные задачи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8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Мотивацион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Неумение ребенка выделить, осознать и принять цели и действия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познавательных мотивов: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Создать проблемные учебные ситуации;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Стимулировать активность ребенка на занятии;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Обратить внимание на тип семейного воспитания;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Приёмы: создание игровых учебных ситуаций, дидактические и развивающие игры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8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регуляции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Неумение планировать свою деятельность во времени и по содержанию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Обучить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ребенка планировать свою деятельность во времени, предварительно организовав ориентировки в заданиях. Проанализировать с ребенком используемые способы деятельности. 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Приёмы: обучение детей продуктивным видам деятельности (конструированию, рисованию, лепке, моделированию).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8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Блок  самоконтроля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Неумение ребенка контролировать свои действия и вносить необходимые коррективы по ходу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их выполнения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Обучить контролю: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результатам;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способу действия;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процессе деятельности.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Приёмы: дидактические игры и упражнения на развитие внимания, памяти, наблюдательности, обучение конструированию и рисованию по моделям.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47664" y="188640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пограничная форма интеллектуальной недостаточности, личностная незрелость, негрубое нарушение познавательной сферы, синдром временного отставания психики в целом или отдельных её функций (моторных, сенсорных, речевых, эмоциональных, волевых).Это не клиническая форма, а замедленный темп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1463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1224136" cy="71438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РДА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8280920" cy="5184576"/>
          </a:xfrm>
        </p:spPr>
        <p:txBody>
          <a:bodyPr>
            <a:normAutofit/>
          </a:bodyPr>
          <a:lstStyle/>
          <a:p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признаки: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Недостаточное или полное отсутствие потребности в контакте с окружающими.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Отгороженность от внешнего мира.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Слабость эмоционального реагирования  вплоть до безразличия.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Неспособность дифференцировать людей и неодушевлённые предметы.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Недостаточная реакция на зрительные и слуховые раздражители.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Приверженность к сохранению неизменности окружающего 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Боязнь всего нового.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Однообразное поведение (перебирание пальцев, вращение кистей перед глазами, раскачивание, подпрыгивание на носках).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Речевые нарушения (определенные слова и выражения).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Бегающий взгляд, взгляд мимо.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7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620688"/>
            <a:ext cx="5832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отрыв от реальности, отгороженность от мира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5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1518</Words>
  <Application>Microsoft Office PowerPoint</Application>
  <PresentationFormat>Экран (4:3)</PresentationFormat>
  <Paragraphs>186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Организация работы с детьми с ОВЗ</vt:lpstr>
      <vt:lpstr>Кто такие дети с овз?</vt:lpstr>
      <vt:lpstr> Типичные затруднения у детей с ОВЗ</vt:lpstr>
      <vt:lpstr>Как обеспечить полноценное развитие ребенка с ОВЗ в условиях ДОУ? </vt:lpstr>
      <vt:lpstr>Структура индивидуального маршрута</vt:lpstr>
      <vt:lpstr>Взаимодействие участников образовательного процесса</vt:lpstr>
      <vt:lpstr>Основные направления психолого-педагогической помощи детям с овз данной категории:</vt:lpstr>
      <vt:lpstr>ЗПР</vt:lpstr>
      <vt:lpstr>РДА</vt:lpstr>
      <vt:lpstr>Основные направления коррекции детей с РДА</vt:lpstr>
      <vt:lpstr>ДЦП</vt:lpstr>
      <vt:lpstr>Направления и задачи психокоррекции детей с ДЦП в сочетании с ЗПР </vt:lpstr>
      <vt:lpstr>Дети с нарушением эмоционально-волевой сферы и поведения </vt:lpstr>
      <vt:lpstr>Основные направления коррекции детей с нарушением эмоционально-волевой сферы и поведения </vt:lpstr>
      <vt:lpstr>Дети с синдромом Дауна</vt:lpstr>
      <vt:lpstr>Типичные затруднения детей с синдромом Дауна</vt:lpstr>
      <vt:lpstr>Направления в работе с детьми с синдромом Дауна</vt:lpstr>
      <vt:lpstr>Литература , используемая в работе с детьми с ОВЗ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детьми с ОВЗ в условиях внедрения ФГОС ДО</dc:title>
  <dc:creator>USER</dc:creator>
  <cp:lastModifiedBy>USER</cp:lastModifiedBy>
  <cp:revision>27</cp:revision>
  <dcterms:created xsi:type="dcterms:W3CDTF">2014-08-21T02:08:51Z</dcterms:created>
  <dcterms:modified xsi:type="dcterms:W3CDTF">2014-08-27T13:41:02Z</dcterms:modified>
</cp:coreProperties>
</file>