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58" r:id="rId3"/>
    <p:sldId id="260" r:id="rId4"/>
    <p:sldId id="257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1" r:id="rId19"/>
    <p:sldId id="275" r:id="rId20"/>
    <p:sldId id="276" r:id="rId21"/>
    <p:sldId id="277" r:id="rId22"/>
    <p:sldId id="278" r:id="rId23"/>
    <p:sldId id="281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8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8077200" cy="4814910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ДОБРЫЙ  ДЕНЬ,  </a:t>
            </a:r>
            <a:br>
              <a:rPr lang="ru-RU" dirty="0" smtClean="0"/>
            </a:br>
            <a:r>
              <a:rPr lang="ru-RU" dirty="0" smtClean="0"/>
              <a:t>  МЫ  СНОВА </a:t>
            </a:r>
            <a:br>
              <a:rPr lang="ru-RU" dirty="0" smtClean="0"/>
            </a:br>
            <a:r>
              <a:rPr lang="ru-RU" dirty="0" smtClean="0"/>
              <a:t>ВСТРЕТИЛИСЬ  С  ВАМИ</a:t>
            </a:r>
            <a:br>
              <a:rPr lang="ru-RU" dirty="0" smtClean="0"/>
            </a:br>
            <a:r>
              <a:rPr lang="ru-RU" dirty="0" smtClean="0"/>
              <a:t> НА  ОЧЕРЕДНОМ</a:t>
            </a:r>
            <a:br>
              <a:rPr lang="ru-RU" dirty="0" smtClean="0"/>
            </a:br>
            <a:r>
              <a:rPr lang="ru-RU" dirty="0" smtClean="0"/>
              <a:t> УРОКЕ  МАТЕМАТИКИ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5357826"/>
            <a:ext cx="8077200" cy="1214446"/>
          </a:xfrm>
        </p:spPr>
        <p:txBody>
          <a:bodyPr>
            <a:normAutofit/>
          </a:bodyPr>
          <a:lstStyle/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13.02.13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800" b="1" dirty="0" smtClean="0"/>
          </a:p>
          <a:p>
            <a:pPr algn="ctr">
              <a:buNone/>
            </a:pPr>
            <a:r>
              <a:rPr lang="ru-RU" sz="4800" b="1" dirty="0" smtClean="0"/>
              <a:t>СЛОЖЕНИЕ И ВЫЧИТАНИЕ  </a:t>
            </a:r>
          </a:p>
          <a:p>
            <a:pPr algn="ctr">
              <a:buNone/>
            </a:pPr>
            <a:r>
              <a:rPr lang="ru-RU" sz="4800" b="1" dirty="0" smtClean="0"/>
              <a:t> ДЕСЯТИЧНЫХ ДРОБЕЙ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МАТЕМАТИЧЕСКАЯ 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Перед вами ряд чисел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000" dirty="0" smtClean="0"/>
              <a:t>       ;        ;                ;       ;       ;     </a:t>
            </a:r>
          </a:p>
          <a:p>
            <a:pPr>
              <a:buNone/>
            </a:pPr>
            <a:r>
              <a:rPr lang="ru-RU" sz="4000" dirty="0" smtClean="0"/>
              <a:t>     </a:t>
            </a:r>
          </a:p>
          <a:p>
            <a:pPr>
              <a:buNone/>
            </a:pPr>
            <a:r>
              <a:rPr lang="ru-RU" sz="4000" dirty="0" smtClean="0"/>
              <a:t>             ;          ;             ;          ;          .</a:t>
            </a:r>
          </a:p>
          <a:p>
            <a:pPr>
              <a:buNone/>
            </a:pPr>
            <a:endParaRPr lang="ru-RU" sz="4000" dirty="0" smtClean="0"/>
          </a:p>
          <a:p>
            <a:pPr algn="ctr">
              <a:buNone/>
            </a:pP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714612" y="3071810"/>
          <a:ext cx="571504" cy="1107289"/>
        </p:xfrm>
        <a:graphic>
          <a:graphicData uri="http://schemas.openxmlformats.org/presentationml/2006/ole">
            <p:oleObj spid="_x0000_s14338" name="Формула" r:id="rId3" imgW="203040" imgH="39348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357554" y="3071810"/>
          <a:ext cx="656770" cy="1071570"/>
        </p:xfrm>
        <a:graphic>
          <a:graphicData uri="http://schemas.openxmlformats.org/presentationml/2006/ole">
            <p:oleObj spid="_x0000_s14340" name="Формула" r:id="rId4" imgW="241200" imgH="39348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214810" y="3143248"/>
          <a:ext cx="707467" cy="953542"/>
        </p:xfrm>
        <a:graphic>
          <a:graphicData uri="http://schemas.openxmlformats.org/presentationml/2006/ole">
            <p:oleObj spid="_x0000_s14341" name="Формула" r:id="rId5" imgW="291960" imgH="39348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3357554" y="4357694"/>
          <a:ext cx="969762" cy="1036642"/>
        </p:xfrm>
        <a:graphic>
          <a:graphicData uri="http://schemas.openxmlformats.org/presentationml/2006/ole">
            <p:oleObj spid="_x0000_s14342" name="Формула" r:id="rId6" imgW="368280" imgH="39348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5143504" y="4357694"/>
          <a:ext cx="500066" cy="1033470"/>
        </p:xfrm>
        <a:graphic>
          <a:graphicData uri="http://schemas.openxmlformats.org/presentationml/2006/ole">
            <p:oleObj spid="_x0000_s14343" name="Формула" r:id="rId7" imgW="190440" imgH="39348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5929322" y="4286256"/>
          <a:ext cx="967870" cy="1071570"/>
        </p:xfrm>
        <a:graphic>
          <a:graphicData uri="http://schemas.openxmlformats.org/presentationml/2006/ole">
            <p:oleObj spid="_x0000_s14344" name="Формула" r:id="rId8" imgW="355320" imgH="39348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2285984" y="4572008"/>
          <a:ext cx="714380" cy="488787"/>
        </p:xfrm>
        <a:graphic>
          <a:graphicData uri="http://schemas.openxmlformats.org/presentationml/2006/ole">
            <p:oleObj spid="_x0000_s14345" name="Формула" r:id="rId9" imgW="241200" imgH="16488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928662" y="4643446"/>
          <a:ext cx="1000132" cy="551796"/>
        </p:xfrm>
        <a:graphic>
          <a:graphicData uri="http://schemas.openxmlformats.org/presentationml/2006/ole">
            <p:oleObj spid="_x0000_s14346" name="Формула" r:id="rId10" imgW="368280" imgH="20304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857224" y="3357562"/>
          <a:ext cx="357190" cy="579440"/>
        </p:xfrm>
        <a:graphic>
          <a:graphicData uri="http://schemas.openxmlformats.org/presentationml/2006/ole">
            <p:oleObj spid="_x0000_s14347" name="Формула" r:id="rId11" imgW="126720" imgH="177480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1475954" y="3357562"/>
          <a:ext cx="884046" cy="642942"/>
        </p:xfrm>
        <a:graphic>
          <a:graphicData uri="http://schemas.openxmlformats.org/presentationml/2006/ole">
            <p:oleObj spid="_x0000_s14348" name="Формула" r:id="rId12" imgW="279360" imgH="203040" progId="Equation.3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5357818" y="3286124"/>
          <a:ext cx="428628" cy="536580"/>
        </p:xfrm>
        <a:graphic>
          <a:graphicData uri="http://schemas.openxmlformats.org/presentationml/2006/ole">
            <p:oleObj spid="_x0000_s14349" name="Формула" r:id="rId13" imgW="12672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МИНИ - 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/>
          <a:lstStyle/>
          <a:p>
            <a:pPr lvl="0"/>
            <a:endParaRPr lang="ru-RU" dirty="0" smtClean="0"/>
          </a:p>
          <a:p>
            <a:pPr lvl="0">
              <a:buNone/>
            </a:pPr>
            <a:r>
              <a:rPr lang="ru-RU" dirty="0" smtClean="0"/>
              <a:t> </a:t>
            </a:r>
            <a:r>
              <a:rPr lang="ru-RU" b="1" dirty="0" smtClean="0"/>
              <a:t>Самопроверка</a:t>
            </a:r>
            <a:r>
              <a:rPr lang="ru-RU" dirty="0" smtClean="0"/>
              <a:t>             Ключ  к мини – тесту</a:t>
            </a:r>
          </a:p>
          <a:p>
            <a:pPr lvl="0">
              <a:buNone/>
            </a:pPr>
            <a:endParaRPr lang="ru-RU" dirty="0" smtClean="0"/>
          </a:p>
          <a:p>
            <a:pPr algn="ctr">
              <a:buNone/>
            </a:pPr>
            <a:r>
              <a:rPr lang="ru-RU" smtClean="0"/>
              <a:t>2                 </a:t>
            </a:r>
            <a:r>
              <a:rPr lang="ru-RU" dirty="0" smtClean="0"/>
              <a:t>2                3                1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4 правильных ответа – «5»;</a:t>
            </a:r>
          </a:p>
          <a:p>
            <a:pPr algn="ctr">
              <a:buNone/>
            </a:pPr>
            <a:r>
              <a:rPr lang="ru-RU" dirty="0" smtClean="0"/>
              <a:t>3 правильных ответа – «4»;</a:t>
            </a:r>
          </a:p>
          <a:p>
            <a:pPr algn="ctr">
              <a:buNone/>
            </a:pPr>
            <a:r>
              <a:rPr lang="ru-RU" dirty="0" smtClean="0"/>
              <a:t>2 правильных ответа – «3»;</a:t>
            </a:r>
          </a:p>
          <a:p>
            <a:pPr algn="ctr">
              <a:buNone/>
            </a:pPr>
            <a:r>
              <a:rPr lang="ru-RU" dirty="0" smtClean="0"/>
              <a:t>менее 2 правильных ответов – «2»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САМОСТОЯТЕЛЬНАЯ 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/>
          <a:lstStyle/>
          <a:p>
            <a:pPr marL="633222" indent="-514350">
              <a:buFont typeface="+mj-lt"/>
              <a:buAutoNum type="arabicPeriod"/>
            </a:pPr>
            <a:r>
              <a:rPr lang="ru-RU" dirty="0" smtClean="0"/>
              <a:t>Вычислите, результат запишите в виде десятичной дроби                               </a:t>
            </a:r>
          </a:p>
          <a:p>
            <a:pPr marL="633222" indent="-514350">
              <a:buFont typeface="+mj-lt"/>
              <a:buAutoNum type="arabicPeriod"/>
            </a:pPr>
            <a:endParaRPr lang="ru-RU" dirty="0" smtClean="0"/>
          </a:p>
          <a:p>
            <a:pPr marL="633222" indent="-514350">
              <a:buFont typeface="+mj-lt"/>
              <a:buAutoNum type="arabicPeriod"/>
            </a:pPr>
            <a:r>
              <a:rPr lang="ru-RU" dirty="0" smtClean="0"/>
              <a:t>Вычислите, результат запишите в виде десятичной дроби                               </a:t>
            </a:r>
          </a:p>
          <a:p>
            <a:pPr marL="633222" indent="-514350">
              <a:buFont typeface="+mj-lt"/>
              <a:buAutoNum type="arabicPeriod"/>
            </a:pPr>
            <a:endParaRPr lang="ru-RU" dirty="0" smtClean="0"/>
          </a:p>
          <a:p>
            <a:pPr marL="633222" indent="-514350">
              <a:buFont typeface="+mj-lt"/>
              <a:buAutoNum type="arabicPeriod"/>
            </a:pPr>
            <a:endParaRPr lang="ru-RU" dirty="0" smtClean="0"/>
          </a:p>
          <a:p>
            <a:pPr marL="633222" indent="-514350">
              <a:buFont typeface="+mj-lt"/>
              <a:buAutoNum type="arabicPeriod"/>
            </a:pPr>
            <a:r>
              <a:rPr lang="ru-RU" dirty="0" smtClean="0"/>
              <a:t>Вычислите:   а</a:t>
            </a:r>
            <a:r>
              <a:rPr lang="ru-RU" smtClean="0"/>
              <a:t>)                       ;   </a:t>
            </a:r>
            <a:endParaRPr lang="ru-RU" dirty="0" smtClean="0"/>
          </a:p>
          <a:p>
            <a:pPr marL="633222" indent="-514350">
              <a:buNone/>
            </a:pPr>
            <a:r>
              <a:rPr lang="ru-RU" dirty="0" smtClean="0"/>
              <a:t>         </a:t>
            </a:r>
          </a:p>
          <a:p>
            <a:pPr marL="633222" indent="-514350">
              <a:buNone/>
            </a:pPr>
            <a:r>
              <a:rPr lang="ru-RU" dirty="0" smtClean="0"/>
              <a:t>       догадайтесь:   б)                   .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000627" y="2428868"/>
          <a:ext cx="1587767" cy="928694"/>
        </p:xfrm>
        <a:graphic>
          <a:graphicData uri="http://schemas.openxmlformats.org/presentationml/2006/ole">
            <p:oleObj spid="_x0000_s37891" name="Формула" r:id="rId3" imgW="672840" imgH="39348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714876" y="3786189"/>
          <a:ext cx="2143140" cy="977020"/>
        </p:xfrm>
        <a:graphic>
          <a:graphicData uri="http://schemas.openxmlformats.org/presentationml/2006/ole">
            <p:oleObj spid="_x0000_s37892" name="Формула" r:id="rId4" imgW="863280" imgH="39348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786182" y="5143512"/>
          <a:ext cx="1682248" cy="948176"/>
        </p:xfrm>
        <a:graphic>
          <a:graphicData uri="http://schemas.openxmlformats.org/presentationml/2006/ole">
            <p:oleObj spid="_x0000_s37893" name="Формула" r:id="rId5" imgW="698400" imgH="39348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7894" name="Формула" r:id="rId6" imgW="114120" imgH="21564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4071934" y="6223176"/>
          <a:ext cx="1643074" cy="1269648"/>
        </p:xfrm>
        <a:graphic>
          <a:graphicData uri="http://schemas.openxmlformats.org/presentationml/2006/ole">
            <p:oleObj spid="_x0000_s37895" name="Формула" r:id="rId7" imgW="55872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АНАЛИЗ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Какая связь прослеживается между заданиями в номере 3? </a:t>
            </a:r>
          </a:p>
          <a:p>
            <a:pPr algn="ctr">
              <a:buNone/>
            </a:pPr>
            <a:endParaRPr lang="ru-RU" dirty="0" smtClean="0"/>
          </a:p>
          <a:p>
            <a:pPr lvl="0"/>
            <a:r>
              <a:rPr lang="ru-RU" b="1" dirty="0" smtClean="0"/>
              <a:t> Взаимопроверка  (по готовым ответам) </a:t>
            </a:r>
            <a:endParaRPr lang="ru-RU" dirty="0" smtClean="0"/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1.    9,1.</a:t>
            </a:r>
            <a:r>
              <a:rPr lang="ru-RU" b="1" dirty="0" smtClean="0"/>
              <a:t>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2.    2,5.</a:t>
            </a:r>
            <a:r>
              <a:rPr lang="ru-RU" b="1" dirty="0" smtClean="0"/>
              <a:t>                        </a:t>
            </a:r>
            <a:endParaRPr lang="ru-RU" dirty="0" smtClean="0"/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 а)  9,7 ;               б)    9,7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/>
              <a:t>(знак    +    или  -  на полях)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ПО  КАКОМУ  ПРАВИЛУ  СКЛАДЫВАЮТ И  ВЫЧИТАЮТ  СМЕШАННЫЕ  ЧИСЛА?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ПОПРОБУЕМ  ВЫПОЛНИТЬ СЛОЖЕНИЕ  И ВЫЧИТАНИЕ</a:t>
            </a:r>
          </a:p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ДЕСЯТИЧНЫХ ДРОБЕЙ</a:t>
            </a:r>
          </a:p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ПО ЭТОМУ ЖЕ ПРАВИЛУ</a:t>
            </a:r>
          </a:p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30,47 + 2, 54</a:t>
            </a:r>
          </a:p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30,47 - 2, 54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2928934"/>
            <a:ext cx="58579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750"/>
                            </p:stCondLst>
                            <p:childTnLst>
                              <p:par>
                                <p:cTn id="2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700"/>
                            </p:stCondLst>
                            <p:childTnLst>
                              <p:par>
                                <p:cTn id="3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ВОТ  БЕДА  У  НАС  КАКАЯ,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3047 + 254</a:t>
            </a:r>
          </a:p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3047 - 254</a:t>
            </a:r>
          </a:p>
          <a:p>
            <a:pPr algn="ctr">
              <a:buNone/>
            </a:pP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АХ, ПРОПАЛА ЗАПЯТАЯ!</a:t>
            </a:r>
          </a:p>
          <a:p>
            <a:pPr algn="ctr">
              <a:buNone/>
            </a:pP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КАК ЖЕ НАМ ЕЁ НАЙТИ, </a:t>
            </a: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 НА МЕСТО ПРИНЕСТИ?</a:t>
            </a:r>
          </a:p>
          <a:p>
            <a:pPr algn="ctr">
              <a:buNone/>
            </a:pP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МОЖЕТ  БЫТЬ,  НАМ  ПОМОГУТ НАТУРАЛЬНЫЕ   ЧИСЛА?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75191"/>
            <a:ext cx="8786874" cy="4625609"/>
          </a:xfrm>
        </p:spPr>
        <p:txBody>
          <a:bodyPr/>
          <a:lstStyle/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    3047              3047 </a:t>
            </a: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6000" b="1" u="sng" dirty="0" smtClean="0">
                <a:latin typeface="Times New Roman" pitchFamily="18" charset="0"/>
                <a:cs typeface="Times New Roman" pitchFamily="18" charset="0"/>
              </a:rPr>
              <a:t>  254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6000" b="1" u="sng" dirty="0" smtClean="0">
                <a:latin typeface="Times New Roman" pitchFamily="18" charset="0"/>
                <a:cs typeface="Times New Roman" pitchFamily="18" charset="0"/>
              </a:rPr>
              <a:t>    254</a:t>
            </a:r>
          </a:p>
          <a:p>
            <a:pPr>
              <a:buNone/>
            </a:pPr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/>
              <a:t>КАК ПОДПИСЫВАЮТ НАТУРАЛЬНЫЕ ЧИСЛА ПРИ  СЛОЖЕНИИ И ВЫЧИТАНИИ</a:t>
            </a:r>
          </a:p>
          <a:p>
            <a:pPr algn="ctr">
              <a:buNone/>
            </a:pPr>
            <a:r>
              <a:rPr lang="ru-RU" dirty="0" smtClean="0"/>
              <a:t> «В  СТОЛБИК»?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571472" y="2143116"/>
          <a:ext cx="1071571" cy="1071571"/>
        </p:xfrm>
        <a:graphic>
          <a:graphicData uri="http://schemas.openxmlformats.org/presentationml/2006/ole">
            <p:oleObj spid="_x0000_s39938" name="Формула" r:id="rId3" imgW="139680" imgH="13968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714876" y="2357430"/>
          <a:ext cx="777880" cy="752480"/>
        </p:xfrm>
        <a:graphic>
          <a:graphicData uri="http://schemas.openxmlformats.org/presentationml/2006/ole">
            <p:oleObj spid="_x0000_s39939" name="Формула" r:id="rId4" imgW="126720" imgH="75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287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ВЫПОЛНИТЕ ДЕЙСТВИЯ </a:t>
            </a:r>
            <a:br>
              <a:rPr lang="ru-RU" dirty="0" smtClean="0"/>
            </a:br>
            <a:r>
              <a:rPr lang="ru-RU" dirty="0" smtClean="0"/>
              <a:t> «В  СТОЛБИК»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       30,47 +2,54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         30,47 – 2,54</a:t>
            </a:r>
          </a:p>
          <a:p>
            <a:pPr>
              <a:buNone/>
            </a:pP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СРАВНИТЕ  РЕЗУЛЬТАТЫ СЛОЖЕНИЯ,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вычитания</a:t>
            </a:r>
          </a:p>
          <a:p>
            <a:pPr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ВЫЧИСЛИТЕ  </a:t>
            </a:r>
            <a:r>
              <a:rPr lang="ru-RU" sz="4000" dirty="0" smtClean="0"/>
              <a:t>«В СТОЛБИК»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769 + 42231</a:t>
            </a:r>
          </a:p>
          <a:p>
            <a:pPr algn="ctr"/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0,769 + 42,231</a:t>
            </a:r>
          </a:p>
          <a:p>
            <a:pPr algn="ctr">
              <a:buNone/>
            </a:pPr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КАКИЕ  РЕЗУЛЬТАТЫ </a:t>
            </a:r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У  ВАС  ПОЛУЧИЛИСЬ?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 НАЗЫВАЮТ  МАТЕМАТИКУ?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i="1" dirty="0" smtClean="0"/>
              <a:t> </a:t>
            </a:r>
            <a:r>
              <a:rPr lang="ru-RU" sz="4800" b="1" i="1" dirty="0" smtClean="0"/>
              <a:t>Да, действительно,  её  называют  </a:t>
            </a:r>
            <a:br>
              <a:rPr lang="ru-RU" sz="4800" b="1" i="1" dirty="0" smtClean="0"/>
            </a:br>
            <a:r>
              <a:rPr lang="ru-RU" sz="4800" b="1" i="1" dirty="0" smtClean="0"/>
              <a:t>ЦАРИЦЕЙ  всех  наук </a:t>
            </a:r>
            <a:br>
              <a:rPr lang="ru-RU" sz="4800" b="1" i="1" dirty="0" smtClean="0"/>
            </a:br>
            <a:r>
              <a:rPr lang="ru-RU" sz="4800" b="1" i="1" dirty="0" smtClean="0"/>
              <a:t> потому,  что </a:t>
            </a:r>
          </a:p>
          <a:p>
            <a:pPr algn="ctr">
              <a:buNone/>
            </a:pPr>
            <a:r>
              <a:rPr lang="ru-RU" sz="4800" b="1" i="1" dirty="0" smtClean="0"/>
              <a:t>на математических законах</a:t>
            </a:r>
            <a:br>
              <a:rPr lang="ru-RU" sz="4800" b="1" i="1" dirty="0" smtClean="0"/>
            </a:br>
            <a:r>
              <a:rPr lang="ru-RU" sz="4800" b="1" i="1" dirty="0" smtClean="0"/>
              <a:t> основываются многие науки. </a:t>
            </a:r>
            <a:br>
              <a:rPr lang="ru-RU" sz="4800" b="1" i="1" dirty="0" smtClean="0"/>
            </a:b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ВЫПОЛНИТЕ  СЛОЖЕНИЕ  И  ВЫЧИТАНИЕ  «В  СТОЛБИК»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2,7 + 1,35</a:t>
            </a:r>
            <a:endParaRPr lang="ru-RU" sz="6000" dirty="0" smtClean="0"/>
          </a:p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2,7 - 1,35 </a:t>
            </a:r>
            <a:endParaRPr lang="ru-RU" sz="6000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 Л Г О Р И Т 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775191"/>
            <a:ext cx="8858312" cy="4625609"/>
          </a:xfrm>
        </p:spPr>
        <p:txBody>
          <a:bodyPr>
            <a:normAutofit/>
          </a:bodyPr>
          <a:lstStyle/>
          <a:p>
            <a:pPr marL="633222" indent="-51435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УРАВНЯТЬ КОЛИЧЕСТВО ЗНАКОВ</a:t>
            </a:r>
          </a:p>
          <a:p>
            <a:pPr marL="633222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ПОСЛЕ ЗАПЯТОЙ;</a:t>
            </a:r>
          </a:p>
          <a:p>
            <a:pPr marL="633222" indent="-51435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ПОДПИСАТЬ ЧИСЛА «В СТОЛБИК»</a:t>
            </a:r>
          </a:p>
          <a:p>
            <a:pPr marL="633222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(ЗАПЯТАЯ ПОД ЗАПЯТОЙ);</a:t>
            </a:r>
          </a:p>
          <a:p>
            <a:pPr marL="633222" indent="-51435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ВЫПОЛНИТЬ СЛОЖЕНИЕ ИЛИ ВЫЧИТАНИЕ </a:t>
            </a:r>
          </a:p>
          <a:p>
            <a:pPr marL="633222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(КАК С НАТУРАЛЬНЫМИ ЧИСЛАМИ);</a:t>
            </a:r>
          </a:p>
          <a:p>
            <a:pPr marL="633222" indent="-51435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ПОСТАВИТЬ ЗАПЯТУЮ …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ВЫПОЛНИТЕ  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1219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а)  7,8 + 6,9;               в)  8,1 – 5,46;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б)  129 + 9,72;            г)  96,3 – 0,981.</a:t>
            </a: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Проверьте себя  (+ или -)</a:t>
            </a:r>
          </a:p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а)14,7;    б) 138,72;     в) 2,64;     г)  96,219.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ПРОВЕРЬТЕ  РЕЗУЛЬТАТЫ </a:t>
            </a:r>
            <a:br>
              <a:rPr lang="ru-RU" dirty="0" smtClean="0"/>
            </a:br>
            <a:r>
              <a:rPr lang="ru-RU" dirty="0" smtClean="0"/>
              <a:t>СВОЕЙ  РАБОТЫ  НА  УРОКЕ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ОТВЕТЬТЕ СЕБЕ НА ВОПРОС </a:t>
            </a:r>
            <a:r>
              <a:rPr lang="ru-RU" b="1" dirty="0" smtClean="0"/>
              <a:t>«ПОНЯЛ(А)  ЛИ  Я  НОВЫЙ  МАТЕРИАЛ ИЛИ  НЕТ?»</a:t>
            </a:r>
          </a:p>
          <a:p>
            <a:r>
              <a:rPr lang="ru-RU" dirty="0" smtClean="0"/>
              <a:t>ПРОВЕРЬТЕ ОЦЕНКУ ЗА МИНИ- ТЕСТ;</a:t>
            </a:r>
          </a:p>
          <a:p>
            <a:r>
              <a:rPr lang="ru-RU" dirty="0" smtClean="0"/>
              <a:t>СРАВНИТЕ КОЛИЧЕСТВО </a:t>
            </a:r>
            <a:r>
              <a:rPr lang="ru-RU" sz="4800" dirty="0" smtClean="0"/>
              <a:t>«+»</a:t>
            </a:r>
            <a:r>
              <a:rPr lang="ru-RU" dirty="0" smtClean="0"/>
              <a:t>  И </a:t>
            </a:r>
            <a:r>
              <a:rPr lang="ru-RU" sz="4800" dirty="0" smtClean="0"/>
              <a:t>«-»;</a:t>
            </a:r>
          </a:p>
          <a:p>
            <a:r>
              <a:rPr lang="ru-RU" dirty="0" smtClean="0"/>
              <a:t>ОЦЕНИТЕ КРАСОТУ ОФОРМЛЕНИЯ ПИСЬМЕННЫХ ЗАДАНИЙ;</a:t>
            </a:r>
          </a:p>
          <a:p>
            <a:r>
              <a:rPr lang="ru-RU" sz="4800" dirty="0" smtClean="0"/>
              <a:t>ПОСТАВЬТЕ СЕБЕ ОЦЕНКУ КАРАНДАШОМ В ТЕТРАДЬ.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775191"/>
            <a:ext cx="8858312" cy="4625609"/>
          </a:xfrm>
        </p:spPr>
        <p:txBody>
          <a:bodyPr/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п. 32 – прочитать, разобрать примеры, выучить алгоритм сложения (вычитания) десятичных дробей.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Выполнить № 1255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а-в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1256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а-в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1257,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1258.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ЗАКОНЧИТЕ  ПРЕДЛОЖЕНИЕ</a:t>
            </a:r>
            <a:br>
              <a:rPr lang="ru-RU" dirty="0" smtClean="0"/>
            </a:br>
            <a:r>
              <a:rPr lang="ru-RU" dirty="0" smtClean="0"/>
              <a:t>(ИЛИ  ВСТАВЬТЕ  СЛОВО)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Я сегодня на уроке узнал (а) … .</a:t>
            </a:r>
          </a:p>
          <a:p>
            <a:r>
              <a:rPr lang="ru-RU" b="1" dirty="0" smtClean="0"/>
              <a:t>Я сегодня на уроке научился (</a:t>
            </a:r>
            <a:r>
              <a:rPr lang="ru-RU" b="1" dirty="0" err="1" smtClean="0"/>
              <a:t>лась</a:t>
            </a:r>
            <a:r>
              <a:rPr lang="ru-RU" b="1" dirty="0" smtClean="0"/>
              <a:t>) … .</a:t>
            </a:r>
          </a:p>
          <a:p>
            <a:r>
              <a:rPr lang="ru-RU" b="1" dirty="0" smtClean="0"/>
              <a:t>Я думаю, что в дальнейшем мне … знание темы «Сложение и вычитание десятичных дробей».</a:t>
            </a:r>
          </a:p>
          <a:p>
            <a:endParaRPr lang="ru-RU" b="1" dirty="0" smtClean="0"/>
          </a:p>
          <a:p>
            <a:pPr algn="ctr"/>
            <a:r>
              <a:rPr lang="ru-RU" b="1" dirty="0" smtClean="0"/>
              <a:t> ДО НОВЫХ ВСТРЕЧ!</a:t>
            </a:r>
          </a:p>
          <a:p>
            <a:endParaRPr lang="ru-RU" b="1" dirty="0" smtClean="0"/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/>
              <a:t>А КАК ЗОВУТ</a:t>
            </a:r>
          </a:p>
          <a:p>
            <a:pPr algn="ctr">
              <a:buNone/>
            </a:pPr>
            <a:r>
              <a:rPr lang="ru-RU" sz="6000" b="1" dirty="0" smtClean="0"/>
              <a:t> ЦАРИЦУ МАТЕМАТИКИ?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844792"/>
          </a:xfrm>
        </p:spPr>
        <p:txBody>
          <a:bodyPr>
            <a:normAutofit/>
          </a:bodyPr>
          <a:lstStyle/>
          <a:p>
            <a:pPr algn="ctr"/>
            <a:r>
              <a:rPr lang="ru-RU" sz="6700" i="1" dirty="0" smtClean="0"/>
              <a:t>АРИФМЕТИКА – </a:t>
            </a:r>
            <a:r>
              <a:rPr lang="ru-RU" sz="4800" i="1" dirty="0" smtClean="0"/>
              <a:t/>
            </a:r>
            <a:br>
              <a:rPr lang="ru-RU" sz="4800" i="1" dirty="0" smtClean="0"/>
            </a:b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52884"/>
          </a:xfrm>
        </p:spPr>
        <p:txBody>
          <a:bodyPr/>
          <a:lstStyle/>
          <a:p>
            <a:pPr algn="ctr">
              <a:buNone/>
            </a:pPr>
            <a:r>
              <a:rPr lang="ru-RU" sz="4400" b="1" i="1" dirty="0" smtClean="0"/>
              <a:t>ЦАРИЦА МАТЕМАТИКИ</a:t>
            </a:r>
          </a:p>
          <a:p>
            <a:pPr algn="ctr">
              <a:buNone/>
            </a:pPr>
            <a:endParaRPr lang="ru-RU" sz="4400" b="1" i="1" dirty="0" smtClean="0"/>
          </a:p>
          <a:p>
            <a:pPr algn="r">
              <a:buNone/>
            </a:pPr>
            <a:r>
              <a:rPr lang="ru-RU" sz="4400" b="1" i="1" dirty="0" smtClean="0"/>
              <a:t>Карл Гаусс</a:t>
            </a:r>
            <a:endParaRPr lang="ru-RU" sz="4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НАТУРАЛЬНЫЕ  ЧИСЛА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dirty="0" smtClean="0"/>
              <a:t>записывать и читать,</a:t>
            </a:r>
          </a:p>
          <a:p>
            <a:r>
              <a:rPr lang="ru-RU" sz="5400" dirty="0" smtClean="0"/>
              <a:t>сравнивать, </a:t>
            </a:r>
          </a:p>
          <a:p>
            <a:r>
              <a:rPr lang="ru-RU" sz="5400" dirty="0" smtClean="0"/>
              <a:t>выполнять арифметические действия с ними.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ОБЫКНОВЕННЫЕ  ДРОБИ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/>
              <a:t>КАКОВА БЫЛА </a:t>
            </a:r>
          </a:p>
          <a:p>
            <a:pPr algn="ctr">
              <a:buNone/>
            </a:pPr>
            <a:endParaRPr lang="ru-RU" sz="4800" b="1" dirty="0" smtClean="0"/>
          </a:p>
          <a:p>
            <a:pPr algn="ctr">
              <a:buNone/>
            </a:pPr>
            <a:r>
              <a:rPr lang="ru-RU" sz="4800" b="1" dirty="0" smtClean="0"/>
              <a:t>ПОСЛЕДОВАТЕЛЬНОСТЬ</a:t>
            </a:r>
          </a:p>
          <a:p>
            <a:pPr algn="ctr">
              <a:buNone/>
            </a:pPr>
            <a:endParaRPr lang="ru-RU" sz="4800" b="1" dirty="0" smtClean="0"/>
          </a:p>
          <a:p>
            <a:pPr algn="ctr">
              <a:buNone/>
            </a:pPr>
            <a:r>
              <a:rPr lang="ru-RU" sz="4800" b="1" dirty="0" smtClean="0"/>
              <a:t> ИЗУЧЕНИЯ ЭТОЙ ТЕМЫ?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ОБЫКНОВЕННЫЕ  ДРОБИ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3"/>
          </a:xfrm>
        </p:spPr>
        <p:txBody>
          <a:bodyPr>
            <a:norm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sz="6000" b="1" dirty="0" smtClean="0"/>
              <a:t>ЗАПИСЬ И ЧТЕНИЕ,</a:t>
            </a:r>
          </a:p>
          <a:p>
            <a:pPr algn="ctr"/>
            <a:r>
              <a:rPr lang="ru-RU" sz="6000" b="1" dirty="0" smtClean="0"/>
              <a:t>СРАВНЕНИЕ, </a:t>
            </a:r>
          </a:p>
          <a:p>
            <a:pPr algn="ctr"/>
            <a:r>
              <a:rPr lang="ru-RU" sz="6000" b="1" dirty="0" smtClean="0"/>
              <a:t>АРИФМЕТИЧЕСКИЕ ДЕЙСТВИЯ.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ДЕСЯТИЧНЫЕ ДРОБИ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800" b="1" dirty="0" smtClean="0"/>
          </a:p>
          <a:p>
            <a:pPr algn="ctr">
              <a:buNone/>
            </a:pPr>
            <a:r>
              <a:rPr lang="ru-RU" sz="4800" b="1" dirty="0" smtClean="0"/>
              <a:t>КАКИЕ ИЗ ЭТАПОВ </a:t>
            </a:r>
          </a:p>
          <a:p>
            <a:pPr algn="ctr">
              <a:buNone/>
            </a:pPr>
            <a:r>
              <a:rPr lang="ru-RU" sz="4800" b="1" dirty="0" smtClean="0"/>
              <a:t>МЫ С ВАМИ </a:t>
            </a:r>
          </a:p>
          <a:p>
            <a:pPr algn="ctr">
              <a:buNone/>
            </a:pPr>
            <a:r>
              <a:rPr lang="ru-RU" sz="4800" b="1" dirty="0" smtClean="0"/>
              <a:t>УЖЕ ПРЕОДОЛЕЛИ</a:t>
            </a:r>
          </a:p>
          <a:p>
            <a:pPr algn="ctr">
              <a:buNone/>
            </a:pPr>
            <a:r>
              <a:rPr lang="ru-RU" sz="4800" b="1" dirty="0" smtClean="0"/>
              <a:t>  ПО ЭТОЙ ТЕМЕ?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ДЕСЯТИЧНЫЕ ДРОБИ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/>
              <a:t>КАК ВЫ СЧИТАЕТЕ,</a:t>
            </a:r>
          </a:p>
          <a:p>
            <a:pPr algn="ctr">
              <a:buNone/>
            </a:pPr>
            <a:r>
              <a:rPr lang="ru-RU" sz="4400" b="1" dirty="0" smtClean="0"/>
              <a:t> </a:t>
            </a:r>
          </a:p>
          <a:p>
            <a:pPr algn="ctr">
              <a:buNone/>
            </a:pPr>
            <a:r>
              <a:rPr lang="ru-RU" sz="4400" b="1" dirty="0" smtClean="0"/>
              <a:t>ЧТО НАМ ПРЕДСТОИТ</a:t>
            </a:r>
          </a:p>
          <a:p>
            <a:pPr algn="ctr">
              <a:buNone/>
            </a:pPr>
            <a:r>
              <a:rPr lang="ru-RU" sz="4400" b="1" dirty="0" smtClean="0"/>
              <a:t> </a:t>
            </a:r>
          </a:p>
          <a:p>
            <a:pPr algn="ctr">
              <a:buNone/>
            </a:pPr>
            <a:r>
              <a:rPr lang="ru-RU" sz="4400" b="1" dirty="0" smtClean="0"/>
              <a:t>НА СЕГОДНЯШНЕМ УРОКЕ?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395</TotalTime>
  <Words>569</Words>
  <Application>Microsoft Office PowerPoint</Application>
  <PresentationFormat>Экран (4:3)</PresentationFormat>
  <Paragraphs>145</Paragraphs>
  <Slides>25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Модульная</vt:lpstr>
      <vt:lpstr>Формула</vt:lpstr>
      <vt:lpstr> ДОБРЫЙ  ДЕНЬ,     МЫ  СНОВА  ВСТРЕТИЛИСЬ  С  ВАМИ  НА  ОЧЕРЕДНОМ  УРОКЕ  МАТЕМАТИКИ</vt:lpstr>
      <vt:lpstr>КАК  НАЗЫВАЮТ  МАТЕМАТИКУ?</vt:lpstr>
      <vt:lpstr>Слайд 3</vt:lpstr>
      <vt:lpstr>АРИФМЕТИКА –  </vt:lpstr>
      <vt:lpstr>НАТУРАЛЬНЫЕ  ЧИСЛА</vt:lpstr>
      <vt:lpstr>ОБЫКНОВЕННЫЕ  ДРОБИ</vt:lpstr>
      <vt:lpstr>ОБЫКНОВЕННЫЕ  ДРОБИ</vt:lpstr>
      <vt:lpstr>ДЕСЯТИЧНЫЕ ДРОБИ</vt:lpstr>
      <vt:lpstr>ДЕСЯТИЧНЫЕ ДРОБИ</vt:lpstr>
      <vt:lpstr>13.02.13</vt:lpstr>
      <vt:lpstr>МАТЕМАТИЧЕСКАЯ РАЗМИНКА</vt:lpstr>
      <vt:lpstr>МИНИ - ТЕСТ</vt:lpstr>
      <vt:lpstr>САМОСТОЯТЕЛЬНАЯ  РАБОТА</vt:lpstr>
      <vt:lpstr>АНАЛИЗ</vt:lpstr>
      <vt:lpstr>ПО  КАКОМУ  ПРАВИЛУ  СКЛАДЫВАЮТ И  ВЫЧИТАЮТ  СМЕШАННЫЕ  ЧИСЛА?</vt:lpstr>
      <vt:lpstr>ВОТ  БЕДА  У  НАС  КАКАЯ,</vt:lpstr>
      <vt:lpstr>МОЖЕТ  БЫТЬ,  НАМ  ПОМОГУТ НАТУРАЛЬНЫЕ   ЧИСЛА?</vt:lpstr>
      <vt:lpstr>ВЫПОЛНИТЕ ДЕЙСТВИЯ   «В  СТОЛБИК» </vt:lpstr>
      <vt:lpstr>ВЫЧИСЛИТЕ  «В СТОЛБИК»</vt:lpstr>
      <vt:lpstr>ВЫПОЛНИТЕ  СЛОЖЕНИЕ  И  ВЫЧИТАНИЕ  «В  СТОЛБИК»</vt:lpstr>
      <vt:lpstr>А Л Г О Р И Т М</vt:lpstr>
      <vt:lpstr>ВЫПОЛНИТЕ  №1219</vt:lpstr>
      <vt:lpstr>ПРОВЕРЬТЕ  РЕЗУЛЬТАТЫ  СВОЕЙ  РАБОТЫ  НА  УРОКЕ</vt:lpstr>
      <vt:lpstr>Домашнее задание</vt:lpstr>
      <vt:lpstr>ЗАКОНЧИТЕ  ПРЕДЛОЖЕНИЕ (ИЛИ  ВСТАВЬТЕ  СЛОВО)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называют математику?    Да, действительно,  её  называют   царицей  всех  наук   потому,  что на математических законах  основываются многие науки.  А как зовут  царицу математики?    </dc:title>
  <cp:lastModifiedBy>Елена Николаевна</cp:lastModifiedBy>
  <cp:revision>35</cp:revision>
  <dcterms:modified xsi:type="dcterms:W3CDTF">2013-02-13T06:41:29Z</dcterms:modified>
</cp:coreProperties>
</file>