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62" r:id="rId3"/>
    <p:sldId id="263" r:id="rId4"/>
    <p:sldId id="261" r:id="rId5"/>
    <p:sldId id="265" r:id="rId6"/>
    <p:sldId id="266" r:id="rId7"/>
    <p:sldId id="257" r:id="rId8"/>
    <p:sldId id="264" r:id="rId9"/>
    <p:sldId id="267" r:id="rId10"/>
    <p:sldId id="259" r:id="rId11"/>
    <p:sldId id="26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3074" autoAdjust="0"/>
  </p:normalViewPr>
  <p:slideViewPr>
    <p:cSldViewPr>
      <p:cViewPr varScale="1">
        <p:scale>
          <a:sx n="73" d="100"/>
          <a:sy n="73" d="100"/>
        </p:scale>
        <p:origin x="-7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E8062-467D-4309-8C51-9FACE4B7E2B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C5153-9964-44A6-B66A-17D80B7CE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C5153-9964-44A6-B66A-17D80B7CE1F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C5153-9964-44A6-B66A-17D80B7CE1F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hyperlink" Target="http://www.smayli.ru/smile/detia-860.html" TargetMode="External"/><Relationship Id="rId4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ayli.ru/smile/detia-152.html" TargetMode="External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4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hyperlink" Target="http://www.smayli.ru/smile/detia-689.html" TargetMode="External"/><Relationship Id="rId3" Type="http://schemas.openxmlformats.org/officeDocument/2006/relationships/hyperlink" Target="http://www.smayli.ru/smile/detia-842.html" TargetMode="External"/><Relationship Id="rId7" Type="http://schemas.openxmlformats.org/officeDocument/2006/relationships/hyperlink" Target="http://www.smayli.ru/smile/detia-718.html" TargetMode="External"/><Relationship Id="rId12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hyperlink" Target="http://www.smayli.ru/smile/detia-694.html" TargetMode="External"/><Relationship Id="rId5" Type="http://schemas.openxmlformats.org/officeDocument/2006/relationships/hyperlink" Target="http://www.smayli.ru/smile/detia-836.html" TargetMode="External"/><Relationship Id="rId10" Type="http://schemas.openxmlformats.org/officeDocument/2006/relationships/image" Target="../media/image9.gif"/><Relationship Id="rId4" Type="http://schemas.openxmlformats.org/officeDocument/2006/relationships/image" Target="../media/image6.gif"/><Relationship Id="rId9" Type="http://schemas.openxmlformats.org/officeDocument/2006/relationships/hyperlink" Target="http://www.smayli.ru/smile/detia-315.html" TargetMode="External"/><Relationship Id="rId1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hyperlink" Target="http://www.smayli.ru/smile/detia-673.html" TargetMode="External"/><Relationship Id="rId7" Type="http://schemas.openxmlformats.org/officeDocument/2006/relationships/hyperlink" Target="http://www.smayli.ru/smile/detia-669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hyperlink" Target="http://www.smayli.ru/smile/detia-674.html" TargetMode="External"/><Relationship Id="rId10" Type="http://schemas.openxmlformats.org/officeDocument/2006/relationships/image" Target="../media/image15.gif"/><Relationship Id="rId4" Type="http://schemas.openxmlformats.org/officeDocument/2006/relationships/image" Target="../media/image12.gif"/><Relationship Id="rId9" Type="http://schemas.openxmlformats.org/officeDocument/2006/relationships/hyperlink" Target="http://www.smayli.ru/smile/detia-659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hyperlink" Target="http://www.smayli.ru/smile/detia-650.html" TargetMode="External"/><Relationship Id="rId7" Type="http://schemas.openxmlformats.org/officeDocument/2006/relationships/hyperlink" Target="http://www.smayli.ru/smile/detia-580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hyperlink" Target="http://www.smayli.ru/smile/detia-615.html" TargetMode="External"/><Relationship Id="rId10" Type="http://schemas.openxmlformats.org/officeDocument/2006/relationships/image" Target="../media/image19.gif"/><Relationship Id="rId4" Type="http://schemas.openxmlformats.org/officeDocument/2006/relationships/image" Target="../media/image16.gif"/><Relationship Id="rId9" Type="http://schemas.openxmlformats.org/officeDocument/2006/relationships/hyperlink" Target="http://www.smayli.ru/smile/detia-510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hyperlink" Target="http://www.smayli.ru/smile/detia-709.html" TargetMode="External"/><Relationship Id="rId18" Type="http://schemas.openxmlformats.org/officeDocument/2006/relationships/image" Target="../media/image27.gif"/><Relationship Id="rId3" Type="http://schemas.openxmlformats.org/officeDocument/2006/relationships/hyperlink" Target="http://www.smayli.ru/smile/detia-504.html" TargetMode="External"/><Relationship Id="rId7" Type="http://schemas.openxmlformats.org/officeDocument/2006/relationships/hyperlink" Target="http://www.smayli.ru/smile/detia-537.html" TargetMode="External"/><Relationship Id="rId12" Type="http://schemas.openxmlformats.org/officeDocument/2006/relationships/image" Target="../media/image24.gif"/><Relationship Id="rId17" Type="http://schemas.openxmlformats.org/officeDocument/2006/relationships/hyperlink" Target="http://www.smayli.ru/smile/detia-264.html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26.gif"/><Relationship Id="rId20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11" Type="http://schemas.openxmlformats.org/officeDocument/2006/relationships/hyperlink" Target="http://www.smayli.ru/smile/detia-821.html" TargetMode="External"/><Relationship Id="rId5" Type="http://schemas.openxmlformats.org/officeDocument/2006/relationships/hyperlink" Target="http://www.smayli.ru/smile/detia-434.html" TargetMode="External"/><Relationship Id="rId15" Type="http://schemas.openxmlformats.org/officeDocument/2006/relationships/hyperlink" Target="http://www.smayli.ru/smile/detia-715.html" TargetMode="External"/><Relationship Id="rId10" Type="http://schemas.openxmlformats.org/officeDocument/2006/relationships/image" Target="../media/image23.gif"/><Relationship Id="rId19" Type="http://schemas.openxmlformats.org/officeDocument/2006/relationships/hyperlink" Target="http://www.smayli.ru/smile/detia-297.html" TargetMode="External"/><Relationship Id="rId4" Type="http://schemas.openxmlformats.org/officeDocument/2006/relationships/image" Target="../media/image20.gif"/><Relationship Id="rId9" Type="http://schemas.openxmlformats.org/officeDocument/2006/relationships/hyperlink" Target="http://www.smayli.ru/smile/detia-506.html" TargetMode="External"/><Relationship Id="rId1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hyperlink" Target="http://www.smayli.ru/smile/detia-259.html" TargetMode="External"/><Relationship Id="rId18" Type="http://schemas.openxmlformats.org/officeDocument/2006/relationships/image" Target="../media/image36.gif"/><Relationship Id="rId3" Type="http://schemas.openxmlformats.org/officeDocument/2006/relationships/hyperlink" Target="http://www.smayli.ru/smile/detia-444.html" TargetMode="External"/><Relationship Id="rId7" Type="http://schemas.openxmlformats.org/officeDocument/2006/relationships/hyperlink" Target="http://www.smayli.ru/smile/detia-321.html" TargetMode="External"/><Relationship Id="rId12" Type="http://schemas.openxmlformats.org/officeDocument/2006/relationships/image" Target="../media/image33.gif"/><Relationship Id="rId17" Type="http://schemas.openxmlformats.org/officeDocument/2006/relationships/hyperlink" Target="http://www.smayli.ru/smile/detia-179.html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11" Type="http://schemas.openxmlformats.org/officeDocument/2006/relationships/hyperlink" Target="http://www.smayli.ru/smile/detia-500.html" TargetMode="External"/><Relationship Id="rId5" Type="http://schemas.openxmlformats.org/officeDocument/2006/relationships/hyperlink" Target="http://www.smayli.ru/smile/detia-408.html" TargetMode="External"/><Relationship Id="rId15" Type="http://schemas.openxmlformats.org/officeDocument/2006/relationships/hyperlink" Target="http://www.smayli.ru/smile/detia-229.html" TargetMode="External"/><Relationship Id="rId10" Type="http://schemas.openxmlformats.org/officeDocument/2006/relationships/image" Target="../media/image32.gif"/><Relationship Id="rId4" Type="http://schemas.openxmlformats.org/officeDocument/2006/relationships/image" Target="../media/image29.gif"/><Relationship Id="rId9" Type="http://schemas.openxmlformats.org/officeDocument/2006/relationships/hyperlink" Target="http://www.smayli.ru/smile/detia-289.html" TargetMode="External"/><Relationship Id="rId14" Type="http://schemas.openxmlformats.org/officeDocument/2006/relationships/image" Target="../media/image3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ayli.ru/smile/detia-658.html" TargetMode="External"/><Relationship Id="rId13" Type="http://schemas.openxmlformats.org/officeDocument/2006/relationships/image" Target="../media/image41.gif"/><Relationship Id="rId3" Type="http://schemas.openxmlformats.org/officeDocument/2006/relationships/image" Target="../media/image1.jpeg"/><Relationship Id="rId7" Type="http://schemas.openxmlformats.org/officeDocument/2006/relationships/image" Target="../media/image38.gif"/><Relationship Id="rId12" Type="http://schemas.openxmlformats.org/officeDocument/2006/relationships/hyperlink" Target="http://www.smayli.ru/smile/detia-126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mayli.ru/smile/detia-797.html" TargetMode="External"/><Relationship Id="rId11" Type="http://schemas.openxmlformats.org/officeDocument/2006/relationships/image" Target="../media/image40.gif"/><Relationship Id="rId5" Type="http://schemas.openxmlformats.org/officeDocument/2006/relationships/image" Target="../media/image37.gif"/><Relationship Id="rId15" Type="http://schemas.openxmlformats.org/officeDocument/2006/relationships/image" Target="../media/image42.gif"/><Relationship Id="rId10" Type="http://schemas.openxmlformats.org/officeDocument/2006/relationships/hyperlink" Target="http://www.smayli.ru/smile/detia-855.html" TargetMode="External"/><Relationship Id="rId4" Type="http://schemas.openxmlformats.org/officeDocument/2006/relationships/hyperlink" Target="http://www.smayli.ru/smile/detia-860.html" TargetMode="External"/><Relationship Id="rId9" Type="http://schemas.openxmlformats.org/officeDocument/2006/relationships/image" Target="../media/image39.gif"/><Relationship Id="rId14" Type="http://schemas.openxmlformats.org/officeDocument/2006/relationships/hyperlink" Target="http://www.smayli.ru/smile/detia-437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13" Type="http://schemas.openxmlformats.org/officeDocument/2006/relationships/hyperlink" Target="http://www.smayli.ru/smile/detia-823.html" TargetMode="External"/><Relationship Id="rId3" Type="http://schemas.openxmlformats.org/officeDocument/2006/relationships/hyperlink" Target="http://www.smayli.ru/smile/detia-261.html" TargetMode="External"/><Relationship Id="rId7" Type="http://schemas.openxmlformats.org/officeDocument/2006/relationships/hyperlink" Target="http://www.smayli.ru/smile/detia-152.html" TargetMode="External"/><Relationship Id="rId12" Type="http://schemas.openxmlformats.org/officeDocument/2006/relationships/image" Target="../media/image4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11" Type="http://schemas.openxmlformats.org/officeDocument/2006/relationships/hyperlink" Target="http://www.smayli.ru/smile/detia-222.html" TargetMode="External"/><Relationship Id="rId5" Type="http://schemas.openxmlformats.org/officeDocument/2006/relationships/hyperlink" Target="http://www.smayli.ru/smile/detia-247.html" TargetMode="External"/><Relationship Id="rId10" Type="http://schemas.openxmlformats.org/officeDocument/2006/relationships/image" Target="../media/image46.gif"/><Relationship Id="rId4" Type="http://schemas.openxmlformats.org/officeDocument/2006/relationships/image" Target="../media/image43.gif"/><Relationship Id="rId9" Type="http://schemas.openxmlformats.org/officeDocument/2006/relationships/hyperlink" Target="http://www.smayli.ru/smile/detia-861.html" TargetMode="External"/><Relationship Id="rId14" Type="http://schemas.openxmlformats.org/officeDocument/2006/relationships/image" Target="../media/image4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7.gif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hyperlink" Target="http://www.smayli.ru/smile/babochkia-250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6.gif"/><Relationship Id="rId5" Type="http://schemas.openxmlformats.org/officeDocument/2006/relationships/image" Target="../media/image51.jpeg"/><Relationship Id="rId15" Type="http://schemas.openxmlformats.org/officeDocument/2006/relationships/image" Target="../media/image58.gif"/><Relationship Id="rId10" Type="http://schemas.openxmlformats.org/officeDocument/2006/relationships/hyperlink" Target="http://www.smayli.ru/smile/babochkia-240.html" TargetMode="External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hyperlink" Target="http://www.smayli.ru/smile/babochkia-2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-428652"/>
            <a:ext cx="5572164" cy="46434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Адаптация детей к детскому саду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Рабочий стол\Фотографии\фото\P1060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429000"/>
            <a:ext cx="3143273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im7-tub.yandex.net/i?id=160713273-23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0"/>
            <a:ext cx="3429024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38" name="Picture 14" descr="http://im4-tub.yandex.net/i?id=297219840-21-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42852"/>
            <a:ext cx="2643206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3" name="Picture 19" descr="C:\Documents and Settings\Admin\Рабочий стол\фото\P10606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4643446"/>
            <a:ext cx="2857520" cy="2005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714876" y="5572140"/>
            <a:ext cx="38218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Подготовила педагог-психолог: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Резинкина А.А.</a:t>
            </a: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ГОУ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ЦРР детский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сад №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2347</a:t>
            </a: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E:\фото\Лена психолог\CIMG82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42852"/>
            <a:ext cx="4036247" cy="29051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929190" y="142852"/>
            <a:ext cx="39290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С детьми проводится  групповая работа по снятию страхов, тревожности, агрессии, дети учатся распознавать свои чувства и эмоции,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2857497"/>
            <a:ext cx="43173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а так же  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снимать мышечное напряжение, что в дальнейшем позволяет 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избежать  таких психосоматических заболеваний, как аллергия, язва желудка и др.</a:t>
            </a:r>
          </a:p>
          <a:p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Picture 2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149080"/>
            <a:ext cx="2604120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7885" y="1"/>
            <a:ext cx="32861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В работе используется терапевтическая сказка,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если ребенок находится в травмирующей ситуации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или испытывает эмоциональное напряжение ,</a:t>
            </a:r>
          </a:p>
          <a:p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8436" name="Picture 4" descr="http://im4-tub.yandex.net/i?id=350870815-02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14554"/>
            <a:ext cx="2357454" cy="1650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438" name="Picture 6" descr="http://im4-tub.yandex.net/i?id=39994094-04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857364"/>
            <a:ext cx="2188973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440" name="Picture 8" descr="http://im7-tub.yandex.net/i?id=48104133-17-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2112521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 rot="10800000" flipV="1">
            <a:off x="3857620" y="3667235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а так же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143380"/>
            <a:ext cx="51288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рисунок или лепку, что в данный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период жизни является для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малыша дополнительным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речевым органом, т.к. двигательная активность и речь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формируются параллельно.</a:t>
            </a:r>
            <a:endParaRPr lang="ru-RU" sz="3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8442" name="Picture 10" descr="http://im4-tub.yandex.net/i?id=117230421-13-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0"/>
            <a:ext cx="2385508" cy="1781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444" name="Picture 12" descr="http://im5-tub.yandex.net/i?id=334423119-12-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1285860"/>
            <a:ext cx="2643206" cy="1457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6" descr="Анимашки Дети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4293096"/>
            <a:ext cx="2307982" cy="2180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142852"/>
            <a:ext cx="7143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Добро пожаловать </a:t>
            </a:r>
            <a:endParaRPr lang="ru-RU" sz="66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4500570"/>
            <a:ext cx="7815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Коллектив нашего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детского сада с радостью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ждет Вас и ваших деток!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8684" name="Picture 12" descr="http://im3-tub.yandex.net/i?id=55128976-14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0574" y="1142984"/>
            <a:ext cx="2503426" cy="2240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699792" y="1268760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      в </a:t>
            </a:r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мир          детства!!!</a:t>
            </a:r>
            <a:endParaRPr lang="ru-RU" sz="60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8704" name="Picture 32" descr="http://bestgif.narod.ru/cvety/bestgif.narod.ru_211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571876"/>
            <a:ext cx="2476475" cy="1857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214290"/>
            <a:ext cx="742950" cy="1171575"/>
          </a:xfrm>
          <a:prstGeom prst="rect">
            <a:avLst/>
          </a:prstGeom>
          <a:noFill/>
        </p:spPr>
      </p:pic>
      <p:pic>
        <p:nvPicPr>
          <p:cNvPr id="3078" name="Picture 6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5500702"/>
            <a:ext cx="1076325" cy="1114425"/>
          </a:xfrm>
          <a:prstGeom prst="rect">
            <a:avLst/>
          </a:prstGeom>
          <a:noFill/>
        </p:spPr>
      </p:pic>
      <p:pic>
        <p:nvPicPr>
          <p:cNvPr id="5" name="Picture 10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5072074"/>
            <a:ext cx="1447800" cy="1266826"/>
          </a:xfrm>
          <a:prstGeom prst="rect">
            <a:avLst/>
          </a:prstGeom>
          <a:noFill/>
        </p:spPr>
      </p:pic>
      <p:pic>
        <p:nvPicPr>
          <p:cNvPr id="6" name="Picture 8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214290"/>
            <a:ext cx="1190625" cy="1524001"/>
          </a:xfrm>
          <a:prstGeom prst="rect">
            <a:avLst/>
          </a:prstGeom>
          <a:noFill/>
        </p:spPr>
      </p:pic>
      <p:pic>
        <p:nvPicPr>
          <p:cNvPr id="3080" name="Picture 8" descr="Анимашки Дети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20" y="3000372"/>
            <a:ext cx="971550" cy="1447801"/>
          </a:xfrm>
          <a:prstGeom prst="rect">
            <a:avLst/>
          </a:prstGeom>
          <a:noFill/>
        </p:spPr>
      </p:pic>
      <p:pic>
        <p:nvPicPr>
          <p:cNvPr id="3082" name="Picture 10" descr="Анимашки Дети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86710" y="2786058"/>
            <a:ext cx="1181100" cy="10668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4414" y="0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  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Адаптация ребенка к детскому саду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            (рекомендации психолога)</a:t>
            </a:r>
          </a:p>
          <a:p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166" y="1500174"/>
            <a:ext cx="752321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Чтобы помочь ребенку по возможности безболезненно войти в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жизнь детского сада, необходима подготовительная работа с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ним.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Готовьте ребенка к общению с другими детьми и 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взрослыми. Посещайте парки, детские площадки,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приучайте к игре в песочницах, ходите на дни 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рождения друзей…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2. Максимально приближайте домашний режим к распорядку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дня в детском учреждении (упорядочить часы сна, 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бодрствования, питания и т.д.), при выполнении режимных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моментов поощряйте и развивайте детскую 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самостоятельность.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3. О предстоящем поступлении в детский сад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беседуйте с ним, как о радостном событии. Воздерживайтесь 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1285875" cy="1247775"/>
          </a:xfrm>
          <a:prstGeom prst="rect">
            <a:avLst/>
          </a:prstGeom>
          <a:noFill/>
        </p:spPr>
      </p:pic>
      <p:pic>
        <p:nvPicPr>
          <p:cNvPr id="2052" name="Picture 4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86" y="214290"/>
            <a:ext cx="952500" cy="1352550"/>
          </a:xfrm>
          <a:prstGeom prst="rect">
            <a:avLst/>
          </a:prstGeom>
          <a:noFill/>
        </p:spPr>
      </p:pic>
      <p:pic>
        <p:nvPicPr>
          <p:cNvPr id="2054" name="Picture 6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0" y="5000636"/>
            <a:ext cx="1019175" cy="1457326"/>
          </a:xfrm>
          <a:prstGeom prst="rect">
            <a:avLst/>
          </a:prstGeom>
          <a:noFill/>
        </p:spPr>
      </p:pic>
      <p:pic>
        <p:nvPicPr>
          <p:cNvPr id="2056" name="Picture 8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5214950"/>
            <a:ext cx="752475" cy="1323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71604" y="142852"/>
            <a:ext cx="707236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говорить о собственных опасениях в присутствии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ребенка.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4. Придите заранее в детский сад и познакомьтесь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 обстановкой, с детьми, с воспитателями… Лучше это сделать, когда дети гуляют на улице или играют в групповой комнате.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5. Познакомьтесь с воспитателями группы заранее, расскажите об индивидуальных особенностях вашего ребенка, что ему нравится, что нет, каковы его умения и навыки, в какой помощи нуждается. Определите, какие методы поощрения и наказания приемлемы для вашего ребенка.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6. В первые дни посещения детского садика не оставляйте ребенка одного, побудьте с ним какое-то время. Не опаздывайте, забирайте ребенка вовремя.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7. Дайте ребенку в детский сад любимую игрушку, уговорите остаться ее переночевать в садике, а на утро снова с нею встретиться. Если ребенок не соглашается,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1524000" cy="1162050"/>
          </a:xfrm>
          <a:prstGeom prst="rect">
            <a:avLst/>
          </a:prstGeom>
          <a:noFill/>
        </p:spPr>
      </p:pic>
      <p:pic>
        <p:nvPicPr>
          <p:cNvPr id="1028" name="Picture 4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572140"/>
            <a:ext cx="1266825" cy="1009650"/>
          </a:xfrm>
          <a:prstGeom prst="rect">
            <a:avLst/>
          </a:prstGeom>
          <a:noFill/>
        </p:spPr>
      </p:pic>
      <p:pic>
        <p:nvPicPr>
          <p:cNvPr id="1030" name="Picture 6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6" y="142852"/>
            <a:ext cx="1362075" cy="1114425"/>
          </a:xfrm>
          <a:prstGeom prst="rect">
            <a:avLst/>
          </a:prstGeom>
          <a:noFill/>
        </p:spPr>
      </p:pic>
      <p:pic>
        <p:nvPicPr>
          <p:cNvPr id="1032" name="Picture 8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9586" y="5214950"/>
            <a:ext cx="914400" cy="1085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357166"/>
            <a:ext cx="739176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пусть игрушка ходит вместе с ним ежедневно и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знакомится там с другими детьми.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Расспрашивайте, что с игрушкой происходило в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детском саду, кто с ней дружил, не было ли ей грустно.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Таким образом вы узнаете, как ребенку удается привыкнуть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к детскому саду.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8.Поиграйте с ребенком с домашними игрушками в детский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сад, распределите роли детей, воспитателей. Помогите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игрушке найти ей друзей и по решайте проблемы вашего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ребенка через нее, ориентируя на игру на положительные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результаты.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Эти советы помогут заботливым родителям грамотно и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безболезненно помочь своему ребенку пережить процесс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перехода из дома в детский сад.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071942"/>
            <a:ext cx="1104900" cy="971551"/>
          </a:xfrm>
          <a:prstGeom prst="rect">
            <a:avLst/>
          </a:prstGeom>
          <a:noFill/>
        </p:spPr>
      </p:pic>
      <p:pic>
        <p:nvPicPr>
          <p:cNvPr id="24582" name="Picture 6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571876"/>
            <a:ext cx="1200150" cy="1504951"/>
          </a:xfrm>
          <a:prstGeom prst="rect">
            <a:avLst/>
          </a:prstGeom>
          <a:noFill/>
        </p:spPr>
      </p:pic>
      <p:pic>
        <p:nvPicPr>
          <p:cNvPr id="6" name="Picture 16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5429264"/>
            <a:ext cx="1524000" cy="1181101"/>
          </a:xfrm>
          <a:prstGeom prst="rect">
            <a:avLst/>
          </a:prstGeom>
          <a:noFill/>
        </p:spPr>
      </p:pic>
      <p:pic>
        <p:nvPicPr>
          <p:cNvPr id="7" name="Picture 18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214554"/>
            <a:ext cx="1381125" cy="1381126"/>
          </a:xfrm>
          <a:prstGeom prst="rect">
            <a:avLst/>
          </a:prstGeom>
          <a:noFill/>
        </p:spPr>
      </p:pic>
      <p:pic>
        <p:nvPicPr>
          <p:cNvPr id="24586" name="Picture 10" descr="Анимашки Дети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15272" y="142852"/>
            <a:ext cx="1276350" cy="1524001"/>
          </a:xfrm>
          <a:prstGeom prst="rect">
            <a:avLst/>
          </a:prstGeom>
          <a:noFill/>
        </p:spPr>
      </p:pic>
      <p:pic>
        <p:nvPicPr>
          <p:cNvPr id="24590" name="Picture 14" descr="Анимашки Дети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44" y="142852"/>
            <a:ext cx="1362075" cy="1362075"/>
          </a:xfrm>
          <a:prstGeom prst="rect">
            <a:avLst/>
          </a:prstGeom>
          <a:noFill/>
        </p:spPr>
      </p:pic>
      <p:pic>
        <p:nvPicPr>
          <p:cNvPr id="24592" name="Picture 16" descr="Анимашки Дети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96200" y="5429264"/>
            <a:ext cx="1447800" cy="8763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643042" y="0"/>
            <a:ext cx="6468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Признаки эмоционального напряжения.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1604" y="500042"/>
            <a:ext cx="6751334" cy="644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Трудности засыпания и беспокойный сон.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Усталость после нагрузки, которая совсем 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недавно ребенка не утомляла.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3. Беспричинная обидчивость, плаксивость или, наоборот,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повышенная агрессивность.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4. Рассеянность, невнимательность.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5. Беспокойство, непоседливость.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6. Отсутствие уверенности в себе, которое выражается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в том, что ребенок все чаще ищет одобрения у взрослых,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буквально жмется к ним.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7. Проявление упрямства.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8. Постоянно сосет палец; жует что-нибудь; слишком жадно,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без разбора ест, заглатывая пищу (иногда наоборот,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отмечается стойкое нарушение аппетита).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9. Боязнь контактов, стремление к уединению, отказ</a:t>
            </a:r>
          </a:p>
        </p:txBody>
      </p:sp>
      <p:pic>
        <p:nvPicPr>
          <p:cNvPr id="19" name="Picture 12" descr="Анимашки Дети">
            <a:hlinkClick r:id="rId17"/>
          </p:cNvPr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29388" y="2143116"/>
            <a:ext cx="809625" cy="857251"/>
          </a:xfrm>
          <a:prstGeom prst="rect">
            <a:avLst/>
          </a:prstGeom>
          <a:noFill/>
        </p:spPr>
      </p:pic>
      <p:pic>
        <p:nvPicPr>
          <p:cNvPr id="20" name="Picture 10" descr="Анимашки Дети">
            <a:hlinkClick r:id="rId19"/>
          </p:cNvPr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143900" y="3357562"/>
            <a:ext cx="857250" cy="790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357166"/>
            <a:ext cx="781050" cy="942976"/>
          </a:xfrm>
          <a:prstGeom prst="rect">
            <a:avLst/>
          </a:prstGeom>
          <a:noFill/>
        </p:spPr>
      </p:pic>
      <p:pic>
        <p:nvPicPr>
          <p:cNvPr id="26628" name="Picture 4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166"/>
            <a:ext cx="1371600" cy="1266826"/>
          </a:xfrm>
          <a:prstGeom prst="rect">
            <a:avLst/>
          </a:prstGeom>
          <a:noFill/>
        </p:spPr>
      </p:pic>
      <p:pic>
        <p:nvPicPr>
          <p:cNvPr id="26630" name="Picture 6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5338" y="5572140"/>
            <a:ext cx="714375" cy="1019176"/>
          </a:xfrm>
          <a:prstGeom prst="rect">
            <a:avLst/>
          </a:prstGeom>
          <a:noFill/>
        </p:spPr>
      </p:pic>
      <p:pic>
        <p:nvPicPr>
          <p:cNvPr id="26632" name="Picture 8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24" y="1785926"/>
            <a:ext cx="923925" cy="962025"/>
          </a:xfrm>
          <a:prstGeom prst="rect">
            <a:avLst/>
          </a:prstGeom>
          <a:noFill/>
        </p:spPr>
      </p:pic>
      <p:pic>
        <p:nvPicPr>
          <p:cNvPr id="8" name="Picture 18" descr="Анимашки Дети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282" y="5357826"/>
            <a:ext cx="1257300" cy="1285876"/>
          </a:xfrm>
          <a:prstGeom prst="rect">
            <a:avLst/>
          </a:prstGeom>
          <a:noFill/>
        </p:spPr>
      </p:pic>
      <p:pic>
        <p:nvPicPr>
          <p:cNvPr id="26638" name="Picture 14" descr="Анимашки Дети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86380" y="4071942"/>
            <a:ext cx="800100" cy="876300"/>
          </a:xfrm>
          <a:prstGeom prst="rect">
            <a:avLst/>
          </a:prstGeom>
          <a:noFill/>
        </p:spPr>
      </p:pic>
      <p:pic>
        <p:nvPicPr>
          <p:cNvPr id="26640" name="Picture 16" descr="Анимашки Дети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72462" y="3500438"/>
            <a:ext cx="742950" cy="1171575"/>
          </a:xfrm>
          <a:prstGeom prst="rect">
            <a:avLst/>
          </a:prstGeom>
          <a:noFill/>
        </p:spPr>
      </p:pic>
      <p:pic>
        <p:nvPicPr>
          <p:cNvPr id="26642" name="Picture 18" descr="Анимашки Дети">
            <a:hlinkClick r:id="rId17"/>
          </p:cNvPr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4282" y="2857496"/>
            <a:ext cx="847725" cy="8953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71604" y="428604"/>
            <a:ext cx="7340471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участвовать в играх сверстников (часто ребенок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бесцельно бродит по групповой комнате, не находя себе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занятия).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10. Игра  с половыми органами.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11. Подергивание плечами, качание головой, дрожание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рук.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12. Снижение массы тела или напротив, появление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симптомов ожирения.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13. Повышенная тревожность.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14. Дневное и ночное недержание мочи, которого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ранее не наблюдалось.</a:t>
            </a:r>
          </a:p>
          <a:p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Все вышеперечисленные признаки могут говорить о том, что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ребенок находится в состоянии эмоционального напряжения,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только в том случае, если они не наблюдались ранее.</a:t>
            </a:r>
          </a:p>
          <a:p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Анимашки Дет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571744"/>
            <a:ext cx="1524000" cy="1219201"/>
          </a:xfrm>
          <a:prstGeom prst="rect">
            <a:avLst/>
          </a:prstGeom>
          <a:noFill/>
        </p:spPr>
      </p:pic>
      <p:pic>
        <p:nvPicPr>
          <p:cNvPr id="9222" name="Picture 6" descr="Анимашки Дети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072074"/>
            <a:ext cx="1524000" cy="1428750"/>
          </a:xfrm>
          <a:prstGeom prst="rect">
            <a:avLst/>
          </a:prstGeom>
          <a:noFill/>
        </p:spPr>
      </p:pic>
      <p:pic>
        <p:nvPicPr>
          <p:cNvPr id="9228" name="Picture 12" descr="Анимашки Дети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0" y="5143512"/>
            <a:ext cx="1524000" cy="1514475"/>
          </a:xfrm>
          <a:prstGeom prst="rect">
            <a:avLst/>
          </a:prstGeom>
          <a:noFill/>
        </p:spPr>
      </p:pic>
      <p:pic>
        <p:nvPicPr>
          <p:cNvPr id="13" name="Picture 2" descr="Анимашки Дети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8" y="142852"/>
            <a:ext cx="1371600" cy="1524001"/>
          </a:xfrm>
          <a:prstGeom prst="rect">
            <a:avLst/>
          </a:prstGeom>
          <a:noFill/>
        </p:spPr>
      </p:pic>
      <p:pic>
        <p:nvPicPr>
          <p:cNvPr id="14" name="Picture 8" descr="Анимашки Дети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53350" y="0"/>
            <a:ext cx="1390650" cy="1524001"/>
          </a:xfrm>
          <a:prstGeom prst="rect">
            <a:avLst/>
          </a:prstGeom>
          <a:noFill/>
        </p:spPr>
      </p:pic>
      <p:pic>
        <p:nvPicPr>
          <p:cNvPr id="15" name="Picture 4" descr="Анимашки Дети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86644" y="2786058"/>
            <a:ext cx="1524000" cy="137160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285984" y="214290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Памятка для родителей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0166" y="1000108"/>
            <a:ext cx="795086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Ваш малыш пришел в детский сад. Для него началась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новая жизнь. Чтобы ребенок вступил в нее радостным, общительным,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повзрослевшим, постарайтесь создать в семье спокойную, дружескую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атмосферу.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Установите четкие требования к ребенку и будьте последовательны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в их предъявлении.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Будьте терпеливы.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Формулируйте у ребенка навыки самообслуживания и личной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гигиены.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Поощряйте игры с другими детьми, расширяйте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Круг общения со взрослыми.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Когда ребенок с Вами разговаривает, слушайте его</a:t>
            </a:r>
          </a:p>
          <a:p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952500" cy="952500"/>
          </a:xfrm>
          <a:prstGeom prst="rect">
            <a:avLst/>
          </a:prstGeom>
          <a:noFill/>
        </p:spPr>
      </p:pic>
      <p:pic>
        <p:nvPicPr>
          <p:cNvPr id="25604" name="Picture 4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5143512"/>
            <a:ext cx="1447800" cy="1524001"/>
          </a:xfrm>
          <a:prstGeom prst="rect">
            <a:avLst/>
          </a:prstGeom>
          <a:noFill/>
        </p:spPr>
      </p:pic>
      <p:pic>
        <p:nvPicPr>
          <p:cNvPr id="25606" name="Picture 6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48" y="285728"/>
            <a:ext cx="885825" cy="1028701"/>
          </a:xfrm>
          <a:prstGeom prst="rect">
            <a:avLst/>
          </a:prstGeom>
          <a:noFill/>
        </p:spPr>
      </p:pic>
      <p:pic>
        <p:nvPicPr>
          <p:cNvPr id="25610" name="Picture 10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86710" y="5072074"/>
            <a:ext cx="981075" cy="1524001"/>
          </a:xfrm>
          <a:prstGeom prst="rect">
            <a:avLst/>
          </a:prstGeom>
          <a:noFill/>
        </p:spPr>
      </p:pic>
      <p:pic>
        <p:nvPicPr>
          <p:cNvPr id="8" name="Picture 14" descr="Анимашки Дети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2786058"/>
            <a:ext cx="1038225" cy="781051"/>
          </a:xfrm>
          <a:prstGeom prst="rect">
            <a:avLst/>
          </a:prstGeom>
          <a:noFill/>
        </p:spPr>
      </p:pic>
      <p:pic>
        <p:nvPicPr>
          <p:cNvPr id="9" name="Picture 4" descr="Анимашки Дети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72396" y="2571744"/>
            <a:ext cx="1381125" cy="13811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57289" y="357166"/>
            <a:ext cx="657229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внимательно.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Если вы увидите, что ребенок что-то делает, начните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«параллельный разговор» (комментируйте его действия).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Говорите с ребенком короткими фразами, медленно; в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разговоре называйте как можно больше предметов. Давайте простые и понятные объяснения.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Спрашивайте у ребенка: «Что ты делаешь?»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Каждый день читайте ребенку. Заботьтесь о том, чтобы у него были новые впечатления.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Занимайтесь с ребенком совместной творческой деятельностью: играйте, лепите, рисуйте…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Поощряйте любопытство.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Не скупитесь на похвалу.</a:t>
            </a:r>
          </a:p>
          <a:p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Радуйтесь Вашему ребенку!!!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im6-tub.yandex.net/i?id=118634543-21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71760" cy="2571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71802" y="0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Наши детки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7653" name="Picture 5" descr="E:\ЗНАЙКА\DSC046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000372"/>
            <a:ext cx="2666986" cy="200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4" name="Picture 6" descr="E:\ЗНАЙКА\DSC047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714884"/>
            <a:ext cx="2419297" cy="1814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5" name="Picture 7" descr="E:\ЗНАЙКА\DSC047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4357694"/>
            <a:ext cx="1778755" cy="23716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7656" name="Picture 8" descr="E:\ЗНАЙКА\DSC046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1071546"/>
            <a:ext cx="2357454" cy="17680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7657" name="Picture 9" descr="E:\28 марта слушатели КПК\DSC048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4714884"/>
            <a:ext cx="2571736" cy="1928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 rot="10800000" flipV="1">
            <a:off x="6891948" y="3968032"/>
            <a:ext cx="2252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№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2347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2132" y="2500307"/>
            <a:ext cx="288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ГОУ   ЦРР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6380" y="3357562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smtClean="0">
                <a:solidFill>
                  <a:srgbClr val="FF0000"/>
                </a:solidFill>
                <a:latin typeface="Monotype Corsiva" pitchFamily="66" charset="0"/>
              </a:rPr>
              <a:t>детский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сад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7658" name="Picture 10" descr="C:\Documents and Settings\Admin\Рабочий стол\Фотографии\фото\P10606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500042"/>
            <a:ext cx="2381268" cy="1785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60" name="Picture 12" descr="Анимашки Бабочки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3071810"/>
            <a:ext cx="1524000" cy="1219201"/>
          </a:xfrm>
          <a:prstGeom prst="rect">
            <a:avLst/>
          </a:prstGeom>
          <a:noFill/>
        </p:spPr>
      </p:pic>
      <p:pic>
        <p:nvPicPr>
          <p:cNvPr id="27662" name="Picture 14" descr="Анимашки Бабочки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01025" y="2780928"/>
            <a:ext cx="942975" cy="1038225"/>
          </a:xfrm>
          <a:prstGeom prst="rect">
            <a:avLst/>
          </a:prstGeom>
          <a:noFill/>
        </p:spPr>
      </p:pic>
      <p:pic>
        <p:nvPicPr>
          <p:cNvPr id="27670" name="Picture 22" descr="Анимашки Бабочки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85918" y="285728"/>
            <a:ext cx="15240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956</TotalTime>
  <Words>873</Words>
  <Application>Microsoft Office PowerPoint</Application>
  <PresentationFormat>Экран (4:3)</PresentationFormat>
  <Paragraphs>121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Адаптация детей к детскому саду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детей к детскому саду</dc:title>
  <cp:lastModifiedBy>Аня</cp:lastModifiedBy>
  <cp:revision>100</cp:revision>
  <dcterms:modified xsi:type="dcterms:W3CDTF">2011-10-28T09:00:58Z</dcterms:modified>
</cp:coreProperties>
</file>