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0" r:id="rId4"/>
    <p:sldId id="258" r:id="rId5"/>
    <p:sldId id="259" r:id="rId6"/>
    <p:sldId id="336" r:id="rId7"/>
    <p:sldId id="339" r:id="rId8"/>
    <p:sldId id="341" r:id="rId9"/>
    <p:sldId id="342" r:id="rId10"/>
    <p:sldId id="260" r:id="rId11"/>
    <p:sldId id="261" r:id="rId12"/>
    <p:sldId id="268" r:id="rId13"/>
    <p:sldId id="346" r:id="rId14"/>
    <p:sldId id="344" r:id="rId15"/>
    <p:sldId id="262" r:id="rId16"/>
    <p:sldId id="347" r:id="rId17"/>
    <p:sldId id="269" r:id="rId18"/>
    <p:sldId id="263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80" r:id="rId28"/>
    <p:sldId id="286" r:id="rId29"/>
    <p:sldId id="285" r:id="rId30"/>
    <p:sldId id="288" r:id="rId31"/>
    <p:sldId id="290" r:id="rId32"/>
    <p:sldId id="292" r:id="rId33"/>
    <p:sldId id="294" r:id="rId34"/>
    <p:sldId id="296" r:id="rId35"/>
    <p:sldId id="299" r:id="rId36"/>
    <p:sldId id="301" r:id="rId37"/>
    <p:sldId id="303" r:id="rId38"/>
    <p:sldId id="349" r:id="rId39"/>
    <p:sldId id="276" r:id="rId40"/>
    <p:sldId id="305" r:id="rId41"/>
    <p:sldId id="307" r:id="rId42"/>
    <p:sldId id="309" r:id="rId43"/>
    <p:sldId id="311" r:id="rId44"/>
    <p:sldId id="313" r:id="rId45"/>
    <p:sldId id="317" r:id="rId46"/>
    <p:sldId id="315" r:id="rId47"/>
    <p:sldId id="319" r:id="rId48"/>
    <p:sldId id="321" r:id="rId49"/>
    <p:sldId id="323" r:id="rId50"/>
    <p:sldId id="325" r:id="rId51"/>
    <p:sldId id="327" r:id="rId52"/>
    <p:sldId id="329" r:id="rId53"/>
    <p:sldId id="331" r:id="rId54"/>
    <p:sldId id="33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5383-5006-4A8D-A2DB-28B00F36374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901B-B1C3-4167-B4DA-2B382EA0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8101042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СЕМИНАР-ПРАКТИКУМ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3200" b="1" i="1" dirty="0" smtClean="0">
                <a:solidFill>
                  <a:srgbClr val="0070C0"/>
                </a:solidFill>
              </a:rPr>
              <a:t>для педагогов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8072494" cy="35719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«Игрушки и пособия из бросового материала»</a:t>
            </a:r>
          </a:p>
          <a:p>
            <a:pPr algn="l"/>
            <a:endParaRPr lang="ru-RU" sz="4800" b="1" dirty="0">
              <a:solidFill>
                <a:srgbClr val="FF0000"/>
              </a:solidFill>
            </a:endParaRP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МБДОУ </a:t>
            </a:r>
            <a:r>
              <a:rPr lang="ru-RU" sz="2800" dirty="0" err="1" smtClean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/с № 16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х. Беднягина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17407">
            <a:off x="39143" y="161873"/>
            <a:ext cx="8315356" cy="1035876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rgbClr val="C00000"/>
                </a:solidFill>
              </a:rPr>
              <a:t>       </a:t>
            </a:r>
            <a:r>
              <a:rPr lang="ru-RU" sz="4800" b="1" i="1" dirty="0" smtClean="0"/>
              <a:t>Этапы работы: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15436" cy="52863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1.Вначале перед детьми ставится проблема: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	Определение содержания работы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	Какую игрушку нам необходимо создать для игры 	(обговариваем какой игры);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2. Вовлекаем детей в решение проблемы: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	Как создать игрушку?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	Какой материал будем использовать?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3. На младших группах можно рассмотреть игрушку, а на старших   нарисовать план-схему будущего макета;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4.Отбор необходимого материала;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5.Изготовление игрушки;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6. Результат.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2928958" cy="1470025"/>
          </a:xfrm>
        </p:spPr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4287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Поделки на развитие мелкой моторики и сенсорного воспитания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положение по родительским уголкам\поделки фото\DSCN2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57166"/>
            <a:ext cx="707236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572140"/>
            <a:ext cx="5143536" cy="5715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403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2130425"/>
            <a:ext cx="2528878" cy="4413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4" name="Picture 4" descr="G:\материал ПО СЕМИНАРУ ПРАКТИКУМУ\фото\P1020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371475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G:\материал ПО СЕМИНАРУ ПРАКТИКУМУ\фото\P10205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6434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G:\материал ПО СЕМИНАРУ ПРАКТИКУМУ\фото\P10205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714752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572140"/>
            <a:ext cx="5143536" cy="5715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403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357167"/>
            <a:ext cx="2528878" cy="18573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G:\материал ПО СЕМИНАРУ ПРАКТИКУМУ\фото\P1020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364333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материал ПО СЕМИНАРУ ПРАКТИКУМУ\фото\P10205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42852"/>
            <a:ext cx="450059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материал ПО СЕМИНАРУ ПРАКТИКУМУ\фото\P10205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000372"/>
            <a:ext cx="400052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материал ПО СЕМИНАРУ ПРАКТИКУМУ\фото\P10205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5000636"/>
            <a:ext cx="457203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572140"/>
            <a:ext cx="5143536" cy="5715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403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714357"/>
            <a:ext cx="1928826" cy="16430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G:\материал ПО СЕМИНАРУ ПРАКТИКУМУ\фото\P1020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3172349" cy="216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материал ПО СЕМИНАРУ ПРАКТИКУМУ\фото\P10205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071810"/>
            <a:ext cx="20002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G:\материал ПО СЕМИНАРУ ПРАКТИКУМУ\фото\P10205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42852"/>
            <a:ext cx="24288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G:\материал ПО СЕМИНАРУ ПРАКТИКУМУ\фото\P10205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1000108"/>
            <a:ext cx="22860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G:\материал ПО СЕМИНАРУ ПРАКТИКУМУ\фото\P10205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3857628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G:\материал ПО СЕМИНАРУ ПРАКТИКУМУ\фото\P10205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26" y="3929066"/>
            <a:ext cx="24288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00504"/>
            <a:ext cx="3643338" cy="25717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Изделие готово - и очень «ничего»,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 завтра сяду снова и сделаю ещё!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314564" cy="84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детьми при из</a:t>
            </a:r>
            <a:endParaRPr lang="ru-RU" dirty="0"/>
          </a:p>
        </p:txBody>
      </p:sp>
      <p:pic>
        <p:nvPicPr>
          <p:cNvPr id="3074" name="Picture 2" descr="C:\Users\Dmetrei\Desktop\DCIM\102_PANA\P10203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Dmetrei\Desktop\DCIM\102_PANA\P1020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85728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metrei\Desktop\DCIM\102_PANA\P10203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71876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4"/>
          </a:xfrm>
          <a:prstGeom prst="rect">
            <a:avLst/>
          </a:prstGeom>
          <a:noFill/>
        </p:spPr>
      </p:pic>
      <p:pic>
        <p:nvPicPr>
          <p:cNvPr id="8194" name="Picture 2" descr="G:\материал ПО СЕМИНАРУ ПРАКТИКУМУ\фото\P1020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14290"/>
            <a:ext cx="385765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материал ПО СЕМИНАРУ ПРАКТИКУМУ\фото\P10204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48577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G:\материал ПО СЕМИНАРУ ПРАКТИКУМУ\фото\P1020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643182"/>
            <a:ext cx="3429024" cy="30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G:\материал ПО СЕМИНАРУ ПРАКТИКУМУ\фото\P10205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4071942"/>
            <a:ext cx="250029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G:\материал ПО СЕМИНАРУ ПРАКТИКУМУ\фото\P10205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3286124"/>
            <a:ext cx="25717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Направления работы с бросовым материалом для мастер-класса: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286124"/>
            <a:ext cx="8215370" cy="32861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Чудеса из коробок </a:t>
            </a:r>
            <a:r>
              <a:rPr lang="ru-RU" sz="2400" dirty="0" smtClean="0">
                <a:solidFill>
                  <a:srgbClr val="C00000"/>
                </a:solidFill>
              </a:rPr>
              <a:t>(изготовление русской гармошки);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Работа с яичной упаковкой </a:t>
            </a:r>
            <a:r>
              <a:rPr lang="ru-RU" sz="2400" dirty="0" smtClean="0">
                <a:solidFill>
                  <a:srgbClr val="C00000"/>
                </a:solidFill>
              </a:rPr>
              <a:t>(изготовление элемента костюма: венок);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Использование пластиковых тар </a:t>
            </a:r>
            <a:r>
              <a:rPr lang="ru-RU" sz="2400" dirty="0" smtClean="0">
                <a:solidFill>
                  <a:srgbClr val="C00000"/>
                </a:solidFill>
              </a:rPr>
              <a:t>(изготовление игрушек для театра);</a:t>
            </a:r>
            <a:endParaRPr lang="ru-RU" sz="2400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Использование картонных рулонов              </a:t>
            </a:r>
            <a:r>
              <a:rPr lang="ru-RU" sz="2400" dirty="0" smtClean="0">
                <a:solidFill>
                  <a:srgbClr val="C00000"/>
                </a:solidFill>
              </a:rPr>
              <a:t>(изготовление зверюшек).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42875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4624EE"/>
                </a:solidFill>
              </a:rPr>
              <a:t>Мастер-класс</a:t>
            </a:r>
            <a:endParaRPr lang="ru-RU" b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1785950"/>
          </a:xfrm>
        </p:spPr>
        <p:txBody>
          <a:bodyPr>
            <a:no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«Игрушки и пособия из бросового материала»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643469"/>
          </a:xfrm>
        </p:spPr>
        <p:txBody>
          <a:bodyPr/>
          <a:lstStyle/>
          <a:p>
            <a:r>
              <a:rPr lang="ru-RU" dirty="0" smtClean="0"/>
              <a:t>Фото гармошки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1430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Игрушка из бросового материала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«Русская гармошка»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Documents and Settings\Admin\Рабочий стол\фото к презентации\фото к презентации 0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14357"/>
            <a:ext cx="735811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71514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7143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Цель семинара-практикума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135732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 распространение педагогического опыта работы по изготовлению игрушек и поделок из бросового материала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00240"/>
            <a:ext cx="2000264" cy="642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Задачи: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8572560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асширение знаний и умений педагогов в изготовлении прекрасных вещей из бросового материала путем освоения элементарных техник;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Активизация творческой фантазии педагогов;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 новыми пособиями;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Совершенствование навыков педагогов в работе с нестандартным материалом и оборудованием, их свободное применение в играх и творческой деятельности с детьми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2357453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4624EE"/>
                </a:solidFill>
              </a:rPr>
              <a:t>Назначение: </a:t>
            </a:r>
            <a:r>
              <a:rPr lang="ru-RU" sz="3600" b="1" i="1" dirty="0" smtClean="0">
                <a:solidFill>
                  <a:srgbClr val="4624EE"/>
                </a:solidFill>
              </a:rPr>
              <a:t/>
            </a:r>
            <a:br>
              <a:rPr lang="ru-RU" sz="3600" b="1" i="1" dirty="0" smtClean="0">
                <a:solidFill>
                  <a:srgbClr val="4624EE"/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игрушка может быть использована для постановки МРД в танце, в театрализации, в сюжетно-ролевой игре, как экспонат выставки.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8715436" cy="378621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4400" b="1" i="1" dirty="0" smtClean="0">
                <a:solidFill>
                  <a:srgbClr val="4624EE"/>
                </a:solidFill>
              </a:rPr>
              <a:t>Материалы и инструменты:</a:t>
            </a:r>
          </a:p>
          <a:p>
            <a:pPr algn="l">
              <a:buFontTx/>
              <a:buChar char="-"/>
            </a:pPr>
            <a:r>
              <a:rPr lang="ru-RU" sz="3500" i="1" dirty="0" smtClean="0">
                <a:solidFill>
                  <a:srgbClr val="FF0000"/>
                </a:solidFill>
              </a:rPr>
              <a:t>Плотные коробки 2 шт.;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Ткань , нитки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Самоклейка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 Клей (ПВА, «момент»)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 Декоративная лента		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Картон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 Ножницы, кисти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214950"/>
            <a:ext cx="8143932" cy="13573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 шаг: </a:t>
            </a:r>
            <a:r>
              <a:rPr lang="ru-RU" dirty="0" smtClean="0">
                <a:solidFill>
                  <a:schemeClr val="tx1"/>
                </a:solidFill>
              </a:rPr>
              <a:t>Взять плотную ткань длиной 30см и шириной 40см. 2 коробки (12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8см) Прострочить  заготовку,  как показано на рисунке. Ширина  полос  не должна быть более 5 см</a:t>
            </a:r>
            <a:r>
              <a:rPr lang="ru-RU" dirty="0" smtClean="0"/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Documents and Settings\Admin\Рабочий стол\фото к презентации\фото к презентации 0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1787" y="1790700"/>
            <a:ext cx="594042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429552" cy="114300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 шаг: </a:t>
            </a:r>
            <a:r>
              <a:rPr lang="ru-RU" dirty="0" smtClean="0">
                <a:solidFill>
                  <a:schemeClr val="tx1"/>
                </a:solidFill>
              </a:rPr>
              <a:t>Ткань прострочить по 4 линиям с разных сторон.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Admin\Рабочий стол\фото к презентации\фото к презентации 0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714488"/>
            <a:ext cx="5940425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7500958" y="2571744"/>
            <a:ext cx="1143008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8596" y="4929198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7286644" y="2214554"/>
            <a:ext cx="1571636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158" y="4643446"/>
            <a:ext cx="1071570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501122" cy="21431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200" dirty="0" smtClean="0">
                <a:solidFill>
                  <a:srgbClr val="FF0000"/>
                </a:solidFill>
              </a:rPr>
              <a:t>3 шаг: </a:t>
            </a:r>
            <a:r>
              <a:rPr lang="ru-RU" sz="4200" dirty="0" smtClean="0">
                <a:solidFill>
                  <a:schemeClr val="tx1"/>
                </a:solidFill>
              </a:rPr>
              <a:t>Собрать гармошку по рисунку. 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Меха закрепить мебельным </a:t>
            </a:r>
            <a:r>
              <a:rPr lang="ru-RU" sz="4200" dirty="0" err="1" smtClean="0">
                <a:solidFill>
                  <a:schemeClr val="tx1"/>
                </a:solidFill>
              </a:rPr>
              <a:t>степлером</a:t>
            </a:r>
            <a:r>
              <a:rPr lang="ru-RU" sz="4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Вставить ремешок для левой руки. Клавиатуру для правой изготовить из линолеума (вырезать по размеру коробки, проклеить и вставить заготовку в коробку)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Admin\Рабочий стол\фото к презентации\фото к презентации 0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6387" y="1428736"/>
            <a:ext cx="599122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6143636" y="4143380"/>
            <a:ext cx="64294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5357818" y="3429000"/>
            <a:ext cx="228601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643174" y="4286256"/>
            <a:ext cx="35719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893075" y="3750471"/>
            <a:ext cx="150019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7486680" cy="9286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 шаг: </a:t>
            </a:r>
            <a:r>
              <a:rPr lang="ru-RU" dirty="0" smtClean="0">
                <a:solidFill>
                  <a:schemeClr val="tx1"/>
                </a:solidFill>
              </a:rPr>
              <a:t>Для изготовления ремешка для левой руки, к тесьме пришить резинку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Admin\Рабочий стол\фото к презентации\фото к презентации 0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7" y="1714488"/>
            <a:ext cx="604204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286388"/>
            <a:ext cx="8072494" cy="11430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5 шаг: </a:t>
            </a:r>
            <a:r>
              <a:rPr lang="ru-RU" dirty="0" smtClean="0">
                <a:solidFill>
                  <a:schemeClr val="tx1"/>
                </a:solidFill>
              </a:rPr>
              <a:t>Украсить места соединения тесьмой. Для этого использовать клей «Момент». Кнопочки для правой и левой  руки вырезать из бумаги и  приклеить.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Admin\Рабочий стол\фото к презентации\фото к презентации 0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7299"/>
            <a:ext cx="670086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14488"/>
            <a:ext cx="4857784" cy="2428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7415242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Игрушка «Домбра из кастрюли»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поделки фото\DSCN2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83582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2643205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4624EE"/>
                </a:solidFill>
              </a:rPr>
              <a:t>Назначение: </a:t>
            </a:r>
            <a:r>
              <a:rPr lang="ru-RU" sz="3600" b="1" i="1" dirty="0" smtClean="0">
                <a:solidFill>
                  <a:srgbClr val="4624EE"/>
                </a:solidFill>
              </a:rPr>
              <a:t/>
            </a:r>
            <a:br>
              <a:rPr lang="ru-RU" sz="3600" b="1" i="1" dirty="0" smtClean="0">
                <a:solidFill>
                  <a:srgbClr val="4624EE"/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игрушка может быть использована для постановки МРД в танце, в театрализации, в сюжетно-ролевой игре, как ознакомление с музыкальным инструментом, как экспонат выставки.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71810"/>
            <a:ext cx="8715436" cy="342902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400" b="1" i="1" dirty="0" smtClean="0">
                <a:solidFill>
                  <a:srgbClr val="4624EE"/>
                </a:solidFill>
              </a:rPr>
              <a:t>Материалы и инструменты: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Кастрюля без ручек;</a:t>
            </a:r>
          </a:p>
          <a:p>
            <a:pPr algn="l"/>
            <a:r>
              <a:rPr lang="ru-RU" sz="3800" i="1" dirty="0" smtClean="0">
                <a:solidFill>
                  <a:srgbClr val="FF0000"/>
                </a:solidFill>
              </a:rPr>
              <a:t>-Два металлических уголка;</a:t>
            </a:r>
          </a:p>
          <a:p>
            <a:pPr algn="l"/>
            <a:r>
              <a:rPr lang="ru-RU" sz="3800" i="1" dirty="0" smtClean="0">
                <a:solidFill>
                  <a:srgbClr val="FF0000"/>
                </a:solidFill>
              </a:rPr>
              <a:t>-Деревянный брусок (длинный и короткий) ;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6 болтов с гайками среднего размера;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 Леска для струн;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 6 </a:t>
            </a:r>
            <a:r>
              <a:rPr lang="ru-RU" sz="3800" i="1" dirty="0" err="1" smtClean="0">
                <a:solidFill>
                  <a:srgbClr val="FF0000"/>
                </a:solidFill>
              </a:rPr>
              <a:t>саморезов</a:t>
            </a:r>
            <a:r>
              <a:rPr lang="ru-RU" sz="3800" i="1" dirty="0" smtClean="0">
                <a:solidFill>
                  <a:srgbClr val="FF0000"/>
                </a:solidFill>
              </a:rPr>
              <a:t>;		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Картон, </a:t>
            </a:r>
            <a:r>
              <a:rPr lang="ru-RU" sz="3800" i="1" dirty="0" err="1" smtClean="0">
                <a:solidFill>
                  <a:srgbClr val="FF0000"/>
                </a:solidFill>
              </a:rPr>
              <a:t>самоклейка</a:t>
            </a:r>
            <a:r>
              <a:rPr lang="ru-RU" sz="3800" i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ru-RU" sz="3800" i="1" dirty="0" smtClean="0">
                <a:solidFill>
                  <a:srgbClr val="FF0000"/>
                </a:solidFill>
              </a:rPr>
              <a:t> Краска эмаль </a:t>
            </a:r>
            <a:endParaRPr lang="ru-RU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72560" cy="52864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 шаг: </a:t>
            </a:r>
            <a:r>
              <a:rPr lang="ru-RU" dirty="0" smtClean="0">
                <a:solidFill>
                  <a:schemeClr val="tx1"/>
                </a:solidFill>
              </a:rPr>
              <a:t>Обстругивание длинного и короткого деревянного бруска с одной стороны, закругляя углы;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2 шаг: </a:t>
            </a:r>
            <a:r>
              <a:rPr lang="ru-RU" dirty="0" smtClean="0">
                <a:solidFill>
                  <a:schemeClr val="tx1"/>
                </a:solidFill>
              </a:rPr>
              <a:t>Соединить кастрюлю с брусками металлическими уголками используя болты с гайками в местах крепления ручек у бывшей кастрюли;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1\Desktop\поделки фото\DSCN2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500306"/>
            <a:ext cx="6357982" cy="1928826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4929190" y="3357562"/>
            <a:ext cx="164307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143932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 шаг: </a:t>
            </a:r>
            <a:r>
              <a:rPr lang="ru-RU" dirty="0" smtClean="0">
                <a:solidFill>
                  <a:schemeClr val="tx1"/>
                </a:solidFill>
              </a:rPr>
              <a:t>Покраска заготовки домбры эмалью;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4 шаг: </a:t>
            </a:r>
            <a:r>
              <a:rPr lang="ru-RU" dirty="0" smtClean="0">
                <a:solidFill>
                  <a:schemeClr val="tx1"/>
                </a:solidFill>
              </a:rPr>
              <a:t>Вырезать из картона круг с отверстием в центре диаметром  по горловине кастрюли;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1\Desktop\поделки фото\DSCN2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71678"/>
            <a:ext cx="835824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4214810" y="4214818"/>
            <a:ext cx="157163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</p:spPr>
      </p:pic>
      <p:pic>
        <p:nvPicPr>
          <p:cNvPr id="3" name="Picture 3" descr="G:\материал ПО СЕМИНАРУ ПРАКТИКУМУ\фото\P1020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25717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14290"/>
            <a:ext cx="2428892" cy="29289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5" name="Picture 7" descr="G:\материал ПО СЕМИНАРУ ПРАКТИКУМУ\фото\P10205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214290"/>
            <a:ext cx="25003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G:\материал ПО СЕМИНАРУ ПРАКТИКУМУ\фото\P10205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28" y="3500438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:\материал ПО СЕМИНАРУ ПРАКТИКУМУ\фото\P10205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3500438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500175"/>
            <a:ext cx="4786346" cy="2286016"/>
          </a:xfrm>
        </p:spPr>
        <p:txBody>
          <a:bodyPr/>
          <a:lstStyle/>
          <a:p>
            <a:r>
              <a:rPr lang="ru-RU" dirty="0" smtClean="0"/>
              <a:t>Фото венка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143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Элемент  костюма «Венок»</a:t>
            </a:r>
          </a:p>
        </p:txBody>
      </p:sp>
      <p:pic>
        <p:nvPicPr>
          <p:cNvPr id="7" name="Picture 4" descr="E:\DSCN2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500042"/>
            <a:ext cx="650085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2143139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4624EE"/>
                </a:solidFill>
              </a:rPr>
              <a:t>Назначение: </a:t>
            </a:r>
            <a:r>
              <a:rPr lang="ru-RU" sz="3600" b="1" i="1" dirty="0" smtClean="0">
                <a:solidFill>
                  <a:srgbClr val="4624EE"/>
                </a:solidFill>
              </a:rPr>
              <a:t/>
            </a:r>
            <a:br>
              <a:rPr lang="ru-RU" sz="3600" b="1" i="1" dirty="0" smtClean="0">
                <a:solidFill>
                  <a:srgbClr val="4624EE"/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головной убор используется для постановки МРД в танце, в театрализации, в сюжетно-ролевой игре.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5500726" cy="378621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400" b="1" i="1" dirty="0" smtClean="0">
                <a:solidFill>
                  <a:srgbClr val="4624EE"/>
                </a:solidFill>
              </a:rPr>
              <a:t>Материалы и инструменты:</a:t>
            </a:r>
          </a:p>
          <a:p>
            <a:pPr algn="l"/>
            <a:r>
              <a:rPr lang="ru-RU" sz="3500" i="1" dirty="0" smtClean="0">
                <a:solidFill>
                  <a:srgbClr val="FF0000"/>
                </a:solidFill>
              </a:rPr>
              <a:t>- Яичная бумажная упаковка;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Проволока (алюминиевая и медная)</a:t>
            </a:r>
          </a:p>
          <a:p>
            <a:pPr algn="l"/>
            <a:r>
              <a:rPr lang="ru-RU" sz="3400" i="1" dirty="0" smtClean="0">
                <a:solidFill>
                  <a:srgbClr val="FF0000"/>
                </a:solidFill>
              </a:rPr>
              <a:t>-Плоские рубашечные пуговицы;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Клей (ПВА, «момент»);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Декоративная нить, крючок;	</a:t>
            </a:r>
          </a:p>
          <a:p>
            <a:pPr algn="l"/>
            <a:r>
              <a:rPr lang="ru-RU" sz="3400" i="1" dirty="0" smtClean="0">
                <a:solidFill>
                  <a:srgbClr val="FF0000"/>
                </a:solidFill>
              </a:rPr>
              <a:t>-Цветной полиэтилен, листочки из ткани;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Ножницы, кисти;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Гуашевые краски </a:t>
            </a:r>
            <a:endParaRPr lang="ru-RU" sz="34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поделки фото\DSCN2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428868"/>
            <a:ext cx="357186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00702"/>
            <a:ext cx="8143932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 шаг: </a:t>
            </a:r>
            <a:r>
              <a:rPr lang="ru-RU" dirty="0" smtClean="0">
                <a:solidFill>
                  <a:schemeClr val="tx1"/>
                </a:solidFill>
              </a:rPr>
              <a:t>Разделить яичную упаковку на секции с помощью ножниц или ножа</a:t>
            </a:r>
          </a:p>
          <a:p>
            <a:endParaRPr lang="ru-RU" dirty="0"/>
          </a:p>
        </p:txBody>
      </p:sp>
      <p:pic>
        <p:nvPicPr>
          <p:cNvPr id="4098" name="Picture 2" descr="C:\Users\1\Desktop\поделки фото\DSCN2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714488"/>
            <a:ext cx="542928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00702"/>
            <a:ext cx="8143932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 шаг: </a:t>
            </a:r>
            <a:r>
              <a:rPr lang="ru-RU" dirty="0" smtClean="0">
                <a:solidFill>
                  <a:schemeClr val="tx1"/>
                </a:solidFill>
              </a:rPr>
              <a:t>Разделить секции на ячейки</a:t>
            </a:r>
          </a:p>
          <a:p>
            <a:endParaRPr lang="ru-RU" dirty="0"/>
          </a:p>
        </p:txBody>
      </p:sp>
      <p:pic>
        <p:nvPicPr>
          <p:cNvPr id="5122" name="Picture 2" descr="C:\Users\1\Desktop\поделки фото\DSCN2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428736"/>
            <a:ext cx="600079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00702"/>
            <a:ext cx="8143932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 шаг: </a:t>
            </a:r>
            <a:r>
              <a:rPr lang="ru-RU" dirty="0" smtClean="0">
                <a:solidFill>
                  <a:schemeClr val="tx1"/>
                </a:solidFill>
              </a:rPr>
              <a:t>Разделить ячейку на 4-5 лепестков, закруглить края.</a:t>
            </a:r>
          </a:p>
          <a:p>
            <a:endParaRPr lang="ru-RU" dirty="0"/>
          </a:p>
        </p:txBody>
      </p:sp>
      <p:pic>
        <p:nvPicPr>
          <p:cNvPr id="6146" name="Picture 2" descr="C:\Users\1\Desktop\поделки фото\DSCN2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385765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1\Desktop\поделки фото\DSCN22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500174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636"/>
            <a:ext cx="8143932" cy="164307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 шаг: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Покраска заготовок в разные цвета.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Соединить серединку цветка с помощью пуговицы и проволоки путем нанизывания и крепления.</a:t>
            </a:r>
          </a:p>
          <a:p>
            <a:endParaRPr lang="ru-RU" dirty="0"/>
          </a:p>
        </p:txBody>
      </p:sp>
      <p:pic>
        <p:nvPicPr>
          <p:cNvPr id="7170" name="Picture 2" descr="C:\Users\1\Desktop\поделки фото\DSCN2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37862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\Desktop\поделки фото\DSCN2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736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8143932" cy="22860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5 шаг: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Закрепить середину цветка клеем «момент».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Обвязать основу венка (изготовленную из алюминиевой проволоки) цветным полиэтиленом.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1\Desktop\поделки фото\DSCN2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478634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1\Desktop\поделки фото\DSCN2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500174"/>
            <a:ext cx="335758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8143932" cy="17859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6 шаг: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Крепление готовых цветов по ободку с добавлением  зеленых лепестков из ткани (можно использовать готовые).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1\Desktop\поделки фото\DSCN2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DSCN2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428736"/>
            <a:ext cx="37147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DSCN22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428736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50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3929090" cy="21431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6400800" cy="928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Игрушки из под киндер сюрпризов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E:\DCIM\102_PANA\P10204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285992"/>
            <a:ext cx="4929222" cy="3080764"/>
          </a:xfrm>
          <a:prstGeom prst="rect">
            <a:avLst/>
          </a:prstGeom>
          <a:noFill/>
        </p:spPr>
      </p:pic>
      <p:pic>
        <p:nvPicPr>
          <p:cNvPr id="1026" name="Picture 2" descr="E:\DCIM\102_PANA\P1020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357718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50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2130425"/>
            <a:ext cx="1214446" cy="227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6400800" cy="928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Игрушки из пластиковых стаканов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metrei\Desktop\DCIM\102_PANA\P10204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785818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57166"/>
            <a:ext cx="4857784" cy="62865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Возрастные особенности работы с бросовым материалом: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-правильно распределять время работы в сочетании с кратковременным отдыхом;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-продумывать тематику предстоящей поделки с учетом имеющихся навыков и умений;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-процесс труда должен вызывать у детей только положительные эмоции,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-ребенок должен быть уверен в помощи педагога, если у него возникают какие-либо трудности с выполнением работы;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-если работа требует сложных манипуляций в подготовительной стадии (проколоть отверстие шилом, необходимо, чтобы это сделал взрослый);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-педагог должен продумывать расположение детей за столами, чтобы они не мешали друг другу и не подвергались риску в работе с ножницами, проволокой.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3000396" cy="592935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Требование к бросовому материалу: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олжен быть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-безопасным для детей (не токсичным, не вызывать аллергию);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-тщательно промытым и высушенным;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-доступным в обработке (вырезаться, протыкаться, склеиваться и т.д.);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-не вызывать чувство брезгливости у детей.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1928825"/>
          </a:xfrm>
        </p:spPr>
        <p:txBody>
          <a:bodyPr>
            <a:normAutofit/>
          </a:bodyPr>
          <a:lstStyle/>
          <a:p>
            <a:pPr algn="l"/>
            <a:r>
              <a:rPr lang="ru-RU" sz="4900" b="1" i="1" dirty="0" smtClean="0">
                <a:solidFill>
                  <a:srgbClr val="4624EE"/>
                </a:solidFill>
              </a:rPr>
              <a:t>Назначение: </a:t>
            </a:r>
            <a:r>
              <a:rPr lang="ru-RU" sz="3600" b="1" i="1" dirty="0" smtClean="0">
                <a:solidFill>
                  <a:srgbClr val="4624EE"/>
                </a:solidFill>
              </a:rPr>
              <a:t/>
            </a:r>
            <a:br>
              <a:rPr lang="ru-RU" sz="3600" b="1" i="1" dirty="0" smtClean="0">
                <a:solidFill>
                  <a:srgbClr val="4624EE"/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используются в театрально-игровой деятельности.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5500726" cy="378621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400" b="1" i="1" dirty="0" smtClean="0">
                <a:solidFill>
                  <a:srgbClr val="4624EE"/>
                </a:solidFill>
              </a:rPr>
              <a:t>Материалы и инструменты:</a:t>
            </a:r>
          </a:p>
          <a:p>
            <a:pPr algn="l"/>
            <a:r>
              <a:rPr lang="ru-RU" sz="3500" i="1" dirty="0" smtClean="0">
                <a:solidFill>
                  <a:srgbClr val="FF0000"/>
                </a:solidFill>
              </a:rPr>
              <a:t>-пластиковый стакан;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1 носок;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швейные нитки, иголка 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вязальная нить, крючок;	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глазки, кусочек красной ткани 	 			(пуговица);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кусочек поролона </a:t>
            </a:r>
          </a:p>
          <a:p>
            <a:pPr algn="l">
              <a:buFontTx/>
              <a:buChar char="-"/>
            </a:pPr>
            <a:r>
              <a:rPr lang="ru-RU" sz="3400" i="1" dirty="0" smtClean="0">
                <a:solidFill>
                  <a:srgbClr val="FF0000"/>
                </a:solidFill>
              </a:rPr>
              <a:t> ножницы, клей, кисть;</a:t>
            </a:r>
          </a:p>
          <a:p>
            <a:pPr algn="l"/>
            <a:r>
              <a:rPr lang="ru-RU" sz="3400" i="1" dirty="0" smtClean="0">
                <a:solidFill>
                  <a:srgbClr val="FF0000"/>
                </a:solidFill>
              </a:rPr>
              <a:t> </a:t>
            </a:r>
            <a:endParaRPr lang="ru-RU" sz="34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metrei\Desktop\DCIM\102_PANA\P1020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000240"/>
            <a:ext cx="321471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8143932" cy="17859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 шаг: </a:t>
            </a:r>
            <a:r>
              <a:rPr lang="ru-RU" sz="2600" dirty="0" smtClean="0">
                <a:solidFill>
                  <a:schemeClr val="tx1"/>
                </a:solidFill>
              </a:rPr>
              <a:t>вымеряем высоту пластикового стакана, прибавив   3 см отрезаем носок (расстояние от резинки). Готовим кусок поролона (ваты) для носа игрушки.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2 шаг: </a:t>
            </a:r>
            <a:r>
              <a:rPr lang="ru-RU" sz="2600" dirty="0" smtClean="0">
                <a:solidFill>
                  <a:schemeClr val="tx1"/>
                </a:solidFill>
              </a:rPr>
              <a:t>поролон размещаем между пластиковым стаканом и одетым на него носком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Dmetrei\Desktop\DCIM\102_PANA\P1020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428736"/>
            <a:ext cx="407196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Dmetrei\Desktop\DCIM\102_PANA\P1020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357298"/>
            <a:ext cx="285752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143932" cy="192882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 шаг: </a:t>
            </a:r>
            <a:r>
              <a:rPr lang="ru-RU" sz="2600" dirty="0" smtClean="0">
                <a:solidFill>
                  <a:schemeClr val="tx1"/>
                </a:solidFill>
              </a:rPr>
              <a:t>закрепляем поролон с помощью иголки и швейной нити.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4 шаг: </a:t>
            </a:r>
            <a:r>
              <a:rPr lang="ru-RU" sz="2600" dirty="0" smtClean="0">
                <a:solidFill>
                  <a:schemeClr val="tx1"/>
                </a:solidFill>
              </a:rPr>
              <a:t>сшиваем верхние края носка по месту среза, закрывая дно стакана.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Dmetrei\Desktop\DCIM\102_PANA\P1020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428736"/>
            <a:ext cx="300039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Dmetrei\Desktop\DCIM\102_PANA\P10203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428736"/>
            <a:ext cx="300039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8143932" cy="23574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5 шаг: </a:t>
            </a:r>
            <a:r>
              <a:rPr lang="ru-RU" sz="2400" dirty="0" smtClean="0">
                <a:solidFill>
                  <a:schemeClr val="tx1"/>
                </a:solidFill>
              </a:rPr>
              <a:t>для изготовления волос игрушки нарезаем нити для вязания одинаковой длины.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6 шаг: </a:t>
            </a:r>
            <a:r>
              <a:rPr lang="ru-RU" sz="2400" dirty="0" smtClean="0">
                <a:solidFill>
                  <a:schemeClr val="tx1"/>
                </a:solidFill>
              </a:rPr>
              <a:t>используя крючок провязываем по несколько нарезанных нитей в пучок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rgbClr val="FF0000"/>
                </a:solidFill>
              </a:rPr>
              <a:t>7 шаг: </a:t>
            </a:r>
            <a:r>
              <a:rPr lang="ru-RU" sz="2600" dirty="0" smtClean="0">
                <a:solidFill>
                  <a:schemeClr val="tx1"/>
                </a:solidFill>
              </a:rPr>
              <a:t>не обрывая нить соединяем все пучки последовательно.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Dmetrei\Desktop\DCIM\102_PANA\P10203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00174"/>
            <a:ext cx="2857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Dmetrei\Desktop\DCIM\102_PANA\P10203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428736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Dmetrei\Desktop\DCIM\102_PANA\P10203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500174"/>
            <a:ext cx="257176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  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143932" cy="192882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8 шаг: </a:t>
            </a:r>
            <a:r>
              <a:rPr lang="ru-RU" sz="2800" dirty="0" smtClean="0">
                <a:solidFill>
                  <a:schemeClr val="tx1"/>
                </a:solidFill>
              </a:rPr>
              <a:t>наклеить глаза (пуговка), рот вырезать из куска красной ткани.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9 шаг: </a:t>
            </a:r>
            <a:r>
              <a:rPr lang="ru-RU" sz="2800" dirty="0" smtClean="0">
                <a:solidFill>
                  <a:schemeClr val="tx1"/>
                </a:solidFill>
              </a:rPr>
              <a:t>закрепить «волос» используя иголку и  швейные нити.</a:t>
            </a:r>
          </a:p>
          <a:p>
            <a:pPr algn="l"/>
            <a:r>
              <a:rPr lang="ru-RU" sz="3500" dirty="0" smtClean="0">
                <a:solidFill>
                  <a:srgbClr val="FF0000"/>
                </a:solidFill>
              </a:rPr>
              <a:t>10 шаг: </a:t>
            </a:r>
            <a:r>
              <a:rPr lang="ru-RU" sz="2800" dirty="0" smtClean="0">
                <a:solidFill>
                  <a:schemeClr val="tx1"/>
                </a:solidFill>
              </a:rPr>
              <a:t>из пластикового стакана создать шляпку, надрезая края стакана и подворачивая.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Dmetrei\Desktop\DCIM\102_PANA\P1020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85860"/>
            <a:ext cx="26432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Dmetrei\Desktop\DCIM\102_PANA\P10203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285860"/>
            <a:ext cx="292895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Dmetrei\Desktop\DCIM\102_PANA\P10203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285860"/>
            <a:ext cx="278608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50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000100" y="2000241"/>
            <a:ext cx="1357322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928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Игрушки из картонных рулонов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материал ПО СЕМИНАРУ ПРАКТИКУМУ\фото\P1020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835824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58312" cy="664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1928825"/>
          </a:xfrm>
        </p:spPr>
        <p:txBody>
          <a:bodyPr>
            <a:normAutofit/>
          </a:bodyPr>
          <a:lstStyle/>
          <a:p>
            <a:pPr algn="l"/>
            <a:r>
              <a:rPr lang="ru-RU" sz="4900" b="1" i="1" dirty="0" smtClean="0">
                <a:solidFill>
                  <a:srgbClr val="4624EE"/>
                </a:solidFill>
              </a:rPr>
              <a:t>Назначение: </a:t>
            </a:r>
            <a:r>
              <a:rPr lang="ru-RU" sz="3600" b="1" i="1" dirty="0" smtClean="0">
                <a:solidFill>
                  <a:srgbClr val="4624EE"/>
                </a:solidFill>
              </a:rPr>
              <a:t/>
            </a:r>
            <a:br>
              <a:rPr lang="ru-RU" sz="3600" b="1" i="1" dirty="0" smtClean="0">
                <a:solidFill>
                  <a:srgbClr val="4624EE"/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используются в театрально-игровой деятельности.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5500726" cy="428628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400" b="1" i="1" dirty="0" smtClean="0">
                <a:solidFill>
                  <a:srgbClr val="4624EE"/>
                </a:solidFill>
              </a:rPr>
              <a:t>Материалы и инструменты:</a:t>
            </a:r>
          </a:p>
          <a:p>
            <a:pPr algn="l"/>
            <a:r>
              <a:rPr lang="ru-RU" sz="34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-</a:t>
            </a:r>
            <a:r>
              <a:rPr lang="ru-RU" sz="3600" dirty="0" smtClean="0">
                <a:solidFill>
                  <a:srgbClr val="FF0000"/>
                </a:solidFill>
              </a:rPr>
              <a:t> картонный рулон (от линолеума, салфеток, туалетной бумаги);</a:t>
            </a:r>
          </a:p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 - картон плотный (мы использовали  коробки);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- ножницы (канцелярский нож), кисти;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- клей (можно ПВА, но он долго сохнет, лучше воспользоваться клей-пистолет);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- краски гуашь или акриловые, первые пачкаются (если с работой играть то лучше акрил);</a:t>
            </a:r>
          </a:p>
          <a:p>
            <a:pPr algn="l"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</a:rPr>
              <a:t>нити для вязания, крючок;</a:t>
            </a:r>
          </a:p>
          <a:p>
            <a:pPr algn="l"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</a:rPr>
              <a:t> лист бумаги, карандаш.</a:t>
            </a:r>
            <a:endParaRPr lang="ru-RU" sz="3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Dmetrei\Desktop\DCIM\102_PANA\P1020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500306"/>
            <a:ext cx="321471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286388"/>
            <a:ext cx="8143932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 шаг: </a:t>
            </a:r>
            <a:r>
              <a:rPr lang="ru-RU" sz="2400" dirty="0" smtClean="0">
                <a:solidFill>
                  <a:schemeClr val="tx1"/>
                </a:solidFill>
              </a:rPr>
              <a:t>нарисовать шаблоны (передние и задние лапы, голову и прочие детали);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Dmetrei\Desktop\DCIM\102_PANA\P10203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Dmetrei\Desktop\DCIM\102_PANA\P10203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357298"/>
            <a:ext cx="30718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285705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286388"/>
            <a:ext cx="6357982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 шаг: </a:t>
            </a:r>
            <a:r>
              <a:rPr lang="ru-RU" sz="2400" dirty="0" smtClean="0">
                <a:solidFill>
                  <a:schemeClr val="tx1"/>
                </a:solidFill>
              </a:rPr>
              <a:t>обвести шаблоны на картон и вырезать канцелярским ножом;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Dmetrei\Desktop\DCIM\102_PANA\P10203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221457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Dmetrei\Desktop\DCIM\102_PANA\P1020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70" y="428604"/>
            <a:ext cx="25003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Dmetrei\Desktop\DCIM\102_PANA\P1020428.JPG"/>
          <p:cNvPicPr>
            <a:picLocks noChangeAspect="1" noChangeArrowheads="1"/>
          </p:cNvPicPr>
          <p:nvPr/>
        </p:nvPicPr>
        <p:blipFill>
          <a:blip r:embed="rId5" cstate="email"/>
          <a:srcRect b="-1"/>
          <a:stretch>
            <a:fillRect/>
          </a:stretch>
        </p:blipFill>
        <p:spPr bwMode="auto">
          <a:xfrm>
            <a:off x="6643702" y="4572008"/>
            <a:ext cx="235745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Users\Dmetrei\Desktop\DCIM\102_PANA\P10203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1785926"/>
            <a:ext cx="285752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286388"/>
            <a:ext cx="6357982" cy="11430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2.2. шаг: </a:t>
            </a:r>
            <a:r>
              <a:rPr lang="ru-RU" sz="2600" dirty="0" smtClean="0">
                <a:solidFill>
                  <a:schemeClr val="tx1"/>
                </a:solidFill>
              </a:rPr>
              <a:t>(для игрушки жираф) </a:t>
            </a:r>
            <a:r>
              <a:rPr lang="ru-RU" sz="2400" dirty="0" smtClean="0">
                <a:solidFill>
                  <a:schemeClr val="tx1"/>
                </a:solidFill>
              </a:rPr>
              <a:t>надрезаем картонный рулон с одной стороны и закрепляем в разрезе шею жирафа используя клей.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C:\Users\Dmetrei\Desktop\DCIM\102_PANA\P10203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00174"/>
            <a:ext cx="385765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Dmetrei\Desktop\DCIM\102_PANA\P1020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357298"/>
            <a:ext cx="300039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5"/>
            <a:ext cx="8858312" cy="6715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785794"/>
            <a:ext cx="1643074" cy="2357454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886200"/>
            <a:ext cx="2714644" cy="32861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endParaRPr lang="ru-RU" sz="1800" dirty="0"/>
          </a:p>
        </p:txBody>
      </p:sp>
      <p:pic>
        <p:nvPicPr>
          <p:cNvPr id="8" name="Picture 2" descr="C:\Users\1\Desktop\фото ДОУ\выставки\выставка ЧУДЕСА ОСЕНИ 201113\P10001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конкурс.Е\IMG_1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14290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1\Desktop\информация по сайту\информация для сайта( 1 мл, выставка, вебинар)\sfgh 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286124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1\Desktop\фото по кубани\IMG_32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78619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429264"/>
            <a:ext cx="6357982" cy="10001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3. шаг: </a:t>
            </a:r>
            <a:r>
              <a:rPr lang="ru-RU" sz="2600" dirty="0" smtClean="0">
                <a:solidFill>
                  <a:schemeClr val="tx1"/>
                </a:solidFill>
              </a:rPr>
              <a:t>приклеиваем передние и задние ноги (лапы) к картонному рулону.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C:\Users\Dmetrei\Desktop\DCIM\102_PANA\P1020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85860"/>
            <a:ext cx="264320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Dmetrei\Desktop\DCIM\102_PANA\P10204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357298"/>
            <a:ext cx="342900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   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286388"/>
            <a:ext cx="6357982" cy="135732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5100" dirty="0" smtClean="0">
                <a:solidFill>
                  <a:srgbClr val="FF0000"/>
                </a:solidFill>
              </a:rPr>
              <a:t>3.1. шаг: </a:t>
            </a:r>
            <a:r>
              <a:rPr lang="ru-RU" sz="5000" dirty="0" smtClean="0">
                <a:solidFill>
                  <a:schemeClr val="tx1"/>
                </a:solidFill>
              </a:rPr>
              <a:t>(для жирафа)  канцелярским ножом разрезаем  на голове место  крепления ушей и рожек животного;</a:t>
            </a:r>
          </a:p>
          <a:p>
            <a:pPr algn="l"/>
            <a:r>
              <a:rPr lang="ru-RU" sz="4600" dirty="0" smtClean="0">
                <a:solidFill>
                  <a:srgbClr val="FF0000"/>
                </a:solidFill>
              </a:rPr>
              <a:t>3.2. шаг:  </a:t>
            </a:r>
            <a:r>
              <a:rPr lang="ru-RU" sz="5100" dirty="0" smtClean="0">
                <a:solidFill>
                  <a:schemeClr val="tx1"/>
                </a:solidFill>
              </a:rPr>
              <a:t>закрепляем  деталь в разрезе  и с помощью клея фиксируем. 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C:\Users\Dmetrei\Desktop\DCIM\102_PANA\P1020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428736"/>
            <a:ext cx="328614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Dmetrei\Desktop\DCIM\102_PANA\P10204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214422"/>
            <a:ext cx="314327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   </a:t>
            </a:r>
            <a:r>
              <a:rPr lang="ru-RU" dirty="0" smtClean="0">
                <a:solidFill>
                  <a:srgbClr val="4624EE"/>
                </a:solidFill>
              </a:rPr>
              <a:t>Технология</a:t>
            </a:r>
            <a:r>
              <a:rPr lang="ru-RU" b="1" i="1" dirty="0" smtClean="0">
                <a:solidFill>
                  <a:srgbClr val="4624EE"/>
                </a:solidFill>
              </a:rPr>
              <a:t>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786454"/>
            <a:ext cx="8429684" cy="64294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4600" dirty="0" smtClean="0">
                <a:solidFill>
                  <a:srgbClr val="FF0000"/>
                </a:solidFill>
              </a:rPr>
              <a:t>4 шаг: </a:t>
            </a:r>
            <a:r>
              <a:rPr lang="ru-RU" sz="3400" dirty="0" smtClean="0">
                <a:solidFill>
                  <a:schemeClr val="tx1"/>
                </a:solidFill>
              </a:rPr>
              <a:t>используя краски расписываем игрушку.</a:t>
            </a:r>
          </a:p>
          <a:p>
            <a:pPr algn="l"/>
            <a:endParaRPr lang="ru-RU" sz="5100" dirty="0" smtClean="0">
              <a:solidFill>
                <a:schemeClr val="tx1"/>
              </a:solidFill>
            </a:endParaRP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C:\Users\Dmetrei\Desktop\DCIM\102_PANA\P1020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285860"/>
            <a:ext cx="221457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Dmetrei\Desktop\DCIM\102_PANA\P10204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500174"/>
            <a:ext cx="335758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58200" cy="121444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4624EE"/>
                </a:solidFill>
              </a:rPr>
              <a:t>   Технология изготовления:</a:t>
            </a:r>
            <a:endParaRPr lang="ru-RU" b="1" i="1" dirty="0">
              <a:solidFill>
                <a:srgbClr val="4624E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000504"/>
            <a:ext cx="5429288" cy="24288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4.1. шаг: </a:t>
            </a:r>
            <a:r>
              <a:rPr lang="ru-RU" sz="2400" dirty="0" smtClean="0">
                <a:solidFill>
                  <a:schemeClr val="tx1"/>
                </a:solidFill>
              </a:rPr>
              <a:t>(для жирафа) используя крючок из двух нитей провязываем длинную (грива жирафа) и короткую (хвост жирафа) цепочки.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4.2. шаг: </a:t>
            </a:r>
            <a:r>
              <a:rPr lang="ru-RU" sz="2400" dirty="0" smtClean="0">
                <a:solidFill>
                  <a:schemeClr val="tx1"/>
                </a:solidFill>
              </a:rPr>
              <a:t>фиксируем «гриву» и «хвост» жирафа используя клей.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endParaRPr lang="ru-RU" sz="5100" dirty="0" smtClean="0">
              <a:solidFill>
                <a:schemeClr val="tx1"/>
              </a:solidFill>
            </a:endParaRP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C:\Users\Dmetrei\Desktop\DCIM\102_PANA\P1020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44291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Dmetrei\Desktop\DCIM\102_PANA\P10204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428736"/>
            <a:ext cx="285752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4340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УДАЧИ ВСЕМ В ТВОРЧЕСТВЕ И НОВЫХ ИДЕЙ!!!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714355"/>
            <a:ext cx="1743060" cy="14160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1000108"/>
            <a:ext cx="1857388" cy="1643074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3" descr="C:\Users\1\Desktop\конкурс.Е\IMG_05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85728"/>
            <a:ext cx="3714776" cy="316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фото ДОУ\выставки\бросовый материал\P10204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85728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Dmetrei\Desktop\DCIM\102_PANA\P10203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71876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материал ПО СЕМИНАРУ ПРАКТИКУМУ\фото\P10205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714752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714355"/>
            <a:ext cx="1743060" cy="14160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5286412" cy="207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Мы вместе с мамой, с папой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Поделки мастерим,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Мы ничего не бросим-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Ведь всем мы дорожим!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G:\материал ПО СЕМИНАРУ ПРАКТИКУМУ\фото\P1020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328614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материал ПО СЕМИНАРУ ПРАКТИКУМУ\фото\P1020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785794"/>
            <a:ext cx="492922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материал ПО СЕМИНАРУ ПРАКТИКУМУ\фото\P10205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429000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4030" cy="6572296"/>
          </a:xfrm>
          <a:prstGeom prst="rect">
            <a:avLst/>
          </a:prstGeom>
          <a:noFill/>
        </p:spPr>
      </p:pic>
      <p:pic>
        <p:nvPicPr>
          <p:cNvPr id="3" name="Picture 3" descr="H:\положение по родительским уголкам\поделки фото\фото к презентации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положение по родительским уголкам\поделки фото\фото к презентации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42852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материал ПО СЕМИНАРУ ПРАКТИКУМУ\фото\P1020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143248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материал ПО СЕМИНАРУ ПРАКТИКУМУ\фото\P10205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86256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материал ПО СЕМИНАРУ ПРАКТИКУМУ\фото\P10205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357694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metrei\Desktop\фон для слайдов на презентации\1264692534_slgg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4030" cy="6572296"/>
          </a:xfrm>
          <a:prstGeom prst="rect">
            <a:avLst/>
          </a:prstGeom>
          <a:noFill/>
        </p:spPr>
      </p:pic>
      <p:pic>
        <p:nvPicPr>
          <p:cNvPr id="8" name="Picture 4" descr="C:\Users\1\Desktop\фото ДОУ\выставки\поделки детей\P1020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42852"/>
            <a:ext cx="26432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1\Desktop\фото ДОУ\выставки\поделки детей\P10204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285992"/>
            <a:ext cx="3071834" cy="234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материал ПО СЕМИНАРУ ПРАКТИКУМУ\фото\P10205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29066"/>
            <a:ext cx="33575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фото ДОУ\выставки\поделки детей\P10204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480" y="4357670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:\положение по родительским уголкам\поделки фото\фото к презентации 04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142852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1163</Words>
  <Application>Microsoft Office PowerPoint</Application>
  <PresentationFormat>Экран (4:3)</PresentationFormat>
  <Paragraphs>183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СЕМИНАР-ПРАКТИКУМ                                                для педагогов ДОУ</vt:lpstr>
      <vt:lpstr>Цель семинара-практикума:</vt:lpstr>
      <vt:lpstr>Слайд 3</vt:lpstr>
      <vt:lpstr>Требование к бросовому материалу: должен быть -безопасным для детей (не токсичным, не вызывать аллергию); -тщательно промытым и высушенным; -доступным в обработке (вырезаться, протыкаться, склеиваться и т.д.); -не вызывать чувство брезгливости у детей. </vt:lpstr>
      <vt:lpstr>Слайд 5</vt:lpstr>
      <vt:lpstr>Слайд 6</vt:lpstr>
      <vt:lpstr>Слайд 7</vt:lpstr>
      <vt:lpstr>Слайд 8</vt:lpstr>
      <vt:lpstr>Слайд 9</vt:lpstr>
      <vt:lpstr>       Этапы работы:</vt:lpstr>
      <vt:lpstr>ФОТО</vt:lpstr>
      <vt:lpstr>Слайд 12</vt:lpstr>
      <vt:lpstr>Слайд 13</vt:lpstr>
      <vt:lpstr>Слайд 14</vt:lpstr>
      <vt:lpstr>Фото с детьми при из</vt:lpstr>
      <vt:lpstr>Слайд 16</vt:lpstr>
      <vt:lpstr>Направления работы с бросовым материалом для мастер-класса:</vt:lpstr>
      <vt:lpstr>Мастер-класс</vt:lpstr>
      <vt:lpstr>Фото гармошки</vt:lpstr>
      <vt:lpstr>Назначение:  игрушка может быть использована для постановки МРД в танце, в театрализации, в сюжетно-ролевой игре, как экспонат выставки.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Слайд 26</vt:lpstr>
      <vt:lpstr>Назначение:  игрушка может быть использована для постановки МРД в танце, в театрализации, в сюжетно-ролевой игре, как ознакомление с музыкальным инструментом, как экспонат выставки.</vt:lpstr>
      <vt:lpstr>Технология изготовления:</vt:lpstr>
      <vt:lpstr>Технология изготовления:</vt:lpstr>
      <vt:lpstr>Фото венка</vt:lpstr>
      <vt:lpstr>Назначение:  головной убор используется для постановки МРД в танце, в театрализации, в сюжетно-ролевой игре.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Слайд 38</vt:lpstr>
      <vt:lpstr>Слайд 39</vt:lpstr>
      <vt:lpstr>Назначение:   используются в театрально-игровой деятельности.</vt:lpstr>
      <vt:lpstr>Технология изготовления:</vt:lpstr>
      <vt:lpstr>Технология изготовления:</vt:lpstr>
      <vt:lpstr>Технология изготовления:</vt:lpstr>
      <vt:lpstr>  Технология изготовления:</vt:lpstr>
      <vt:lpstr>Слайд 45</vt:lpstr>
      <vt:lpstr>Назначение:   используются в театрально-игровой деятельности.</vt:lpstr>
      <vt:lpstr>Технология изготовления:</vt:lpstr>
      <vt:lpstr>Технология изготовления:</vt:lpstr>
      <vt:lpstr>Технология изготовления:</vt:lpstr>
      <vt:lpstr>Технология изготовления:</vt:lpstr>
      <vt:lpstr>   Технология изготовления:</vt:lpstr>
      <vt:lpstr>   Технология изготовления:</vt:lpstr>
      <vt:lpstr>   Технология изготовления:</vt:lpstr>
      <vt:lpstr>УДАЧИ ВСЕМ В ТВОРЧЕСТВЕ И НОВЫХ ИДЕЙ!!!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</dc:title>
  <dc:creator>Dmetrei</dc:creator>
  <cp:lastModifiedBy>1</cp:lastModifiedBy>
  <cp:revision>96</cp:revision>
  <dcterms:created xsi:type="dcterms:W3CDTF">2007-12-31T21:24:38Z</dcterms:created>
  <dcterms:modified xsi:type="dcterms:W3CDTF">2014-08-28T05:47:45Z</dcterms:modified>
</cp:coreProperties>
</file>