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3" r:id="rId2"/>
    <p:sldId id="264" r:id="rId3"/>
    <p:sldId id="265" r:id="rId4"/>
    <p:sldId id="266" r:id="rId5"/>
    <p:sldId id="270" r:id="rId6"/>
    <p:sldId id="271" r:id="rId7"/>
    <p:sldId id="273" r:id="rId8"/>
    <p:sldId id="274" r:id="rId9"/>
    <p:sldId id="275" r:id="rId10"/>
    <p:sldId id="282" r:id="rId11"/>
    <p:sldId id="284" r:id="rId12"/>
    <p:sldId id="277" r:id="rId13"/>
    <p:sldId id="278" r:id="rId14"/>
    <p:sldId id="279" r:id="rId15"/>
    <p:sldId id="280" r:id="rId16"/>
    <p:sldId id="285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4580DB-ACBA-4EC4-AC9A-F8F6186E4087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BC4A5-A0E0-4D18-8494-8C47582F56C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1656184"/>
          </a:xfrm>
        </p:spPr>
        <p:txBody>
          <a:bodyPr/>
          <a:lstStyle/>
          <a:p>
            <a:pPr algn="ctr"/>
            <a:r>
              <a:rPr lang="ru-RU" sz="3600" dirty="0" smtClean="0"/>
              <a:t>Муниципальное бюджетное дошкольное образовательное учреждение детский сад комбинированного вида №16 «Тополёк»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916832"/>
            <a:ext cx="9144000" cy="494116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Обобщение опыта работы: «Развитие эмоционального мира дошкольников»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  Педагог-психолог </a:t>
            </a:r>
          </a:p>
          <a:p>
            <a:r>
              <a:rPr lang="ru-RU" sz="2800" b="1" dirty="0" smtClean="0"/>
              <a:t>    Пономарёва Е.В.</a:t>
            </a:r>
          </a:p>
          <a:p>
            <a:r>
              <a:rPr lang="ru-RU" sz="2800" b="1" dirty="0" smtClean="0"/>
              <a:t>Новошахтинск 2014 г.</a:t>
            </a:r>
          </a:p>
          <a:p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2050" name="Picture 2" descr="C:\Users\Елена\Pictures\Дети\getImage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5148064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24336" cy="691276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/>
              <a:t>Каждое занятие состоит из трёх частей: разминка, основная часть и заключительная часть. </a:t>
            </a:r>
            <a:r>
              <a:rPr lang="ru-RU" sz="3100" b="1" u="sng" dirty="0" smtClean="0"/>
              <a:t>В разминку </a:t>
            </a:r>
            <a:r>
              <a:rPr lang="ru-RU" sz="3100" b="1" dirty="0" smtClean="0"/>
              <a:t>входит приветствие и ставит соей целью включить детей в совместную работу, установить эмоциональный контакт со всеми участниками.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pic>
        <p:nvPicPr>
          <p:cNvPr id="2051" name="Picture 3" descr="C:\Users\Елена\Pictures\Работа\DSCN0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586814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448272" cy="63367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Заключительная часть – это снятие у детей эмоционального возбуждения, подведение итогов занятия.</a:t>
            </a:r>
            <a:br>
              <a:rPr lang="ru-RU" sz="36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9289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4" name="Picture 2" descr="C:\Users\Елена\Pictures\Работа\DSCN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205" y="260648"/>
            <a:ext cx="6281795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316736"/>
            <a:ext cx="8712968" cy="96040"/>
          </a:xfrm>
        </p:spPr>
        <p:txBody>
          <a:bodyPr/>
          <a:lstStyle/>
          <a:p>
            <a:r>
              <a:rPr lang="ru-RU" sz="4400" dirty="0" smtClean="0"/>
              <a:t>В занятиях широко используются следующие методы: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4536504" cy="5301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игры с именами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игры на развитие навыков общения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этюды мимические и пантомимические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мимическая гимнастика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элементы сказкотерапии</a:t>
            </a:r>
            <a:r>
              <a:rPr lang="ru-RU" dirty="0" smtClean="0"/>
              <a:t> </a:t>
            </a:r>
            <a:r>
              <a:rPr lang="ru-RU" sz="2400" b="1" dirty="0" smtClean="0"/>
              <a:t>с импровизацией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упражнения на мышечную релаксацию, с использованием музыкальных произведений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рисование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dirty="0"/>
          </a:p>
        </p:txBody>
      </p:sp>
      <p:pic>
        <p:nvPicPr>
          <p:cNvPr id="4098" name="Picture 2" descr="C:\Users\Елена\Pictures\Работа\DSCN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43644"/>
            <a:ext cx="4355976" cy="451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2776"/>
          </a:xfrm>
        </p:spPr>
        <p:txBody>
          <a:bodyPr/>
          <a:lstStyle/>
          <a:p>
            <a:r>
              <a:rPr lang="ru-RU" sz="3200" dirty="0" smtClean="0"/>
              <a:t>Занятия строю по принципу знакомство с чувствами, пропуская их через все каналы восприятия: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детям показываются пиктограммы и картинки с изображением чувств, они наблюдают за мимикой сверстников и психолога;</a:t>
            </a:r>
          </a:p>
          <a:p>
            <a:r>
              <a:rPr lang="ru-RU" sz="2400" b="1" dirty="0" smtClean="0"/>
              <a:t>слушают музыку, проговаривают воспоминания вслух, слушают других детей;</a:t>
            </a:r>
          </a:p>
          <a:p>
            <a:r>
              <a:rPr lang="ru-RU" sz="2400" b="1" dirty="0" smtClean="0"/>
              <a:t>рисуют, показывают чувства телодвижением.</a:t>
            </a:r>
          </a:p>
          <a:p>
            <a:r>
              <a:rPr lang="ru-RU" sz="2400" b="1" dirty="0" smtClean="0"/>
              <a:t>В ходе работы дети знакомятся с навыками релаксации и саморегуляции, что создаёт условия для формирования у них способности управлять своим эмоциональным состоянием. Обсуждение и проживание ситуаций, вызывающих разнообразные чувства, повышает эмоциональную устойчивость ребёнка, что помогает ему легче переносить аналогичные, но более мощные воздействия. Поскольку эмоции заразительны, коллективное сопереживание усиливает их и позволяет получить более яркий опыт проживания эмоциональных ситуаций.</a:t>
            </a:r>
          </a:p>
          <a:p>
            <a:r>
              <a:rPr lang="ru-RU" sz="2400" b="1" dirty="0" smtClean="0"/>
              <a:t>Занятия провожу 1 раз в неделю продолжительностью 30-40 минут.</a:t>
            </a: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980728"/>
          </a:xfrm>
        </p:spPr>
        <p:txBody>
          <a:bodyPr/>
          <a:lstStyle/>
          <a:p>
            <a:r>
              <a:rPr lang="ru-RU" sz="4400" dirty="0" smtClean="0"/>
              <a:t>Цикл занятий: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3888432" cy="59492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Занятие 1 «Знакомство»</a:t>
            </a:r>
          </a:p>
          <a:p>
            <a:r>
              <a:rPr lang="ru-RU" b="1" dirty="0" smtClean="0"/>
              <a:t>Занятие 2 «Давайте жить дружно»</a:t>
            </a:r>
          </a:p>
          <a:p>
            <a:r>
              <a:rPr lang="ru-RU" b="1" dirty="0" smtClean="0"/>
              <a:t>Занятие 3«Волшебные слова»</a:t>
            </a:r>
          </a:p>
          <a:p>
            <a:r>
              <a:rPr lang="ru-RU" b="1" dirty="0" smtClean="0"/>
              <a:t>Занятие 4-6 «Радость»</a:t>
            </a:r>
          </a:p>
          <a:p>
            <a:r>
              <a:rPr lang="ru-RU" b="1" dirty="0" smtClean="0"/>
              <a:t>Занятие 7«Радость и грусть»</a:t>
            </a:r>
          </a:p>
          <a:p>
            <a:r>
              <a:rPr lang="ru-RU" b="1" dirty="0" smtClean="0"/>
              <a:t>Занятие 8«Гнев»</a:t>
            </a:r>
          </a:p>
          <a:p>
            <a:r>
              <a:rPr lang="ru-RU" b="1" dirty="0" smtClean="0"/>
              <a:t>Занятие 9 «Удивление»</a:t>
            </a:r>
          </a:p>
          <a:p>
            <a:r>
              <a:rPr lang="ru-RU" b="1" dirty="0" smtClean="0"/>
              <a:t>Занятие 10«Испуг»</a:t>
            </a:r>
          </a:p>
          <a:p>
            <a:r>
              <a:rPr lang="ru-RU" b="1" dirty="0" smtClean="0"/>
              <a:t>Занятие 11 «Спокойствие»</a:t>
            </a:r>
          </a:p>
          <a:p>
            <a:r>
              <a:rPr lang="ru-RU" b="1" dirty="0" smtClean="0"/>
              <a:t>Занятие 12 «Словарик эмоций»</a:t>
            </a:r>
          </a:p>
          <a:p>
            <a:r>
              <a:rPr lang="ru-RU" b="1" dirty="0" smtClean="0"/>
              <a:t>Занятие 13«Я учусь владеть собой»</a:t>
            </a:r>
          </a:p>
          <a:p>
            <a:r>
              <a:rPr lang="ru-RU" b="1" dirty="0" smtClean="0"/>
              <a:t>Занятие 14 «В гостях у сказки»</a:t>
            </a:r>
          </a:p>
          <a:p>
            <a:r>
              <a:rPr lang="ru-RU" b="1" dirty="0" smtClean="0"/>
              <a:t>Занятие 15 «Страна </a:t>
            </a:r>
            <a:r>
              <a:rPr lang="ru-RU" b="1" dirty="0" err="1" smtClean="0"/>
              <a:t>Вообразилия</a:t>
            </a:r>
            <a:r>
              <a:rPr lang="ru-RU" b="1" dirty="0" smtClean="0"/>
              <a:t>»</a:t>
            </a:r>
          </a:p>
          <a:p>
            <a:endParaRPr lang="ru-RU" dirty="0" smtClean="0"/>
          </a:p>
        </p:txBody>
      </p:sp>
      <p:pic>
        <p:nvPicPr>
          <p:cNvPr id="1028" name="Picture 4" descr="C:\Users\Елена\Pictures\Работа\DSCN0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976" y="1916832"/>
            <a:ext cx="5187024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368152"/>
          </a:xfrm>
        </p:spPr>
        <p:txBody>
          <a:bodyPr/>
          <a:lstStyle/>
          <a:p>
            <a:r>
              <a:rPr lang="ru-RU" sz="3600" dirty="0" smtClean="0"/>
              <a:t>По завершению коррекционного этапа было целесообразным проведение оценки результативности проводимых занятий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4536504" cy="5157192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проведённой психодиагностики показали, что дети научились понимать своё и окружающих людей состояние; имеют представление о способах выражения собственных эмоций; умеют управлять своими эмоциями и чувствами. Занятия способствовали снижению тревожности, агрессивности, развитию эмпатии, творческих способностей, воображения, приобретению навыков позитивного общения со сверстниками.</a:t>
            </a:r>
            <a:endParaRPr lang="ru-RU" dirty="0"/>
          </a:p>
        </p:txBody>
      </p:sp>
      <p:pic>
        <p:nvPicPr>
          <p:cNvPr id="1029" name="Picture 5" descr="C:\Users\Елена\Pictures\Работа\DSCN0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772816"/>
            <a:ext cx="4572000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472608"/>
          </a:xfrm>
        </p:spPr>
        <p:txBody>
          <a:bodyPr/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Результаты </a:t>
            </a:r>
            <a:r>
              <a:rPr lang="ru-RU" sz="4400" smtClean="0"/>
              <a:t>итоговой диагностики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24744"/>
            <a:ext cx="8290120" cy="5400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293918"/>
          <a:ext cx="8352928" cy="44149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1694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понимают</a:t>
                      </a:r>
                      <a:r>
                        <a:rPr lang="ru-RU" sz="2400" baseline="0" dirty="0" smtClean="0"/>
                        <a:t> графическое изображение эмоций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умеют демонстрировать заданную эмоцию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понимают эмоциональное состояние людей</a:t>
                      </a:r>
                      <a:endParaRPr lang="ru-RU" sz="2400" dirty="0"/>
                    </a:p>
                  </a:txBody>
                  <a:tcPr/>
                </a:tc>
              </a:tr>
              <a:tr h="9402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 дошкольников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</a:tr>
              <a:tr h="9402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34800" cy="1368152"/>
          </a:xfrm>
        </p:spPr>
        <p:txBody>
          <a:bodyPr/>
          <a:lstStyle/>
          <a:p>
            <a:r>
              <a:rPr lang="ru-RU" sz="3200" dirty="0" smtClean="0"/>
              <a:t>Таким образом, ребёнок </a:t>
            </a:r>
            <a:r>
              <a:rPr lang="ru-RU" sz="3200" smtClean="0"/>
              <a:t>тесно связан </a:t>
            </a:r>
            <a:r>
              <a:rPr lang="ru-RU" sz="3200" dirty="0" smtClean="0"/>
              <a:t>с особенностями мира его чувств и переживаний.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3672408" cy="52292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Формирование положительных эмоций, коррекция недостатков эмоциональной сферы детей должны рассматриваться в качестве одной из основных задач воспитания. Особенно это актуально в период дошкольного детства – один из самых важных этапов жизни ребёнка. Без полноценно прожитого, всесторонне наполненного детства вся его последующая жизнь будет ущербной.</a:t>
            </a:r>
            <a:endParaRPr lang="ru-RU" dirty="0"/>
          </a:p>
        </p:txBody>
      </p:sp>
      <p:pic>
        <p:nvPicPr>
          <p:cNvPr id="1026" name="Picture 2" descr="C:\Users\Елена\Pictures\Дети\getImage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620" y="2780928"/>
            <a:ext cx="5200379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64096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Дошкольный возраст - благоприятный период  для организации работы по эмоциональному развитию.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8820472" cy="53012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Ребёнок-дошкольник впечатлителен, открыт для усвоения социальных и культурных ценностей, стремится к признанию себя среди других людей. Но, к сожалению, в наше время взрослые направляют все свои усилия в первую очередь на развитие интеллектуальной сферы ребёнка, забывая об эмоциональной сфере и не задумываясь, о том, что обеднённая эмоциональная сфера замедляет развитие интеллектуальной сферы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832648" cy="936104"/>
          </a:xfrm>
        </p:spPr>
        <p:txBody>
          <a:bodyPr/>
          <a:lstStyle/>
          <a:p>
            <a:r>
              <a:rPr lang="ru-RU" sz="3200" dirty="0" smtClean="0"/>
              <a:t>В направлении эмоционального развития я работаю с 2010 года.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5976664" cy="5733256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 Нельзя не заметить, что в последние годы увеличивается число детей с нарушениями психоэмоционального развития. К типичным симптомам этих нарушений у дошкольников относятся: эмоциональная неустойчивость, враждебность, агрессивность, тревожность, что серьёзно осложняет взаимоотношения ребёнка с окружающим миром. Дети стали меньше общаться со взрослыми и сверстниками, а больше замыкаются на телевизорах и компьютерах, хотя именно общение в значительной степени обогащает чувственную сферу. Самое опасное то, что дети, стали менее отзывчивыми к чувствам других людей.</a:t>
            </a:r>
            <a:endParaRPr lang="ru-RU" sz="2800" b="1" dirty="0"/>
          </a:p>
        </p:txBody>
      </p:sp>
      <p:pic>
        <p:nvPicPr>
          <p:cNvPr id="1026" name="Picture 2" descr="C:\Users\Елена\Pictures\Дети\getImag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5200" y="0"/>
            <a:ext cx="3098800" cy="462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496944" cy="1656184"/>
          </a:xfrm>
        </p:spPr>
        <p:txBody>
          <a:bodyPr/>
          <a:lstStyle/>
          <a:p>
            <a:r>
              <a:rPr lang="ru-RU" sz="2800" u="sng" dirty="0" smtClean="0"/>
              <a:t>И поэтому основной целью моей работы является профилактика и коррекция эмоционального неблагополучия и обеспечение условий для развития эмоционально-личностной сферы дошкольников.</a:t>
            </a:r>
            <a:endParaRPr lang="ru-RU" sz="2800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04864"/>
            <a:ext cx="8712968" cy="43924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Достижение поставленной цели я реализую в процессе последовательного решения следующих </a:t>
            </a:r>
            <a:r>
              <a:rPr lang="ru-RU" sz="3200" b="1" u="sng" dirty="0" smtClean="0"/>
              <a:t>задач: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проанализировать методическую литературу по проблеме эмоционального развития дошкольников;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провести диагностическую работу;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осуществлять психопрофилактическую, просветительскую и консультативную работу работу с педагогами и родителями;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составить коррекционно-развивающую программу для работы с дошкольниками.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16736"/>
            <a:ext cx="8712968" cy="744112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/>
              <a:t>Работу строю в три этапа.</a:t>
            </a:r>
            <a:br>
              <a:rPr lang="ru-RU" sz="4000" dirty="0" smtClean="0"/>
            </a:br>
            <a:r>
              <a:rPr lang="ru-RU" sz="4000" dirty="0" smtClean="0"/>
              <a:t>1 этап – диагностический.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8568952" cy="42484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/>
              <a:t>Цель работы на данном этапе – выявление уровня развития эмоциональной сферы у детей старшего дошкольного возраста.</a:t>
            </a:r>
          </a:p>
          <a:p>
            <a:pPr>
              <a:defRPr/>
            </a:pPr>
            <a:r>
              <a:rPr lang="ru-RU" sz="2400" dirty="0" smtClean="0"/>
              <a:t>Для осуществления данной цели использовала методику В.М. Минаевой, которая включает 3 задания</a:t>
            </a:r>
          </a:p>
          <a:p>
            <a:pPr>
              <a:defRPr/>
            </a:pPr>
            <a:r>
              <a:rPr lang="ru-RU" sz="2400" dirty="0" smtClean="0"/>
              <a:t>1 задание направлено на изучение восприятия детьми графического изображения эмоций (проводится индивидуально)</a:t>
            </a:r>
          </a:p>
          <a:p>
            <a:pPr>
              <a:defRPr/>
            </a:pPr>
            <a:r>
              <a:rPr lang="ru-RU" sz="2400" dirty="0" smtClean="0"/>
              <a:t>2 задание направлено на изучение особенностей использования детьми мимики и пантомимики при демонстрации заданной эмоции</a:t>
            </a:r>
          </a:p>
          <a:p>
            <a:pPr>
              <a:defRPr/>
            </a:pPr>
            <a:r>
              <a:rPr lang="ru-RU" sz="2400" dirty="0" smtClean="0"/>
              <a:t>3 задание  - изучение понимания детьми эмоционального состояния людей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864096"/>
          </a:xfrm>
        </p:spPr>
        <p:txBody>
          <a:bodyPr/>
          <a:lstStyle/>
          <a:p>
            <a:pPr algn="ctr"/>
            <a:r>
              <a:rPr lang="ru-RU" sz="3200" dirty="0" smtClean="0"/>
              <a:t>В обследовании участвовало 58 дошкольников.</a:t>
            </a:r>
            <a:br>
              <a:rPr lang="ru-RU" sz="3200" dirty="0" smtClean="0"/>
            </a:br>
            <a:r>
              <a:rPr lang="ru-RU" sz="3200" dirty="0" smtClean="0"/>
              <a:t>Результаты обследования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fontAlgn="t"/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В ходе обследования у некоторых детей наблюдалась большая степень замкнутости. У некоторых дошкольников проявлялись вспышки агрессии, резкая смена настроений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496" y="1196752"/>
          <a:ext cx="9073008" cy="36030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5304"/>
                <a:gridCol w="2323200"/>
                <a:gridCol w="2480856"/>
                <a:gridCol w="2403648"/>
              </a:tblGrid>
              <a:tr h="21419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 воспринимают графическое изображение эмоций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 умеют демонстрировать  заданную эмоцию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 понимают эмоциональное состояние людей</a:t>
                      </a:r>
                      <a:endParaRPr lang="ru-RU" sz="2400" dirty="0"/>
                    </a:p>
                  </a:txBody>
                  <a:tcPr/>
                </a:tc>
              </a:tr>
              <a:tr h="73833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Количество детей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</a:t>
                      </a:r>
                      <a:endParaRPr lang="ru-RU" sz="2400" b="1" dirty="0"/>
                    </a:p>
                  </a:txBody>
                  <a:tcPr/>
                </a:tc>
              </a:tr>
              <a:tr h="4941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27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708920"/>
          </a:xfrm>
        </p:spPr>
        <p:txBody>
          <a:bodyPr/>
          <a:lstStyle/>
          <a:p>
            <a:r>
              <a:rPr lang="ru-RU" sz="3600" dirty="0" smtClean="0">
                <a:effectLst/>
              </a:rPr>
              <a:t>Целью коррекционного этапа является введение ребёнка в сложный мир человеческих эмоций оказание помощи в проживании определённого эмоционального состояния</a:t>
            </a:r>
            <a:endParaRPr lang="ru-RU" sz="36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8784976" cy="3816424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Коррекционно-развивающую работу  провожу индивидуально и с подгруппами детей в количестве 8-</a:t>
            </a:r>
            <a:r>
              <a:rPr lang="ru-RU" sz="3200" b="1" dirty="0" smtClean="0"/>
              <a:t>10 </a:t>
            </a:r>
            <a:r>
              <a:rPr lang="ru-RU" sz="2400" b="1" dirty="0" smtClean="0"/>
              <a:t>человек</a:t>
            </a:r>
          </a:p>
          <a:p>
            <a:r>
              <a:rPr lang="ru-RU" sz="2800" b="1" u="sng" dirty="0" smtClean="0"/>
              <a:t>Основные принципы  </a:t>
            </a:r>
            <a:r>
              <a:rPr lang="ru-RU" sz="2400" b="1" dirty="0" smtClean="0"/>
              <a:t>моей работы в процессе коррекционно-развивающих занятий с детьми:</a:t>
            </a:r>
          </a:p>
          <a:p>
            <a:pPr>
              <a:buFontTx/>
              <a:buChar char="-"/>
            </a:pPr>
            <a:r>
              <a:rPr lang="ru-RU" sz="2400" b="1" dirty="0" smtClean="0"/>
              <a:t> признание индивидуальности ребёнка;</a:t>
            </a:r>
          </a:p>
          <a:p>
            <a:pPr>
              <a:buFontTx/>
              <a:buChar char="-"/>
            </a:pPr>
            <a:r>
              <a:rPr lang="ru-RU" sz="2400" b="1" dirty="0" smtClean="0"/>
              <a:t> уважительное доброжелательное отношение к детям;</a:t>
            </a:r>
          </a:p>
          <a:p>
            <a:pPr>
              <a:buFontTx/>
              <a:buChar char="-"/>
            </a:pPr>
            <a:r>
              <a:rPr lang="ru-RU" sz="2400" b="1" dirty="0" smtClean="0"/>
              <a:t> положительная эмоциональная оценка малейших достижений ребёнка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196752"/>
          </a:xfrm>
        </p:spPr>
        <p:txBody>
          <a:bodyPr/>
          <a:lstStyle/>
          <a:p>
            <a:r>
              <a:rPr lang="ru-RU" sz="3600" dirty="0" smtClean="0"/>
              <a:t>Индивидуальную коррекционную работу провожу по следующим направлениям: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Обучение приёмам саморегуляции, отработка навыков общения в возможных конфликтных ситуациях</a:t>
            </a:r>
          </a:p>
          <a:p>
            <a:r>
              <a:rPr lang="ru-RU" sz="2800" b="1" dirty="0" smtClean="0"/>
              <a:t>Формирование эмпатии</a:t>
            </a:r>
          </a:p>
          <a:p>
            <a:r>
              <a:rPr lang="ru-RU" sz="2800" b="1" dirty="0" smtClean="0"/>
              <a:t>Развитие внимания, </a:t>
            </a:r>
            <a:r>
              <a:rPr lang="ru-RU" sz="2800" b="1" smtClean="0"/>
              <a:t>контроля поведения</a:t>
            </a:r>
            <a:endParaRPr lang="ru-RU" sz="2800" b="1" dirty="0" smtClean="0"/>
          </a:p>
          <a:p>
            <a:r>
              <a:rPr lang="ru-RU" sz="2800" b="1" dirty="0" smtClean="0"/>
              <a:t>Повышение уверенности, самооценки дошкольников</a:t>
            </a:r>
          </a:p>
          <a:p>
            <a:r>
              <a:rPr lang="ru-RU" sz="2800" b="1" dirty="0" smtClean="0"/>
              <a:t>Обучение приёмам саморасслабления и снятию психомышечного напряжения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964488" cy="4104456"/>
          </a:xfrm>
        </p:spPr>
        <p:txBody>
          <a:bodyPr>
            <a:noAutofit/>
          </a:bodyPr>
          <a:lstStyle/>
          <a:p>
            <a:r>
              <a:rPr lang="ru-RU" sz="4400" b="1" u="sng" dirty="0" smtClean="0"/>
              <a:t>Основной задачей коррекционной подгрупповой </a:t>
            </a:r>
            <a:r>
              <a:rPr lang="ru-RU" sz="3200" b="1" dirty="0" smtClean="0"/>
              <a:t>работы является научить детей понимать собственное эмоциональное состояние, выражать свои чувства и распознавать чувства других людей через мимику, жесты, выразительные движения, интонации.</a:t>
            </a:r>
            <a:br>
              <a:rPr lang="ru-RU" sz="3200" b="1" dirty="0" smtClean="0"/>
            </a:br>
            <a:r>
              <a:rPr lang="ru-RU" sz="3200" b="1" dirty="0" smtClean="0"/>
              <a:t>Данную работу лучше начинать в ноябре, после завершения периода адаптации детей к дошкольному учреждению.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922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Муниципальное бюджетное дошкольное образовательное учреждение детский сад комбинированного вида №16 «Тополёк»</vt:lpstr>
      <vt:lpstr>Дошкольный возраст - благоприятный период  для организации работы по эмоциональному развитию.</vt:lpstr>
      <vt:lpstr>В направлении эмоционального развития я работаю с 2010 года.</vt:lpstr>
      <vt:lpstr>И поэтому основной целью моей работы является профилактика и коррекция эмоционального неблагополучия и обеспечение условий для развития эмоционально-личностной сферы дошкольников.</vt:lpstr>
      <vt:lpstr>Работу строю в три этапа. 1 этап – диагностический. </vt:lpstr>
      <vt:lpstr>В обследовании участвовало 58 дошкольников. Результаты обследования</vt:lpstr>
      <vt:lpstr>Целью коррекционного этапа является введение ребёнка в сложный мир человеческих эмоций оказание помощи в проживании определённого эмоционального состояния</vt:lpstr>
      <vt:lpstr>Индивидуальную коррекционную работу провожу по следующим направлениям:</vt:lpstr>
      <vt:lpstr>Основной задачей коррекционной подгрупповой работы является научить детей понимать собственное эмоциональное состояние, выражать свои чувства и распознавать чувства других людей через мимику, жесты, выразительные движения, интонации. Данную работу лучше начинать в ноябре, после завершения периода адаптации детей к дошкольному учреждению. </vt:lpstr>
      <vt:lpstr>   Каждое занятие состоит из трёх частей: разминка, основная часть и заключительная часть. В разминку входит приветствие и ставит соей целью включить детей в совместную работу, установить эмоциональный контакт со всеми участниками. </vt:lpstr>
      <vt:lpstr>Заключительная часть – это снятие у детей эмоционального возбуждения, подведение итогов занятия.  </vt:lpstr>
      <vt:lpstr>В занятиях широко используются следующие методы:</vt:lpstr>
      <vt:lpstr>Занятия строю по принципу знакомство с чувствами, пропуская их через все каналы восприятия:</vt:lpstr>
      <vt:lpstr>Цикл занятий:</vt:lpstr>
      <vt:lpstr>По завершению коррекционного этапа было целесообразным проведение оценки результативности проводимых занятий</vt:lpstr>
      <vt:lpstr>    Результаты итоговой диагностики       </vt:lpstr>
      <vt:lpstr>Таким образом, ребёнок тесно связан с особенностями мира его чувств и переживаний.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</dc:title>
  <dc:creator>Елена</dc:creator>
  <cp:lastModifiedBy>Елена</cp:lastModifiedBy>
  <cp:revision>86</cp:revision>
  <dcterms:created xsi:type="dcterms:W3CDTF">2014-01-27T05:30:29Z</dcterms:created>
  <dcterms:modified xsi:type="dcterms:W3CDTF">2014-08-28T14:47:18Z</dcterms:modified>
</cp:coreProperties>
</file>