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9" r:id="rId3"/>
    <p:sldId id="266" r:id="rId4"/>
    <p:sldId id="269" r:id="rId5"/>
    <p:sldId id="270" r:id="rId6"/>
    <p:sldId id="272" r:id="rId7"/>
    <p:sldId id="273" r:id="rId8"/>
    <p:sldId id="278" r:id="rId9"/>
    <p:sldId id="276" r:id="rId10"/>
    <p:sldId id="303" r:id="rId11"/>
    <p:sldId id="300" r:id="rId12"/>
    <p:sldId id="257" r:id="rId13"/>
    <p:sldId id="281" r:id="rId14"/>
    <p:sldId id="304" r:id="rId15"/>
    <p:sldId id="283" r:id="rId16"/>
    <p:sldId id="284" r:id="rId17"/>
    <p:sldId id="285" r:id="rId18"/>
    <p:sldId id="286" r:id="rId19"/>
    <p:sldId id="301" r:id="rId20"/>
    <p:sldId id="287" r:id="rId21"/>
    <p:sldId id="288" r:id="rId22"/>
    <p:sldId id="289" r:id="rId23"/>
    <p:sldId id="290" r:id="rId24"/>
    <p:sldId id="291" r:id="rId25"/>
    <p:sldId id="292" r:id="rId26"/>
    <p:sldId id="302" r:id="rId27"/>
    <p:sldId id="294" r:id="rId28"/>
    <p:sldId id="295" r:id="rId29"/>
    <p:sldId id="296" r:id="rId30"/>
    <p:sldId id="297" r:id="rId31"/>
    <p:sldId id="298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nnabelle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nnabelle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nnabelle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nnabelle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nnabelle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nnabelle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nnabelle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nnabelle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nnabelle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99FF"/>
    <a:srgbClr val="0000FF"/>
    <a:srgbClr val="99CCFF"/>
    <a:srgbClr val="CCFF33"/>
    <a:srgbClr val="00CCFF"/>
    <a:srgbClr val="E9EAB4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8BBD52-4E8B-46BD-858E-D3726F9019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555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A5C8463F-B776-4ADA-9F76-F764093EF6A8}" type="slidenum">
              <a:rPr lang="ru-RU" altLang="ru-RU" smtClean="0">
                <a:latin typeface="Arial" panose="020B0604020202020204" pitchFamily="34" charset="0"/>
              </a:rPr>
              <a:pPr/>
              <a:t>12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2454437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67FCF7D1-9A6D-44EC-9F06-9C501D6F644F}" type="slidenum">
              <a:rPr lang="ru-RU" altLang="ru-RU" smtClean="0">
                <a:latin typeface="Arial" panose="020B0604020202020204" pitchFamily="34" charset="0"/>
              </a:rPr>
              <a:pPr/>
              <a:t>29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задачи включить песню «Дорогами добра» и провести физминутку. Затем продолжить урок по плану.</a:t>
            </a:r>
          </a:p>
        </p:txBody>
      </p:sp>
    </p:spTree>
    <p:extLst>
      <p:ext uri="{BB962C8B-B14F-4D97-AF65-F5344CB8AC3E}">
        <p14:creationId xmlns:p14="http://schemas.microsoft.com/office/powerpoint/2010/main" val="4036087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BAD40858-EB3F-414C-B651-6696D0E6A5DE}" type="slidenum">
              <a:rPr lang="ru-RU" altLang="ru-RU" smtClean="0">
                <a:latin typeface="Arial" panose="020B0604020202020204" pitchFamily="34" charset="0"/>
              </a:rPr>
              <a:pPr/>
              <a:t>30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задачи включить песню «Дорогами добра» и провести физминутку. Затем продолжить урок по плану.</a:t>
            </a:r>
          </a:p>
        </p:txBody>
      </p:sp>
    </p:spTree>
    <p:extLst>
      <p:ext uri="{BB962C8B-B14F-4D97-AF65-F5344CB8AC3E}">
        <p14:creationId xmlns:p14="http://schemas.microsoft.com/office/powerpoint/2010/main" val="1907047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457FA133-1664-48B1-9BD1-FD1EDB493A25}" type="slidenum">
              <a:rPr lang="ru-RU" altLang="ru-RU" smtClean="0">
                <a:latin typeface="Arial" panose="020B0604020202020204" pitchFamily="34" charset="0"/>
              </a:rPr>
              <a:pPr/>
              <a:t>31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задачи включить песню «Дорогами добра» и провести физминутку. Затем продолжить урок по плану.</a:t>
            </a:r>
          </a:p>
        </p:txBody>
      </p:sp>
    </p:spTree>
    <p:extLst>
      <p:ext uri="{BB962C8B-B14F-4D97-AF65-F5344CB8AC3E}">
        <p14:creationId xmlns:p14="http://schemas.microsoft.com/office/powerpoint/2010/main" val="179962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B787AA78-61EE-4768-9506-D361F2E4F0A1}" type="slidenum">
              <a:rPr lang="ru-RU" altLang="ru-RU" smtClean="0">
                <a:latin typeface="Arial" panose="020B0604020202020204" pitchFamily="34" charset="0"/>
              </a:rPr>
              <a:pPr/>
              <a:t>13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427751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0F9495F1-768B-43BD-8617-BE6F52F5B08D}" type="slidenum">
              <a:rPr lang="ru-RU" altLang="ru-RU" smtClean="0">
                <a:latin typeface="Arial" panose="020B0604020202020204" pitchFamily="34" charset="0"/>
              </a:rPr>
              <a:pPr/>
              <a:t>14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58196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EEF90DE5-AD36-4A34-BA2D-EFD348D5549D}" type="slidenum">
              <a:rPr lang="ru-RU" altLang="ru-RU" smtClean="0">
                <a:latin typeface="Arial" panose="020B0604020202020204" pitchFamily="34" charset="0"/>
              </a:rPr>
              <a:pPr/>
              <a:t>15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66987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71124FD9-A4BA-43DF-993F-9ADC24C9E542}" type="slidenum">
              <a:rPr lang="ru-RU" altLang="ru-RU" smtClean="0">
                <a:latin typeface="Arial" panose="020B0604020202020204" pitchFamily="34" charset="0"/>
              </a:rPr>
              <a:pPr/>
              <a:t>16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922337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DDE724A4-FC13-4CBD-8C79-07245B766FA5}" type="slidenum">
              <a:rPr lang="ru-RU" altLang="ru-RU" smtClean="0">
                <a:latin typeface="Arial" panose="020B0604020202020204" pitchFamily="34" charset="0"/>
              </a:rPr>
              <a:pPr/>
              <a:t>17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011664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BD8F8304-4D4C-4826-AC92-A2A8B3A895A9}" type="slidenum">
              <a:rPr lang="ru-RU" altLang="ru-RU" smtClean="0">
                <a:latin typeface="Arial" panose="020B0604020202020204" pitchFamily="34" charset="0"/>
              </a:rPr>
              <a:pPr/>
              <a:t>18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двух задач полезно сравнить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096031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46313C4D-CFEC-46D0-B242-9F023EDC2EA2}" type="slidenum">
              <a:rPr lang="ru-RU" altLang="ru-RU" smtClean="0">
                <a:latin typeface="Arial" panose="020B0604020202020204" pitchFamily="34" charset="0"/>
              </a:rPr>
              <a:pPr/>
              <a:t>27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задачи включить песню «Дорогами добра» и провести физминутку. Затем продолжить урок по плану.</a:t>
            </a:r>
          </a:p>
        </p:txBody>
      </p:sp>
    </p:spTree>
    <p:extLst>
      <p:ext uri="{BB962C8B-B14F-4D97-AF65-F5344CB8AC3E}">
        <p14:creationId xmlns:p14="http://schemas.microsoft.com/office/powerpoint/2010/main" val="3297927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fld id="{62024A6E-7AAD-481F-B4A8-35B20AF0B0DF}" type="slidenum">
              <a:rPr lang="ru-RU" altLang="ru-RU" smtClean="0">
                <a:latin typeface="Arial" panose="020B0604020202020204" pitchFamily="34" charset="0"/>
              </a:rPr>
              <a:pPr/>
              <a:t>28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После решения задачи включить песню «Дорогами добра» и провести физминутку. Затем продолжить урок по плану.</a:t>
            </a:r>
          </a:p>
        </p:txBody>
      </p:sp>
    </p:spTree>
    <p:extLst>
      <p:ext uri="{BB962C8B-B14F-4D97-AF65-F5344CB8AC3E}">
        <p14:creationId xmlns:p14="http://schemas.microsoft.com/office/powerpoint/2010/main" val="8361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A7EA-AF31-4E09-AF20-09A6B44ED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45585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6517-7E5F-4EE0-A1C9-11E4EFBB03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454275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C8D9F-669E-4D68-B7AF-E90104F36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793444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6075-8453-4492-8E60-2208AFFD5A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85996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324E-4345-4863-AB6C-960E5FBD19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460037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4C01D-B5BA-492D-8B2E-3604004BB4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04310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9C3D-4DCF-45A9-BD19-4ABDF51B2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2799046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B0904-3125-465A-B6FC-6CFAC02AC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2042940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040A-EF44-4247-BAA7-D3FDD72F8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1987824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C5A5D-B21F-48EE-AA64-A6BA1F573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8314100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09CE-8E69-40EF-9277-E6304C399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03077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A3A9-D813-4C74-8383-A32A921797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790899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3504538-FD95-4324-8F91-4C1767861E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anose="020F03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anose="020F03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anose="020F03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anose="020F03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1584325"/>
            <a:ext cx="83820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8800" dirty="0">
                <a:solidFill>
                  <a:schemeClr val="accent2"/>
                </a:solidFill>
                <a:latin typeface="+mj-lt"/>
              </a:rPr>
              <a:t>Решение составных задач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172200" y="5334000"/>
            <a:ext cx="2743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ru-RU" altLang="ru-RU" sz="2000" dirty="0">
                <a:solidFill>
                  <a:schemeClr val="accent2"/>
                </a:solidFill>
                <a:latin typeface="+mj-lt"/>
              </a:rPr>
              <a:t>Громкова А.Ю.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altLang="ru-RU" sz="2000" dirty="0">
                <a:solidFill>
                  <a:schemeClr val="accent2"/>
                </a:solidFill>
                <a:latin typeface="+mj-lt"/>
              </a:rPr>
              <a:t>учитель </a:t>
            </a:r>
            <a:r>
              <a:rPr lang="ru-RU" altLang="ru-RU" sz="2000" dirty="0" err="1">
                <a:solidFill>
                  <a:schemeClr val="accent2"/>
                </a:solidFill>
                <a:latin typeface="+mj-lt"/>
              </a:rPr>
              <a:t>нач.классов</a:t>
            </a:r>
            <a:endParaRPr lang="ru-RU" altLang="ru-RU" sz="2000" dirty="0">
              <a:solidFill>
                <a:schemeClr val="accent2"/>
              </a:solidFill>
              <a:latin typeface="+mj-lt"/>
            </a:endParaRP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altLang="ru-RU" sz="2000" dirty="0">
                <a:solidFill>
                  <a:schemeClr val="accent2"/>
                </a:solidFill>
                <a:latin typeface="+mj-lt"/>
              </a:rPr>
              <a:t>ГБОУ лицей №226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altLang="ru-RU" sz="2000" dirty="0">
                <a:solidFill>
                  <a:schemeClr val="accent2"/>
                </a:solidFill>
                <a:latin typeface="+mj-lt"/>
              </a:rPr>
              <a:t>Г. Санкт-Петербурга</a:t>
            </a:r>
            <a:endParaRPr lang="ru-RU" altLang="ru-RU" sz="200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638800" y="1066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04800" y="2286000"/>
            <a:ext cx="9296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33400" y="4814888"/>
            <a:ext cx="579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800" dirty="0">
                <a:solidFill>
                  <a:srgbClr val="808080"/>
                </a:solidFill>
                <a:latin typeface="+mj-lt"/>
              </a:rPr>
              <a:t>Проверка: 200 + 160 = 360 (р.)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04800" y="4343400"/>
            <a:ext cx="952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4) 40 </a:t>
            </a:r>
            <a:r>
              <a:rPr lang="en-US" altLang="ru-RU" sz="3600" dirty="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4 = 160 (р.) - стоимость 4 м ткани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>
                <a:solidFill>
                  <a:schemeClr val="accent2"/>
                </a:solidFill>
                <a:latin typeface="+mj-lt"/>
              </a:rPr>
              <a:t>3) 40 </a:t>
            </a:r>
            <a:r>
              <a:rPr lang="en-US" altLang="ru-RU" sz="360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>
                <a:solidFill>
                  <a:schemeClr val="accent2"/>
                </a:solidFill>
                <a:latin typeface="+mj-lt"/>
              </a:rPr>
              <a:t> 5 = 200 (р.) – стоимость 5 метров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04800" y="301625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>
                <a:solidFill>
                  <a:schemeClr val="accent2"/>
                </a:solidFill>
                <a:latin typeface="+mj-lt"/>
              </a:rPr>
              <a:t>2) 360 : 9 = 40 (р.) – цена 1 метра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04800" y="5410200"/>
            <a:ext cx="8153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Ответ: стоимость одного куска – 200 рублей, а второго – 160 рублей.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Задача №2</a:t>
            </a:r>
            <a:r>
              <a:rPr lang="ru-RU" altLang="ru-RU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5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23256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54" name="Text Box 134"/>
          <p:cNvSpPr txBox="1">
            <a:spLocks noChangeArrowheads="1"/>
          </p:cNvSpPr>
          <p:nvPr/>
        </p:nvSpPr>
        <p:spPr bwMode="auto">
          <a:xfrm>
            <a:off x="381000" y="3184525"/>
            <a:ext cx="83058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ru-RU" altLang="ru-RU" sz="4000" dirty="0" smtClean="0">
                <a:solidFill>
                  <a:schemeClr val="accent2"/>
                </a:solidFill>
                <a:latin typeface="+mj-lt"/>
              </a:rPr>
              <a:t>Бабушка купила 8 мотков шерсти. Белой шерсти – 200 граммов, а синей – 600 граммов. Масса каждого мотка – одинаковая. Сколько мотков белой и синей шерсти купила бабушка?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7620000" cy="2906713"/>
        </p:xfrm>
        <a:graphic>
          <a:graphicData uri="http://schemas.openxmlformats.org/drawingml/2006/table">
            <a:tbl>
              <a:tblPr/>
              <a:tblGrid>
                <a:gridCol w="681038"/>
                <a:gridCol w="1935162"/>
                <a:gridCol w="2959100"/>
                <a:gridCol w="2044700"/>
              </a:tblGrid>
              <a:tr h="1344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Масса 1 мотка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Количество мотков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Общая масса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08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AutoShape 26"/>
          <p:cNvSpPr>
            <a:spLocks/>
          </p:cNvSpPr>
          <p:nvPr/>
        </p:nvSpPr>
        <p:spPr bwMode="auto">
          <a:xfrm>
            <a:off x="4343400" y="17526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nnabelle" pitchFamily="66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72000" y="1981200"/>
            <a:ext cx="1371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4400">
                <a:solidFill>
                  <a:schemeClr val="accent2"/>
                </a:solidFill>
                <a:latin typeface="+mj-lt"/>
              </a:rPr>
              <a:t>8 м.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676400" y="1492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676400" y="22860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429000" y="2254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429000" y="1492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6019800" y="16764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200 г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019800" y="25146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600 г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 rot="19483942">
            <a:off x="1008063" y="2084388"/>
            <a:ext cx="21732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chemeClr val="accent2"/>
                </a:solidFill>
                <a:latin typeface="+mj-lt"/>
              </a:rPr>
              <a:t>Одинаковая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7620000" cy="2906713"/>
        </p:xfrm>
        <a:graphic>
          <a:graphicData uri="http://schemas.openxmlformats.org/drawingml/2006/table">
            <a:tbl>
              <a:tblPr/>
              <a:tblGrid>
                <a:gridCol w="681038"/>
                <a:gridCol w="1935162"/>
                <a:gridCol w="2959100"/>
                <a:gridCol w="2044700"/>
              </a:tblGrid>
              <a:tr h="1344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Масса 1 мотка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Количество мотков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Общая масса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56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7" name="AutoShape 26"/>
          <p:cNvSpPr>
            <a:spLocks/>
          </p:cNvSpPr>
          <p:nvPr/>
        </p:nvSpPr>
        <p:spPr bwMode="auto">
          <a:xfrm>
            <a:off x="4343400" y="17526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nnabelle" pitchFamily="66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72000" y="1981200"/>
            <a:ext cx="1371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4400">
                <a:solidFill>
                  <a:schemeClr val="accent2"/>
                </a:solidFill>
                <a:latin typeface="+mj-lt"/>
              </a:rPr>
              <a:t>8 м.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676400" y="1492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676400" y="22860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429000" y="2254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429000" y="1492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6019800" y="16764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200 г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019800" y="25146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600 г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 rot="19483942">
            <a:off x="1008063" y="2084388"/>
            <a:ext cx="21732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chemeClr val="accent2"/>
                </a:solidFill>
                <a:latin typeface="+mj-lt"/>
              </a:rPr>
              <a:t>Одинаковая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52400" y="3352800"/>
            <a:ext cx="899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1) 200 + 600 = 800 (г) - шерсти купила бабушка.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Group 2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7620000" cy="2906713"/>
        </p:xfrm>
        <a:graphic>
          <a:graphicData uri="http://schemas.openxmlformats.org/drawingml/2006/table">
            <a:tbl>
              <a:tblPr/>
              <a:tblGrid>
                <a:gridCol w="681038"/>
                <a:gridCol w="1935162"/>
                <a:gridCol w="2959100"/>
                <a:gridCol w="2044700"/>
              </a:tblGrid>
              <a:tr h="1344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Масса 1 мотка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Количество мотков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Общая масса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04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5" name="AutoShape 25"/>
          <p:cNvSpPr>
            <a:spLocks/>
          </p:cNvSpPr>
          <p:nvPr/>
        </p:nvSpPr>
        <p:spPr bwMode="auto">
          <a:xfrm>
            <a:off x="4343400" y="17526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nnabelle" pitchFamily="66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4572000" y="1981200"/>
            <a:ext cx="1295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4400">
                <a:solidFill>
                  <a:schemeClr val="accent2"/>
                </a:solidFill>
                <a:latin typeface="+mj-lt"/>
              </a:rPr>
              <a:t>8 м.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3429000" y="22860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3429000" y="149225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6019800" y="16764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200 г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019800" y="25146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600 г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1295400" y="1676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152400" y="33528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1) 200 + 600 = 800 (г) - шерсти купила бабушка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152400" y="4038600"/>
            <a:ext cx="716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2) 800 : 8 = 100 (г) - шерсти в 1 мотке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1295400" y="23622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7620000" cy="2906713"/>
        </p:xfrm>
        <a:graphic>
          <a:graphicData uri="http://schemas.openxmlformats.org/drawingml/2006/table">
            <a:tbl>
              <a:tblPr/>
              <a:tblGrid>
                <a:gridCol w="681038"/>
                <a:gridCol w="1935162"/>
                <a:gridCol w="2959100"/>
                <a:gridCol w="2044700"/>
              </a:tblGrid>
              <a:tr h="1344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Масса 1 мотка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Количество мотков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Общая масса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52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9" name="AutoShape 25"/>
          <p:cNvSpPr>
            <a:spLocks/>
          </p:cNvSpPr>
          <p:nvPr/>
        </p:nvSpPr>
        <p:spPr bwMode="auto">
          <a:xfrm>
            <a:off x="4343400" y="17526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4572000" y="1981200"/>
            <a:ext cx="1295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4400">
                <a:solidFill>
                  <a:schemeClr val="accent2"/>
                </a:solidFill>
                <a:latin typeface="+mj-lt"/>
              </a:rPr>
              <a:t>8 м.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429000" y="22860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6019800" y="16764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200 г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019800" y="25146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600 г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152400" y="33528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1) 200 + 600 = 800 (г) - шерсти купила бабушка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52400" y="4038600"/>
            <a:ext cx="716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2) 800 : 8 = 100 (г) - шерсти в 1 мотке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152400" y="4800600"/>
            <a:ext cx="944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3) 200 : 100 = 2 (м.) - белой шерсти купила бабушка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1295400" y="1676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1371600" y="23622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048000" y="1676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2 м.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7620000" cy="2906713"/>
        </p:xfrm>
        <a:graphic>
          <a:graphicData uri="http://schemas.openxmlformats.org/drawingml/2006/table">
            <a:tbl>
              <a:tblPr/>
              <a:tblGrid>
                <a:gridCol w="681038"/>
                <a:gridCol w="1935162"/>
                <a:gridCol w="2959100"/>
                <a:gridCol w="2044700"/>
              </a:tblGrid>
              <a:tr h="1344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Масса 1 мотка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Количество мотков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Общая масса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00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5" name="AutoShape 25"/>
          <p:cNvSpPr>
            <a:spLocks/>
          </p:cNvSpPr>
          <p:nvPr/>
        </p:nvSpPr>
        <p:spPr bwMode="auto">
          <a:xfrm>
            <a:off x="4343400" y="17526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4572000" y="1981200"/>
            <a:ext cx="1905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4400">
                <a:solidFill>
                  <a:schemeClr val="accent2"/>
                </a:solidFill>
                <a:latin typeface="+mj-lt"/>
              </a:rPr>
              <a:t>8 м.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019800" y="16764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200 г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19800" y="2514600"/>
            <a:ext cx="1042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600 г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152400" y="33528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1) 200 + 600 = 800 (г) - шерсти купила бабушка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52400" y="4038600"/>
            <a:ext cx="716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2) 800 : 8 = 100 (г) - шерсти в 1 мотке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152400" y="4800600"/>
            <a:ext cx="922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3) 200 : 100 = 2 (м.) - белой шерсти купила бабушка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152400" y="5486400"/>
            <a:ext cx="9601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4) 600 : 100 = 6 (м.) - синей шерсти купила бабушка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1295400" y="1676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295400" y="23622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100 г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2971800" y="1676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2 м.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2971800" y="2438400"/>
            <a:ext cx="152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chemeClr val="accent2"/>
                </a:solidFill>
                <a:latin typeface="+mj-lt"/>
              </a:rPr>
              <a:t>6 м.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4" descr="Баб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2494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838200" y="2270125"/>
            <a:ext cx="6553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 dirty="0">
                <a:solidFill>
                  <a:schemeClr val="accent2"/>
                </a:solidFill>
                <a:latin typeface="+mj-lt"/>
              </a:rPr>
              <a:t>Ответ: бабушка купила 2 мотка белой и 6 мотков синей шерсти.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Задача №3</a:t>
            </a:r>
            <a:r>
              <a:rPr lang="ru-RU" altLang="ru-RU">
                <a:latin typeface="+mj-lt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Задача №1</a:t>
            </a:r>
            <a:r>
              <a:rPr lang="ru-RU" altLang="ru-RU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9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1000" y="3717925"/>
            <a:ext cx="8229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2 велосипедиста едут навстречу друг другу. Один уже проехал 1 км 180 м, а второй – 820 м. На сколько сблизились велосипедисты?</a:t>
            </a:r>
          </a:p>
        </p:txBody>
      </p:sp>
      <p:pic>
        <p:nvPicPr>
          <p:cNvPr id="29700" name="Picture 23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304800" y="2286000"/>
            <a:ext cx="3276600" cy="152400"/>
          </a:xfrm>
          <a:prstGeom prst="rightArrow">
            <a:avLst>
              <a:gd name="adj1" fmla="val 50000"/>
              <a:gd name="adj2" fmla="val 537500"/>
            </a:avLst>
          </a:prstGeom>
          <a:solidFill>
            <a:srgbClr val="808080">
              <a:alpha val="81960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defRPr/>
            </a:pPr>
            <a:endParaRPr lang="ru-RU" altLang="ru-RU" sz="1600" smtClean="0">
              <a:latin typeface="+mj-lt"/>
            </a:endParaRP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 rot="10800000">
            <a:off x="6019800" y="2286000"/>
            <a:ext cx="2743200" cy="152400"/>
          </a:xfrm>
          <a:prstGeom prst="rightArrow">
            <a:avLst>
              <a:gd name="adj1" fmla="val 50000"/>
              <a:gd name="adj2" fmla="val 450000"/>
            </a:avLst>
          </a:prstGeom>
          <a:solidFill>
            <a:srgbClr val="808080">
              <a:alpha val="81960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defRPr/>
            </a:pPr>
            <a:endParaRPr lang="ru-RU" altLang="ru-RU" sz="1600" smtClean="0">
              <a:latin typeface="+mj-lt"/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990600" y="26670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smtClean="0">
                <a:solidFill>
                  <a:schemeClr val="accent2"/>
                </a:solidFill>
                <a:latin typeface="+mj-lt"/>
              </a:rPr>
              <a:t>1 км 180 м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smtClean="0">
                <a:solidFill>
                  <a:schemeClr val="accent2"/>
                </a:solidFill>
                <a:latin typeface="+mj-lt"/>
              </a:rPr>
              <a:t>820 м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317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304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>
            <a:off x="35814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87630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4572000" y="928688"/>
            <a:ext cx="914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8000" smtClean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381000" y="3717925"/>
            <a:ext cx="8229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nnabelle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nnabelle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nnabelle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nnabelle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nnabelle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nnabelle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smtClean="0">
                <a:solidFill>
                  <a:schemeClr val="accent2"/>
                </a:solidFill>
                <a:latin typeface="+mj-lt"/>
              </a:rPr>
              <a:t>2 велосипедиста едут навстречу друг другу. Один уже проехал 1 км 180 м, а второй – 820 м. Насколько сблизились велосипедисты?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04800" y="2286000"/>
            <a:ext cx="3276600" cy="152400"/>
          </a:xfrm>
          <a:prstGeom prst="rightArrow">
            <a:avLst>
              <a:gd name="adj1" fmla="val 50000"/>
              <a:gd name="adj2" fmla="val 5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 rot="10800000">
            <a:off x="6019800" y="2286000"/>
            <a:ext cx="2743200" cy="152400"/>
          </a:xfrm>
          <a:prstGeom prst="rightArrow">
            <a:avLst>
              <a:gd name="adj1" fmla="val 50000"/>
              <a:gd name="adj2" fmla="val 4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90600" y="26670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км 180 м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858000" y="26670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820 м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317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04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5814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87630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572000" y="928688"/>
            <a:ext cx="914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8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04800" y="373380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км 180 м = 1180 м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304800" y="2286000"/>
            <a:ext cx="3276600" cy="152400"/>
          </a:xfrm>
          <a:prstGeom prst="rightArrow">
            <a:avLst>
              <a:gd name="adj1" fmla="val 50000"/>
              <a:gd name="adj2" fmla="val 5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6019800" y="2286000"/>
            <a:ext cx="2743200" cy="152400"/>
          </a:xfrm>
          <a:prstGeom prst="rightArrow">
            <a:avLst>
              <a:gd name="adj1" fmla="val 50000"/>
              <a:gd name="adj2" fmla="val 4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858000" y="26670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820 м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317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04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5814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87630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572000" y="928688"/>
            <a:ext cx="914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80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04800" y="370205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км 180 м = 1180 м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304800" y="4354513"/>
            <a:ext cx="89296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+ 820 = 2000 (м) - сблизились велосипедисты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990600" y="26670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м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04800" y="2286000"/>
            <a:ext cx="3276600" cy="152400"/>
          </a:xfrm>
          <a:prstGeom prst="rightArrow">
            <a:avLst>
              <a:gd name="adj1" fmla="val 50000"/>
              <a:gd name="adj2" fmla="val 5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 rot="10800000">
            <a:off x="6019800" y="2286000"/>
            <a:ext cx="2743200" cy="152400"/>
          </a:xfrm>
          <a:prstGeom prst="rightArrow">
            <a:avLst>
              <a:gd name="adj1" fmla="val 50000"/>
              <a:gd name="adj2" fmla="val 4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990600" y="26670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м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58000" y="26670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820 м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317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04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5814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87630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04800" y="373380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км 180 м = 1180 м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304800" y="4343400"/>
            <a:ext cx="89296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+ 820 = 2000 (м) - сблизились велосипедисты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04800" y="510540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2000 м = 2 км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mozer_bike"/>
          <p:cNvPicPr>
            <a:picLocks noChangeAspect="1" noChangeArrowheads="1"/>
          </p:cNvPicPr>
          <p:nvPr/>
        </p:nvPicPr>
        <p:blipFill>
          <a:blip r:embed="rId2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 descr="mozer_bike"/>
          <p:cNvPicPr>
            <a:picLocks noChangeAspect="1" noChangeArrowheads="1"/>
          </p:cNvPicPr>
          <p:nvPr/>
        </p:nvPicPr>
        <p:blipFill>
          <a:blip r:embed="rId3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860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04800" y="2286000"/>
            <a:ext cx="3276600" cy="152400"/>
          </a:xfrm>
          <a:prstGeom prst="rightArrow">
            <a:avLst>
              <a:gd name="adj1" fmla="val 50000"/>
              <a:gd name="adj2" fmla="val 5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 rot="10800000">
            <a:off x="6019800" y="2286000"/>
            <a:ext cx="2743200" cy="152400"/>
          </a:xfrm>
          <a:prstGeom prst="rightArrow">
            <a:avLst>
              <a:gd name="adj1" fmla="val 50000"/>
              <a:gd name="adj2" fmla="val 4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0" y="26670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820 м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317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304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5814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87630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6019800" y="2438400"/>
            <a:ext cx="0" cy="304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304800" y="373380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км 180 м = 1180 м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304800" y="4354513"/>
            <a:ext cx="89296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+ 820 = 2000 (м) - сблизились велосипедисты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2000 м = 2 км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04800" y="57912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Ответ: велосипедисты сблизились на 2 км.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990600" y="26670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1180 м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Задача №4</a:t>
            </a:r>
            <a:r>
              <a:rPr lang="ru-RU" altLang="ru-RU" dirty="0">
                <a:latin typeface="+mj-lt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Безымянный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731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 descr="mozer_bike"/>
          <p:cNvPicPr>
            <a:picLocks noChangeAspect="1" noChangeArrowheads="1"/>
          </p:cNvPicPr>
          <p:nvPr/>
        </p:nvPicPr>
        <p:blipFill>
          <a:blip r:embed="rId4" cstate="print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1295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048000" y="3048000"/>
            <a:ext cx="5638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  Пешеход движется со скоростью 4 км/ч. Скорость велосипедиста в 3 раза больше. На сколько больше пешехода велосипедист проедет за 1 час?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Безымянный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83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 descr="mozer_bike"/>
          <p:cNvPicPr>
            <a:picLocks noChangeAspect="1" noChangeArrowheads="1"/>
          </p:cNvPicPr>
          <p:nvPr/>
        </p:nvPicPr>
        <p:blipFill>
          <a:blip r:embed="rId4" cstate="print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1295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85800" y="1676400"/>
            <a:ext cx="1447800" cy="152400"/>
          </a:xfrm>
          <a:prstGeom prst="rightArrow">
            <a:avLst>
              <a:gd name="adj1" fmla="val 50000"/>
              <a:gd name="adj2" fmla="val 2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685800" y="3429000"/>
            <a:ext cx="3352800" cy="152400"/>
          </a:xfrm>
          <a:prstGeom prst="rightArrow">
            <a:avLst>
              <a:gd name="adj1" fmla="val 50000"/>
              <a:gd name="adj2" fmla="val 5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524000" y="9144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4 км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914400" y="16446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914400" y="33972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2133600" y="2590800"/>
            <a:ext cx="3124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>
                <a:solidFill>
                  <a:srgbClr val="FF0000"/>
                </a:solidFill>
                <a:latin typeface="+mj-lt"/>
              </a:rPr>
              <a:t>?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, в 3 раза больше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V="1">
            <a:off x="4953000" y="1371600"/>
            <a:ext cx="0" cy="1600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438400" y="1371600"/>
            <a:ext cx="2514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181600" y="1905000"/>
            <a:ext cx="2286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На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?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больше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Безымянный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83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 descr="mozer_bike"/>
          <p:cNvPicPr>
            <a:picLocks noChangeAspect="1" noChangeArrowheads="1"/>
          </p:cNvPicPr>
          <p:nvPr/>
        </p:nvPicPr>
        <p:blipFill>
          <a:blip r:embed="rId4" cstate="print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1295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85800" y="1676400"/>
            <a:ext cx="1447800" cy="152400"/>
          </a:xfrm>
          <a:prstGeom prst="rightArrow">
            <a:avLst>
              <a:gd name="adj1" fmla="val 50000"/>
              <a:gd name="adj2" fmla="val 2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85800" y="3429000"/>
            <a:ext cx="3352800" cy="152400"/>
          </a:xfrm>
          <a:prstGeom prst="rightArrow">
            <a:avLst>
              <a:gd name="adj1" fmla="val 50000"/>
              <a:gd name="adj2" fmla="val 5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524000" y="9144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4 км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914400" y="16446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914400" y="33972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133600" y="2590800"/>
            <a:ext cx="312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12 км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V="1">
            <a:off x="4953000" y="1371600"/>
            <a:ext cx="0" cy="1600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2438400" y="1371600"/>
            <a:ext cx="2514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181600" y="1905000"/>
            <a:ext cx="2286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На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?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больше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28600" y="4191000"/>
            <a:ext cx="891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1) 4 </a:t>
            </a:r>
            <a:r>
              <a:rPr lang="ru-RU" altLang="ru-RU" sz="1600">
                <a:solidFill>
                  <a:schemeClr val="accent2"/>
                </a:solidFill>
                <a:latin typeface="+mj-lt"/>
              </a:rPr>
              <a:t>•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 3 = 12 (км) - проехал за 1 час велосипедист</a:t>
            </a:r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V="1">
            <a:off x="3200400" y="2971800"/>
            <a:ext cx="1752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 dirty="0">
                <a:solidFill>
                  <a:schemeClr val="accent2"/>
                </a:solidFill>
                <a:latin typeface="+mj-lt"/>
              </a:rPr>
              <a:t>   Женщина купила 2 куска ткани на 360 рублей. Один кусок – 5 м длиной, а второй – 4 м. Какова стоимость каждого куска ткани?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Безымянный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83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mozer_bike"/>
          <p:cNvPicPr>
            <a:picLocks noChangeAspect="1" noChangeArrowheads="1"/>
          </p:cNvPicPr>
          <p:nvPr/>
        </p:nvPicPr>
        <p:blipFill>
          <a:blip r:embed="rId4" cstate="print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1295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85800" y="1676400"/>
            <a:ext cx="1447800" cy="152400"/>
          </a:xfrm>
          <a:prstGeom prst="rightArrow">
            <a:avLst>
              <a:gd name="adj1" fmla="val 50000"/>
              <a:gd name="adj2" fmla="val 2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685800" y="3429000"/>
            <a:ext cx="3352800" cy="152400"/>
          </a:xfrm>
          <a:prstGeom prst="rightArrow">
            <a:avLst>
              <a:gd name="adj1" fmla="val 50000"/>
              <a:gd name="adj2" fmla="val 5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524000" y="9144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4 км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14400" y="16446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914400" y="33972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2133600" y="2590800"/>
            <a:ext cx="312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12 км</a:t>
            </a: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V="1">
            <a:off x="4953000" y="1371600"/>
            <a:ext cx="0" cy="1600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2438400" y="1371600"/>
            <a:ext cx="2514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5181600" y="1905000"/>
            <a:ext cx="2895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На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8 км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больше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28600" y="4083050"/>
            <a:ext cx="891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1) 4 • 3 = 12 (км) - проехал за 1 час велосипедист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V="1">
            <a:off x="3200400" y="2971800"/>
            <a:ext cx="1752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28600" y="4724400"/>
            <a:ext cx="8610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2) 12 – 4 = 8 (км/ч) – разница в скорости пешехода и велосипедиста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Безымянный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83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3" descr="mozer_bike"/>
          <p:cNvPicPr>
            <a:picLocks noChangeAspect="1" noChangeArrowheads="1"/>
          </p:cNvPicPr>
          <p:nvPr/>
        </p:nvPicPr>
        <p:blipFill>
          <a:blip r:embed="rId4" cstate="print">
            <a:lum bright="-100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1295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85800" y="1676400"/>
            <a:ext cx="1447800" cy="152400"/>
          </a:xfrm>
          <a:prstGeom prst="rightArrow">
            <a:avLst>
              <a:gd name="adj1" fmla="val 50000"/>
              <a:gd name="adj2" fmla="val 2375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85800" y="3429000"/>
            <a:ext cx="3352800" cy="152400"/>
          </a:xfrm>
          <a:prstGeom prst="rightArrow">
            <a:avLst>
              <a:gd name="adj1" fmla="val 50000"/>
              <a:gd name="adj2" fmla="val 550000"/>
            </a:avLst>
          </a:prstGeom>
          <a:solidFill>
            <a:srgbClr val="808080">
              <a:alpha val="82001"/>
            </a:srgbClr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524000" y="9144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4 км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914400" y="16446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14400" y="339725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 ч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133600" y="2590800"/>
            <a:ext cx="312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12 км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V="1">
            <a:off x="4953000" y="1371600"/>
            <a:ext cx="0" cy="1600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H="1">
            <a:off x="2438400" y="1371600"/>
            <a:ext cx="2514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5181600" y="1905000"/>
            <a:ext cx="2895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На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8 км</a:t>
            </a:r>
            <a:r>
              <a:rPr lang="ru-RU" altLang="ru-RU" sz="4000">
                <a:solidFill>
                  <a:srgbClr val="FF0000"/>
                </a:solidFill>
                <a:latin typeface="+mj-lt"/>
              </a:rPr>
              <a:t>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больше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28600" y="4083050"/>
            <a:ext cx="891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>
                <a:solidFill>
                  <a:schemeClr val="accent2"/>
                </a:solidFill>
                <a:latin typeface="+mj-lt"/>
              </a:rPr>
              <a:t>1) 4 </a:t>
            </a:r>
            <a:r>
              <a:rPr lang="ru-RU" altLang="ru-RU" sz="1600">
                <a:solidFill>
                  <a:schemeClr val="accent2"/>
                </a:solidFill>
                <a:latin typeface="+mj-lt"/>
              </a:rPr>
              <a:t>•</a:t>
            </a:r>
            <a:r>
              <a:rPr lang="ru-RU" altLang="ru-RU" sz="1600">
                <a:latin typeface="+mj-lt"/>
              </a:rPr>
              <a:t>  </a:t>
            </a:r>
            <a:r>
              <a:rPr lang="ru-RU" altLang="ru-RU" sz="3200">
                <a:solidFill>
                  <a:schemeClr val="accent2"/>
                </a:solidFill>
                <a:latin typeface="+mj-lt"/>
              </a:rPr>
              <a:t>3 = 12 (км) - проехал за 1 час велосипедист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3200400" y="2971800"/>
            <a:ext cx="1752600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1600">
              <a:latin typeface="+mj-lt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228600" y="4724400"/>
            <a:ext cx="89154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2) 12 – 4 = 8 (км/ч) – разница в скорости пешехода и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28600" y="5695950"/>
            <a:ext cx="80772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Ответ: велосипедист за 1 час проедет на 8 км больше, чем пройдет пешеход.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592138" y="5218113"/>
            <a:ext cx="2778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dirty="0">
                <a:solidFill>
                  <a:schemeClr val="accent2"/>
                </a:solidFill>
                <a:latin typeface="+mj-lt"/>
              </a:rPr>
              <a:t>велосипедиста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n-lt"/>
              </a:rPr>
              <a:t>5 м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n-lt"/>
              </a:rPr>
              <a:t>4 м</a:t>
            </a:r>
          </a:p>
        </p:txBody>
      </p:sp>
      <p:sp>
        <p:nvSpPr>
          <p:cNvPr id="6150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638800" y="685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n-lt"/>
              </a:rPr>
              <a:t>360 р.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495800" y="1968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419600" y="12636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638800" y="685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495800" y="1968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419600" y="12636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52400" y="2495550"/>
            <a:ext cx="8534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8198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638800" y="685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495800" y="1968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 dirty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419600" y="12636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8534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2) 360 : 9 = 40 (р.) – цена 1 метра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04800" y="41402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3) 40 </a:t>
            </a:r>
            <a:r>
              <a:rPr lang="en-US" altLang="ru-RU" sz="3600" dirty="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5 = 200 (р.) – стоимость 5 метров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04800" y="34544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2) 360 : 9 = 40 (р.) – цена 1 метра</a:t>
            </a:r>
          </a:p>
        </p:txBody>
      </p:sp>
      <p:pic>
        <p:nvPicPr>
          <p:cNvPr id="9220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 dirty="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9224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638800" y="685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419600" y="126365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660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04800" y="2692400"/>
            <a:ext cx="9067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04800" y="4343400"/>
            <a:ext cx="9220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4) 40 </a:t>
            </a:r>
            <a:r>
              <a:rPr lang="en-US" altLang="ru-RU" sz="3600" dirty="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4 = 160 (руб.) - стоимость 4 м ткани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04800" y="36576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3) 40 </a:t>
            </a:r>
            <a:r>
              <a:rPr lang="en-US" altLang="ru-RU" sz="3600" dirty="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5 = 200 (р.) – стоимость 5 метров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04800" y="301625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2) 360 : 9 = 40 (р.) – цена 1 метра</a:t>
            </a:r>
          </a:p>
        </p:txBody>
      </p:sp>
      <p:pic>
        <p:nvPicPr>
          <p:cNvPr id="10245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10249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638800" y="1066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04800" y="2286000"/>
            <a:ext cx="8686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90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Untitled-1 -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62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352800" y="3810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5 м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4 м</a:t>
            </a:r>
          </a:p>
        </p:txBody>
      </p:sp>
      <p:sp>
        <p:nvSpPr>
          <p:cNvPr id="11270" name="AutoShape 6"/>
          <p:cNvSpPr>
            <a:spLocks/>
          </p:cNvSpPr>
          <p:nvPr/>
        </p:nvSpPr>
        <p:spPr bwMode="auto">
          <a:xfrm>
            <a:off x="5486400" y="304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nnabelle" pitchFamily="66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638800" y="1066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5400">
                <a:solidFill>
                  <a:schemeClr val="accent2"/>
                </a:solidFill>
                <a:latin typeface="+mj-lt"/>
              </a:rPr>
              <a:t>360 р.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04800" y="2286000"/>
            <a:ext cx="8915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1) 5 + 4 = 9 (м) - ткани в двух кусках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33400" y="4814888"/>
            <a:ext cx="586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800" dirty="0">
                <a:solidFill>
                  <a:srgbClr val="808080"/>
                </a:solidFill>
                <a:latin typeface="+mj-lt"/>
              </a:rPr>
              <a:t>Проверка: 200 + 160 = 360 (р.)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04800" y="4343400"/>
            <a:ext cx="8839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4) 40 </a:t>
            </a:r>
            <a:r>
              <a:rPr lang="en-US" altLang="ru-RU" sz="3600" dirty="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 4 = 160 (р.) - стоимость 4 м ткани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04800" y="36576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>
                <a:solidFill>
                  <a:schemeClr val="accent2"/>
                </a:solidFill>
                <a:latin typeface="+mj-lt"/>
              </a:rPr>
              <a:t>3) 40 </a:t>
            </a:r>
            <a:r>
              <a:rPr lang="en-US" altLang="ru-RU" sz="3600">
                <a:solidFill>
                  <a:schemeClr val="accent2"/>
                </a:solidFill>
                <a:latin typeface="+mj-lt"/>
              </a:rPr>
              <a:t>M</a:t>
            </a:r>
            <a:r>
              <a:rPr lang="ru-RU" altLang="ru-RU" sz="3600">
                <a:solidFill>
                  <a:schemeClr val="accent2"/>
                </a:solidFill>
                <a:latin typeface="+mj-lt"/>
              </a:rPr>
              <a:t> 5 = 200 (р.) – стоимость 5 метров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04800" y="301625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 dirty="0">
                <a:solidFill>
                  <a:schemeClr val="accent2"/>
                </a:solidFill>
                <a:latin typeface="+mj-lt"/>
              </a:rPr>
              <a:t>2) 360 : 9 = 40 (р.) – цена 1 метра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1214</Words>
  <Application>Microsoft Office PowerPoint</Application>
  <PresentationFormat>Экран (4:3)</PresentationFormat>
  <Paragraphs>210</Paragraphs>
  <Slides>31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Annabelle</vt:lpstr>
      <vt:lpstr>Arial</vt:lpstr>
      <vt:lpstr>Calibri Light</vt:lpstr>
      <vt:lpstr>Calibri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 Громкова</dc:creator>
  <cp:lastModifiedBy>Анна Громкова</cp:lastModifiedBy>
  <cp:revision>76</cp:revision>
  <cp:lastPrinted>1601-01-01T00:00:00Z</cp:lastPrinted>
  <dcterms:created xsi:type="dcterms:W3CDTF">1601-01-01T00:00:00Z</dcterms:created>
  <dcterms:modified xsi:type="dcterms:W3CDTF">2015-05-13T02:22:52Z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