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99" r:id="rId3"/>
    <p:sldId id="266" r:id="rId4"/>
    <p:sldId id="269" r:id="rId5"/>
    <p:sldId id="270" r:id="rId6"/>
    <p:sldId id="272" r:id="rId7"/>
    <p:sldId id="273" r:id="rId8"/>
    <p:sldId id="278" r:id="rId9"/>
    <p:sldId id="276" r:id="rId10"/>
    <p:sldId id="303" r:id="rId11"/>
    <p:sldId id="300" r:id="rId12"/>
    <p:sldId id="257" r:id="rId13"/>
    <p:sldId id="281" r:id="rId14"/>
    <p:sldId id="304" r:id="rId15"/>
    <p:sldId id="283" r:id="rId16"/>
    <p:sldId id="284" r:id="rId17"/>
    <p:sldId id="285" r:id="rId18"/>
    <p:sldId id="286" r:id="rId19"/>
    <p:sldId id="301" r:id="rId20"/>
    <p:sldId id="287" r:id="rId21"/>
    <p:sldId id="288" r:id="rId22"/>
    <p:sldId id="289" r:id="rId23"/>
    <p:sldId id="290" r:id="rId24"/>
    <p:sldId id="291" r:id="rId25"/>
    <p:sldId id="292" r:id="rId26"/>
    <p:sldId id="302" r:id="rId27"/>
    <p:sldId id="294" r:id="rId28"/>
    <p:sldId id="295" r:id="rId29"/>
    <p:sldId id="296" r:id="rId30"/>
    <p:sldId id="297" r:id="rId31"/>
    <p:sldId id="298" r:id="rId3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nnabelle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nnabelle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nnabelle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nnabelle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nnabelle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nnabelle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nnabelle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nnabelle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nnabelle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99FF"/>
    <a:srgbClr val="0000FF"/>
    <a:srgbClr val="99CCFF"/>
    <a:srgbClr val="CCFF33"/>
    <a:srgbClr val="00CCFF"/>
    <a:srgbClr val="E9EAB4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48BBD52-4E8B-46BD-858E-D3726F9019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7555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nnabelle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nnabelle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nnabelle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nnabelle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nnabelle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9pPr>
          </a:lstStyle>
          <a:p>
            <a:fld id="{A5C8463F-B776-4ADA-9F76-F764093EF6A8}" type="slidenum">
              <a:rPr lang="ru-RU" altLang="ru-RU" smtClean="0">
                <a:latin typeface="Arial" panose="020B0604020202020204" pitchFamily="34" charset="0"/>
              </a:rPr>
              <a:pPr/>
              <a:t>12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 smtClean="0"/>
              <a:t>После решения двух задач полезно сравнить их решения. </a:t>
            </a:r>
          </a:p>
        </p:txBody>
      </p:sp>
    </p:spTree>
    <p:extLst>
      <p:ext uri="{BB962C8B-B14F-4D97-AF65-F5344CB8AC3E}">
        <p14:creationId xmlns:p14="http://schemas.microsoft.com/office/powerpoint/2010/main" val="24544374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nnabelle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nnabelle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nnabelle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nnabelle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nnabelle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9pPr>
          </a:lstStyle>
          <a:p>
            <a:fld id="{67FCF7D1-9A6D-44EC-9F06-9C501D6F644F}" type="slidenum">
              <a:rPr lang="ru-RU" altLang="ru-RU" smtClean="0">
                <a:latin typeface="Arial" panose="020B0604020202020204" pitchFamily="34" charset="0"/>
              </a:rPr>
              <a:pPr/>
              <a:t>29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 smtClean="0"/>
              <a:t>После решения задачи включить песню «Дорогами добра» и провести физминутку. Затем продолжить урок по плану.</a:t>
            </a:r>
          </a:p>
        </p:txBody>
      </p:sp>
    </p:spTree>
    <p:extLst>
      <p:ext uri="{BB962C8B-B14F-4D97-AF65-F5344CB8AC3E}">
        <p14:creationId xmlns:p14="http://schemas.microsoft.com/office/powerpoint/2010/main" val="40360873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nnabelle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nnabelle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nnabelle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nnabelle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nnabelle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9pPr>
          </a:lstStyle>
          <a:p>
            <a:fld id="{BAD40858-EB3F-414C-B651-6696D0E6A5DE}" type="slidenum">
              <a:rPr lang="ru-RU" altLang="ru-RU" smtClean="0">
                <a:latin typeface="Arial" panose="020B0604020202020204" pitchFamily="34" charset="0"/>
              </a:rPr>
              <a:pPr/>
              <a:t>30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 smtClean="0"/>
              <a:t>После решения задачи включить песню «Дорогами добра» и провести физминутку. Затем продолжить урок по плану.</a:t>
            </a:r>
          </a:p>
        </p:txBody>
      </p:sp>
    </p:spTree>
    <p:extLst>
      <p:ext uri="{BB962C8B-B14F-4D97-AF65-F5344CB8AC3E}">
        <p14:creationId xmlns:p14="http://schemas.microsoft.com/office/powerpoint/2010/main" val="19070470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nnabelle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nnabelle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nnabelle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nnabelle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nnabelle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9pPr>
          </a:lstStyle>
          <a:p>
            <a:fld id="{457FA133-1664-48B1-9BD1-FD1EDB493A25}" type="slidenum">
              <a:rPr lang="ru-RU" altLang="ru-RU" smtClean="0">
                <a:latin typeface="Arial" panose="020B0604020202020204" pitchFamily="34" charset="0"/>
              </a:rPr>
              <a:pPr/>
              <a:t>31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 smtClean="0"/>
              <a:t>После решения задачи включить песню «Дорогами добра» и провести физминутку. Затем продолжить урок по плану.</a:t>
            </a:r>
          </a:p>
        </p:txBody>
      </p:sp>
    </p:spTree>
    <p:extLst>
      <p:ext uri="{BB962C8B-B14F-4D97-AF65-F5344CB8AC3E}">
        <p14:creationId xmlns:p14="http://schemas.microsoft.com/office/powerpoint/2010/main" val="1799623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nnabelle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nnabelle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nnabelle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nnabelle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nnabelle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9pPr>
          </a:lstStyle>
          <a:p>
            <a:fld id="{B787AA78-61EE-4768-9506-D361F2E4F0A1}" type="slidenum">
              <a:rPr lang="ru-RU" altLang="ru-RU" smtClean="0">
                <a:latin typeface="Arial" panose="020B0604020202020204" pitchFamily="34" charset="0"/>
              </a:rPr>
              <a:pPr/>
              <a:t>13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 smtClean="0"/>
              <a:t>После решения двух задач полезно сравнить их решения. </a:t>
            </a:r>
          </a:p>
        </p:txBody>
      </p:sp>
    </p:spTree>
    <p:extLst>
      <p:ext uri="{BB962C8B-B14F-4D97-AF65-F5344CB8AC3E}">
        <p14:creationId xmlns:p14="http://schemas.microsoft.com/office/powerpoint/2010/main" val="4277512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nnabelle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nnabelle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nnabelle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nnabelle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nnabelle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9pPr>
          </a:lstStyle>
          <a:p>
            <a:fld id="{0F9495F1-768B-43BD-8617-BE6F52F5B08D}" type="slidenum">
              <a:rPr lang="ru-RU" altLang="ru-RU" smtClean="0">
                <a:latin typeface="Arial" panose="020B0604020202020204" pitchFamily="34" charset="0"/>
              </a:rPr>
              <a:pPr/>
              <a:t>14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 smtClean="0"/>
              <a:t>После решения двух задач полезно сравнить их решения. </a:t>
            </a:r>
          </a:p>
        </p:txBody>
      </p:sp>
    </p:spTree>
    <p:extLst>
      <p:ext uri="{BB962C8B-B14F-4D97-AF65-F5344CB8AC3E}">
        <p14:creationId xmlns:p14="http://schemas.microsoft.com/office/powerpoint/2010/main" val="3581968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nnabelle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nnabelle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nnabelle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nnabelle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nnabelle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9pPr>
          </a:lstStyle>
          <a:p>
            <a:fld id="{EEF90DE5-AD36-4A34-BA2D-EFD348D5549D}" type="slidenum">
              <a:rPr lang="ru-RU" altLang="ru-RU" smtClean="0">
                <a:latin typeface="Arial" panose="020B0604020202020204" pitchFamily="34" charset="0"/>
              </a:rPr>
              <a:pPr/>
              <a:t>15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 smtClean="0"/>
              <a:t>После решения двух задач полезно сравнить их решения. </a:t>
            </a:r>
          </a:p>
        </p:txBody>
      </p:sp>
    </p:spTree>
    <p:extLst>
      <p:ext uri="{BB962C8B-B14F-4D97-AF65-F5344CB8AC3E}">
        <p14:creationId xmlns:p14="http://schemas.microsoft.com/office/powerpoint/2010/main" val="669871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nnabelle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nnabelle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nnabelle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nnabelle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nnabelle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9pPr>
          </a:lstStyle>
          <a:p>
            <a:fld id="{71124FD9-A4BA-43DF-993F-9ADC24C9E542}" type="slidenum">
              <a:rPr lang="ru-RU" altLang="ru-RU" smtClean="0">
                <a:latin typeface="Arial" panose="020B0604020202020204" pitchFamily="34" charset="0"/>
              </a:rPr>
              <a:pPr/>
              <a:t>16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 smtClean="0"/>
              <a:t>После решения двух задач полезно сравнить их решения. </a:t>
            </a:r>
          </a:p>
        </p:txBody>
      </p:sp>
    </p:spTree>
    <p:extLst>
      <p:ext uri="{BB962C8B-B14F-4D97-AF65-F5344CB8AC3E}">
        <p14:creationId xmlns:p14="http://schemas.microsoft.com/office/powerpoint/2010/main" val="3922337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nnabelle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nnabelle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nnabelle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nnabelle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nnabelle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9pPr>
          </a:lstStyle>
          <a:p>
            <a:fld id="{DDE724A4-FC13-4CBD-8C79-07245B766FA5}" type="slidenum">
              <a:rPr lang="ru-RU" altLang="ru-RU" smtClean="0">
                <a:latin typeface="Arial" panose="020B0604020202020204" pitchFamily="34" charset="0"/>
              </a:rPr>
              <a:pPr/>
              <a:t>17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 smtClean="0"/>
              <a:t>После решения двух задач полезно сравнить их решения. </a:t>
            </a:r>
          </a:p>
        </p:txBody>
      </p:sp>
    </p:spTree>
    <p:extLst>
      <p:ext uri="{BB962C8B-B14F-4D97-AF65-F5344CB8AC3E}">
        <p14:creationId xmlns:p14="http://schemas.microsoft.com/office/powerpoint/2010/main" val="3011664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nnabelle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nnabelle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nnabelle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nnabelle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nnabelle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9pPr>
          </a:lstStyle>
          <a:p>
            <a:fld id="{BD8F8304-4D4C-4826-AC92-A2A8B3A895A9}" type="slidenum">
              <a:rPr lang="ru-RU" altLang="ru-RU" smtClean="0">
                <a:latin typeface="Arial" panose="020B0604020202020204" pitchFamily="34" charset="0"/>
              </a:rPr>
              <a:pPr/>
              <a:t>18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 smtClean="0"/>
              <a:t>После решения двух задач полезно сравнить их решения. </a:t>
            </a:r>
          </a:p>
        </p:txBody>
      </p:sp>
    </p:spTree>
    <p:extLst>
      <p:ext uri="{BB962C8B-B14F-4D97-AF65-F5344CB8AC3E}">
        <p14:creationId xmlns:p14="http://schemas.microsoft.com/office/powerpoint/2010/main" val="30960314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nnabelle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nnabelle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nnabelle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nnabelle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nnabelle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9pPr>
          </a:lstStyle>
          <a:p>
            <a:fld id="{46313C4D-CFEC-46D0-B242-9F023EDC2EA2}" type="slidenum">
              <a:rPr lang="ru-RU" altLang="ru-RU" smtClean="0">
                <a:latin typeface="Arial" panose="020B0604020202020204" pitchFamily="34" charset="0"/>
              </a:rPr>
              <a:pPr/>
              <a:t>27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 smtClean="0"/>
              <a:t>После решения задачи включить песню «Дорогами добра» и провести физминутку. Затем продолжить урок по плану.</a:t>
            </a:r>
          </a:p>
        </p:txBody>
      </p:sp>
    </p:spTree>
    <p:extLst>
      <p:ext uri="{BB962C8B-B14F-4D97-AF65-F5344CB8AC3E}">
        <p14:creationId xmlns:p14="http://schemas.microsoft.com/office/powerpoint/2010/main" val="32979275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nnabelle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nnabelle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nnabelle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nnabelle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nnabelle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9pPr>
          </a:lstStyle>
          <a:p>
            <a:fld id="{62024A6E-7AAD-481F-B4A8-35B20AF0B0DF}" type="slidenum">
              <a:rPr lang="ru-RU" altLang="ru-RU" smtClean="0">
                <a:latin typeface="Arial" panose="020B0604020202020204" pitchFamily="34" charset="0"/>
              </a:rPr>
              <a:pPr/>
              <a:t>28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 smtClean="0"/>
              <a:t>После решения задачи включить песню «Дорогами добра» и провести физминутку. Затем продолжить урок по плану.</a:t>
            </a:r>
          </a:p>
        </p:txBody>
      </p:sp>
    </p:spTree>
    <p:extLst>
      <p:ext uri="{BB962C8B-B14F-4D97-AF65-F5344CB8AC3E}">
        <p14:creationId xmlns:p14="http://schemas.microsoft.com/office/powerpoint/2010/main" val="83616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AA7EA-AF31-4E09-AF20-09A6B44ED4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45585"/>
      </p:ext>
    </p:extLst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B6517-7E5F-4EE0-A1C9-11E4EFBB038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6454275"/>
      </p:ext>
    </p:extLst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C8D9F-669E-4D68-B7AF-E90104F36F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3793444"/>
      </p:ext>
    </p:extLst>
  </p:cSld>
  <p:clrMapOvr>
    <a:masterClrMapping/>
  </p:clrMapOvr>
  <p:transition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96075-8453-4492-8E60-2208AFFD5A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6859964"/>
      </p:ext>
    </p:extLst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E324E-4345-4863-AB6C-960E5FBD19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8460037"/>
      </p:ext>
    </p:extLst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4C01D-B5BA-492D-8B2E-3604004BB4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0043106"/>
      </p:ext>
    </p:extLst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79C3D-4DCF-45A9-BD19-4ABDF51B20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2799046"/>
      </p:ext>
    </p:extLst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B0904-3125-465A-B6FC-6CFAC02AC9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2042940"/>
      </p:ext>
    </p:extLst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0040A-EF44-4247-BAA7-D3FDD72F82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1987824"/>
      </p:ext>
    </p:extLst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C5A5D-B21F-48EE-AA64-A6BA1F573B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8314100"/>
      </p:ext>
    </p:extLst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309CE-8E69-40EF-9277-E6304C3991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3030770"/>
      </p:ext>
    </p:extLst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FA3A9-D813-4C74-8383-A32A921797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7908998"/>
      </p:ext>
    </p:extLst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C3504538-FD95-4324-8F91-4C1767861E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cut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 Light" panose="020F03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 Light" panose="020F03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 Light" panose="020F03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 Light" panose="020F03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04800" y="1584325"/>
            <a:ext cx="8382000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8800" dirty="0">
                <a:solidFill>
                  <a:schemeClr val="accent2"/>
                </a:solidFill>
                <a:latin typeface="+mj-lt"/>
              </a:rPr>
              <a:t>Решение составных задач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6172200" y="5334000"/>
            <a:ext cx="27432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ts val="0"/>
              </a:spcBef>
              <a:defRPr/>
            </a:pPr>
            <a:r>
              <a:rPr lang="ru-RU" altLang="ru-RU" sz="2000" dirty="0">
                <a:solidFill>
                  <a:schemeClr val="accent2"/>
                </a:solidFill>
                <a:latin typeface="+mj-lt"/>
              </a:rPr>
              <a:t>Громкова А.Ю.</a:t>
            </a:r>
          </a:p>
          <a:p>
            <a:pPr algn="r" eaLnBrk="1" hangingPunct="1">
              <a:spcBef>
                <a:spcPts val="0"/>
              </a:spcBef>
              <a:defRPr/>
            </a:pPr>
            <a:r>
              <a:rPr lang="ru-RU" altLang="ru-RU" sz="2000" dirty="0">
                <a:solidFill>
                  <a:schemeClr val="accent2"/>
                </a:solidFill>
                <a:latin typeface="+mj-lt"/>
              </a:rPr>
              <a:t>учитель </a:t>
            </a:r>
            <a:r>
              <a:rPr lang="ru-RU" altLang="ru-RU" sz="2000" dirty="0" err="1">
                <a:solidFill>
                  <a:schemeClr val="accent2"/>
                </a:solidFill>
                <a:latin typeface="+mj-lt"/>
              </a:rPr>
              <a:t>нач.классов</a:t>
            </a:r>
            <a:endParaRPr lang="ru-RU" altLang="ru-RU" sz="2000" dirty="0">
              <a:solidFill>
                <a:schemeClr val="accent2"/>
              </a:solidFill>
              <a:latin typeface="+mj-lt"/>
            </a:endParaRPr>
          </a:p>
          <a:p>
            <a:pPr algn="r" eaLnBrk="1" hangingPunct="1">
              <a:spcBef>
                <a:spcPts val="0"/>
              </a:spcBef>
              <a:defRPr/>
            </a:pPr>
            <a:r>
              <a:rPr lang="ru-RU" altLang="ru-RU" sz="2000" dirty="0">
                <a:solidFill>
                  <a:schemeClr val="accent2"/>
                </a:solidFill>
                <a:latin typeface="+mj-lt"/>
              </a:rPr>
              <a:t>ГБОУ лицей №226</a:t>
            </a:r>
          </a:p>
          <a:p>
            <a:pPr algn="r" eaLnBrk="1" hangingPunct="1">
              <a:spcBef>
                <a:spcPts val="0"/>
              </a:spcBef>
              <a:defRPr/>
            </a:pPr>
            <a:r>
              <a:rPr lang="ru-RU" altLang="ru-RU" sz="2000" dirty="0">
                <a:solidFill>
                  <a:schemeClr val="accent2"/>
                </a:solidFill>
                <a:latin typeface="+mj-lt"/>
              </a:rPr>
              <a:t>Г. Санкт-Петербурга</a:t>
            </a:r>
            <a:endParaRPr lang="ru-RU" altLang="ru-RU" sz="2000" dirty="0">
              <a:solidFill>
                <a:schemeClr val="accent2"/>
              </a:solidFill>
              <a:latin typeface="+mj-lt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25908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 descr="Untitled-1 - коп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21621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3352800" y="381000"/>
            <a:ext cx="160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>
                <a:solidFill>
                  <a:schemeClr val="accent2"/>
                </a:solidFill>
                <a:latin typeface="+mj-lt"/>
              </a:rPr>
              <a:t>5 м</a:t>
            </a: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3352800" y="1371600"/>
            <a:ext cx="160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>
                <a:solidFill>
                  <a:schemeClr val="accent2"/>
                </a:solidFill>
                <a:latin typeface="+mj-lt"/>
              </a:rPr>
              <a:t>4 м</a:t>
            </a:r>
          </a:p>
        </p:txBody>
      </p:sp>
      <p:sp>
        <p:nvSpPr>
          <p:cNvPr id="12294" name="AutoShape 6"/>
          <p:cNvSpPr>
            <a:spLocks/>
          </p:cNvSpPr>
          <p:nvPr/>
        </p:nvSpPr>
        <p:spPr bwMode="auto">
          <a:xfrm>
            <a:off x="5486400" y="304800"/>
            <a:ext cx="228600" cy="2133600"/>
          </a:xfrm>
          <a:prstGeom prst="rightBrace">
            <a:avLst>
              <a:gd name="adj1" fmla="val 77778"/>
              <a:gd name="adj2" fmla="val 50000"/>
            </a:avLst>
          </a:prstGeom>
          <a:noFill/>
          <a:ln w="3810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nnabelle" pitchFamily="66" charset="0"/>
            </a:endParaRP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5638800" y="1066800"/>
            <a:ext cx="2362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>
                <a:solidFill>
                  <a:schemeClr val="accent2"/>
                </a:solidFill>
                <a:latin typeface="+mj-lt"/>
              </a:rPr>
              <a:t>360 р.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304800" y="2286000"/>
            <a:ext cx="92964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600" dirty="0">
                <a:solidFill>
                  <a:schemeClr val="accent2"/>
                </a:solidFill>
                <a:latin typeface="+mj-lt"/>
              </a:rPr>
              <a:t>1) 5 + 4 = 9 (м) - ткани в двух кусках</a:t>
            </a: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533400" y="4814888"/>
            <a:ext cx="5791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2800" dirty="0">
                <a:solidFill>
                  <a:srgbClr val="808080"/>
                </a:solidFill>
                <a:latin typeface="+mj-lt"/>
              </a:rPr>
              <a:t>Проверка: 200 + 160 = 360 (р.)</a:t>
            </a:r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304800" y="4343400"/>
            <a:ext cx="95250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600" dirty="0">
                <a:solidFill>
                  <a:schemeClr val="accent2"/>
                </a:solidFill>
                <a:latin typeface="+mj-lt"/>
              </a:rPr>
              <a:t>4) 40 </a:t>
            </a:r>
            <a:r>
              <a:rPr lang="en-US" altLang="ru-RU" sz="3600" dirty="0">
                <a:solidFill>
                  <a:schemeClr val="accent2"/>
                </a:solidFill>
                <a:latin typeface="+mj-lt"/>
              </a:rPr>
              <a:t>M</a:t>
            </a:r>
            <a:r>
              <a:rPr lang="ru-RU" altLang="ru-RU" sz="3600" dirty="0">
                <a:solidFill>
                  <a:schemeClr val="accent2"/>
                </a:solidFill>
                <a:latin typeface="+mj-lt"/>
              </a:rPr>
              <a:t> 4 = 160 (р.) - стоимость 4 м ткани</a:t>
            </a: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304800" y="3657600"/>
            <a:ext cx="868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600">
                <a:solidFill>
                  <a:schemeClr val="accent2"/>
                </a:solidFill>
                <a:latin typeface="+mj-lt"/>
              </a:rPr>
              <a:t>3) 40 </a:t>
            </a:r>
            <a:r>
              <a:rPr lang="en-US" altLang="ru-RU" sz="3600">
                <a:solidFill>
                  <a:schemeClr val="accent2"/>
                </a:solidFill>
                <a:latin typeface="+mj-lt"/>
              </a:rPr>
              <a:t>M</a:t>
            </a:r>
            <a:r>
              <a:rPr lang="ru-RU" altLang="ru-RU" sz="3600">
                <a:solidFill>
                  <a:schemeClr val="accent2"/>
                </a:solidFill>
                <a:latin typeface="+mj-lt"/>
              </a:rPr>
              <a:t> 5 = 200 (р.) – стоимость 5 метров</a:t>
            </a:r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304800" y="3016250"/>
            <a:ext cx="701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600">
                <a:solidFill>
                  <a:schemeClr val="accent2"/>
                </a:solidFill>
                <a:latin typeface="+mj-lt"/>
              </a:rPr>
              <a:t>2) 360 : 9 = 40 (р.) – цена 1 метра</a:t>
            </a:r>
          </a:p>
        </p:txBody>
      </p:sp>
      <p:sp>
        <p:nvSpPr>
          <p:cNvPr id="75789" name="Text Box 13"/>
          <p:cNvSpPr txBox="1">
            <a:spLocks noChangeArrowheads="1"/>
          </p:cNvSpPr>
          <p:nvPr/>
        </p:nvSpPr>
        <p:spPr bwMode="auto">
          <a:xfrm>
            <a:off x="304800" y="5410200"/>
            <a:ext cx="8153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600" dirty="0">
                <a:solidFill>
                  <a:schemeClr val="accent2"/>
                </a:solidFill>
                <a:latin typeface="+mj-lt"/>
              </a:rPr>
              <a:t>Ответ: стоимость одного куска – 200 рублей, а второго – 160 рублей.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1066800" y="106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 dirty="0">
                <a:solidFill>
                  <a:schemeClr val="accent2"/>
                </a:solidFill>
                <a:latin typeface="+mj-lt"/>
              </a:rPr>
              <a:t>Задача №2</a:t>
            </a:r>
            <a:r>
              <a:rPr lang="ru-RU" altLang="ru-RU" dirty="0">
                <a:latin typeface="+mj-lt"/>
              </a:rPr>
              <a:t> 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65" descr="Баб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33400"/>
            <a:ext cx="232568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54" name="Text Box 134"/>
          <p:cNvSpPr txBox="1">
            <a:spLocks noChangeArrowheads="1"/>
          </p:cNvSpPr>
          <p:nvPr/>
        </p:nvSpPr>
        <p:spPr bwMode="auto">
          <a:xfrm>
            <a:off x="381000" y="3184525"/>
            <a:ext cx="8305800" cy="317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8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ru-RU" altLang="ru-RU" sz="4000" dirty="0" smtClean="0">
                <a:solidFill>
                  <a:schemeClr val="accent2"/>
                </a:solidFill>
                <a:latin typeface="+mj-lt"/>
              </a:rPr>
              <a:t>Бабушка купила 8 мотков шерсти. Белой шерсти – 200 граммов, а синей – 600 граммов. Масса каждого мотка – одинаковая. Сколько мотков белой и синей шерсти купила бабушка?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Group 2"/>
          <p:cNvGraphicFramePr>
            <a:graphicFrameLocks noGrp="1"/>
          </p:cNvGraphicFramePr>
          <p:nvPr>
            <p:ph/>
          </p:nvPr>
        </p:nvGraphicFramePr>
        <p:xfrm>
          <a:off x="304800" y="304800"/>
          <a:ext cx="7620000" cy="2906713"/>
        </p:xfrm>
        <a:graphic>
          <a:graphicData uri="http://schemas.openxmlformats.org/drawingml/2006/table">
            <a:tbl>
              <a:tblPr/>
              <a:tblGrid>
                <a:gridCol w="681038"/>
                <a:gridCol w="1935162"/>
                <a:gridCol w="2959100"/>
                <a:gridCol w="2044700"/>
              </a:tblGrid>
              <a:tr h="1344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Масса 1 мотка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Количество мотков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Общая масса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Б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С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6408" name="Picture 24" descr="Баб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33400"/>
            <a:ext cx="224948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9" name="AutoShape 26"/>
          <p:cNvSpPr>
            <a:spLocks/>
          </p:cNvSpPr>
          <p:nvPr/>
        </p:nvSpPr>
        <p:spPr bwMode="auto">
          <a:xfrm>
            <a:off x="4343400" y="1752600"/>
            <a:ext cx="152400" cy="1295400"/>
          </a:xfrm>
          <a:prstGeom prst="rightBrace">
            <a:avLst>
              <a:gd name="adj1" fmla="val 70833"/>
              <a:gd name="adj2" fmla="val 50000"/>
            </a:avLst>
          </a:prstGeom>
          <a:noFill/>
          <a:ln w="3810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600">
              <a:latin typeface="Annabelle" pitchFamily="66" charset="0"/>
            </a:endParaRPr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4572000" y="1981200"/>
            <a:ext cx="13716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altLang="ru-RU" sz="4400">
                <a:solidFill>
                  <a:schemeClr val="accent2"/>
                </a:solidFill>
                <a:latin typeface="+mj-lt"/>
              </a:rPr>
              <a:t>8 м.</a:t>
            </a:r>
          </a:p>
        </p:txBody>
      </p:sp>
      <p:sp>
        <p:nvSpPr>
          <p:cNvPr id="35869" name="Text Box 29"/>
          <p:cNvSpPr txBox="1">
            <a:spLocks noChangeArrowheads="1"/>
          </p:cNvSpPr>
          <p:nvPr/>
        </p:nvSpPr>
        <p:spPr bwMode="auto">
          <a:xfrm>
            <a:off x="1676400" y="1492250"/>
            <a:ext cx="16002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600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sp>
        <p:nvSpPr>
          <p:cNvPr id="35871" name="Text Box 31"/>
          <p:cNvSpPr txBox="1">
            <a:spLocks noChangeArrowheads="1"/>
          </p:cNvSpPr>
          <p:nvPr/>
        </p:nvSpPr>
        <p:spPr bwMode="auto">
          <a:xfrm>
            <a:off x="1676400" y="2286000"/>
            <a:ext cx="16002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600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sp>
        <p:nvSpPr>
          <p:cNvPr id="35872" name="Text Box 32"/>
          <p:cNvSpPr txBox="1">
            <a:spLocks noChangeArrowheads="1"/>
          </p:cNvSpPr>
          <p:nvPr/>
        </p:nvSpPr>
        <p:spPr bwMode="auto">
          <a:xfrm>
            <a:off x="3429000" y="2254250"/>
            <a:ext cx="16002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600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sp>
        <p:nvSpPr>
          <p:cNvPr id="35873" name="Text Box 33"/>
          <p:cNvSpPr txBox="1">
            <a:spLocks noChangeArrowheads="1"/>
          </p:cNvSpPr>
          <p:nvPr/>
        </p:nvSpPr>
        <p:spPr bwMode="auto">
          <a:xfrm>
            <a:off x="3429000" y="1492250"/>
            <a:ext cx="16002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600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sp>
        <p:nvSpPr>
          <p:cNvPr id="35875" name="Rectangle 35"/>
          <p:cNvSpPr>
            <a:spLocks noChangeArrowheads="1"/>
          </p:cNvSpPr>
          <p:nvPr/>
        </p:nvSpPr>
        <p:spPr bwMode="auto">
          <a:xfrm>
            <a:off x="6019800" y="1676400"/>
            <a:ext cx="10429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altLang="ru-RU" sz="3200" dirty="0">
                <a:solidFill>
                  <a:schemeClr val="accent2"/>
                </a:solidFill>
                <a:latin typeface="+mj-lt"/>
              </a:rPr>
              <a:t>200 г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6019800" y="2514600"/>
            <a:ext cx="10429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altLang="ru-RU" sz="3200" dirty="0">
                <a:solidFill>
                  <a:schemeClr val="accent2"/>
                </a:solidFill>
                <a:latin typeface="+mj-lt"/>
              </a:rPr>
              <a:t>600 г</a:t>
            </a:r>
          </a:p>
        </p:txBody>
      </p:sp>
      <p:sp>
        <p:nvSpPr>
          <p:cNvPr id="35877" name="Text Box 37"/>
          <p:cNvSpPr txBox="1">
            <a:spLocks noChangeArrowheads="1"/>
          </p:cNvSpPr>
          <p:nvPr/>
        </p:nvSpPr>
        <p:spPr bwMode="auto">
          <a:xfrm rot="19483942">
            <a:off x="1008063" y="2084388"/>
            <a:ext cx="21732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2400" dirty="0">
                <a:solidFill>
                  <a:schemeClr val="accent2"/>
                </a:solidFill>
                <a:latin typeface="+mj-lt"/>
              </a:rPr>
              <a:t>Одинаковая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Group 2"/>
          <p:cNvGraphicFramePr>
            <a:graphicFrameLocks noGrp="1"/>
          </p:cNvGraphicFramePr>
          <p:nvPr>
            <p:ph/>
          </p:nvPr>
        </p:nvGraphicFramePr>
        <p:xfrm>
          <a:off x="304800" y="304800"/>
          <a:ext cx="7620000" cy="2906713"/>
        </p:xfrm>
        <a:graphic>
          <a:graphicData uri="http://schemas.openxmlformats.org/drawingml/2006/table">
            <a:tbl>
              <a:tblPr/>
              <a:tblGrid>
                <a:gridCol w="681038"/>
                <a:gridCol w="1935162"/>
                <a:gridCol w="2959100"/>
                <a:gridCol w="2044700"/>
              </a:tblGrid>
              <a:tr h="1344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Масса 1 мотка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Количество мотков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Общая масса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Б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С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8456" name="Picture 24" descr="Баб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33400"/>
            <a:ext cx="224948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57" name="AutoShape 26"/>
          <p:cNvSpPr>
            <a:spLocks/>
          </p:cNvSpPr>
          <p:nvPr/>
        </p:nvSpPr>
        <p:spPr bwMode="auto">
          <a:xfrm>
            <a:off x="4343400" y="1752600"/>
            <a:ext cx="152400" cy="1295400"/>
          </a:xfrm>
          <a:prstGeom prst="rightBrace">
            <a:avLst>
              <a:gd name="adj1" fmla="val 70833"/>
              <a:gd name="adj2" fmla="val 50000"/>
            </a:avLst>
          </a:prstGeom>
          <a:noFill/>
          <a:ln w="3810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600">
              <a:latin typeface="Annabelle" pitchFamily="66" charset="0"/>
            </a:endParaRPr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4572000" y="1981200"/>
            <a:ext cx="13716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altLang="ru-RU" sz="4400">
                <a:solidFill>
                  <a:schemeClr val="accent2"/>
                </a:solidFill>
                <a:latin typeface="+mj-lt"/>
              </a:rPr>
              <a:t>8 м.</a:t>
            </a:r>
          </a:p>
        </p:txBody>
      </p:sp>
      <p:sp>
        <p:nvSpPr>
          <p:cNvPr id="35869" name="Text Box 29"/>
          <p:cNvSpPr txBox="1">
            <a:spLocks noChangeArrowheads="1"/>
          </p:cNvSpPr>
          <p:nvPr/>
        </p:nvSpPr>
        <p:spPr bwMode="auto">
          <a:xfrm>
            <a:off x="1676400" y="1492250"/>
            <a:ext cx="16002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600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sp>
        <p:nvSpPr>
          <p:cNvPr id="35871" name="Text Box 31"/>
          <p:cNvSpPr txBox="1">
            <a:spLocks noChangeArrowheads="1"/>
          </p:cNvSpPr>
          <p:nvPr/>
        </p:nvSpPr>
        <p:spPr bwMode="auto">
          <a:xfrm>
            <a:off x="1676400" y="2286000"/>
            <a:ext cx="16002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600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sp>
        <p:nvSpPr>
          <p:cNvPr id="35872" name="Text Box 32"/>
          <p:cNvSpPr txBox="1">
            <a:spLocks noChangeArrowheads="1"/>
          </p:cNvSpPr>
          <p:nvPr/>
        </p:nvSpPr>
        <p:spPr bwMode="auto">
          <a:xfrm>
            <a:off x="3429000" y="2254250"/>
            <a:ext cx="16002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600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sp>
        <p:nvSpPr>
          <p:cNvPr id="35873" name="Text Box 33"/>
          <p:cNvSpPr txBox="1">
            <a:spLocks noChangeArrowheads="1"/>
          </p:cNvSpPr>
          <p:nvPr/>
        </p:nvSpPr>
        <p:spPr bwMode="auto">
          <a:xfrm>
            <a:off x="3429000" y="1492250"/>
            <a:ext cx="16002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600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sp>
        <p:nvSpPr>
          <p:cNvPr id="35875" name="Rectangle 35"/>
          <p:cNvSpPr>
            <a:spLocks noChangeArrowheads="1"/>
          </p:cNvSpPr>
          <p:nvPr/>
        </p:nvSpPr>
        <p:spPr bwMode="auto">
          <a:xfrm>
            <a:off x="6019800" y="1676400"/>
            <a:ext cx="10429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altLang="ru-RU" sz="3200" dirty="0">
                <a:solidFill>
                  <a:schemeClr val="accent2"/>
                </a:solidFill>
                <a:latin typeface="+mj-lt"/>
              </a:rPr>
              <a:t>200 г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6019800" y="2514600"/>
            <a:ext cx="10429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altLang="ru-RU" sz="3200" dirty="0">
                <a:solidFill>
                  <a:schemeClr val="accent2"/>
                </a:solidFill>
                <a:latin typeface="+mj-lt"/>
              </a:rPr>
              <a:t>600 г</a:t>
            </a:r>
          </a:p>
        </p:txBody>
      </p:sp>
      <p:sp>
        <p:nvSpPr>
          <p:cNvPr id="35877" name="Text Box 37"/>
          <p:cNvSpPr txBox="1">
            <a:spLocks noChangeArrowheads="1"/>
          </p:cNvSpPr>
          <p:nvPr/>
        </p:nvSpPr>
        <p:spPr bwMode="auto">
          <a:xfrm rot="19483942">
            <a:off x="1008063" y="2084388"/>
            <a:ext cx="21732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2400" dirty="0">
                <a:solidFill>
                  <a:schemeClr val="accent2"/>
                </a:solidFill>
                <a:latin typeface="+mj-lt"/>
              </a:rPr>
              <a:t>Одинаковая</a:t>
            </a:r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152400" y="3352800"/>
            <a:ext cx="8991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 dirty="0">
                <a:solidFill>
                  <a:schemeClr val="accent2"/>
                </a:solidFill>
                <a:latin typeface="+mj-lt"/>
              </a:rPr>
              <a:t>1) 200 + 600 = 800 (г) - шерсти купила бабушка.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8" name="Group 2"/>
          <p:cNvGraphicFramePr>
            <a:graphicFrameLocks noGrp="1"/>
          </p:cNvGraphicFramePr>
          <p:nvPr>
            <p:ph/>
          </p:nvPr>
        </p:nvGraphicFramePr>
        <p:xfrm>
          <a:off x="304800" y="304800"/>
          <a:ext cx="7620000" cy="2906713"/>
        </p:xfrm>
        <a:graphic>
          <a:graphicData uri="http://schemas.openxmlformats.org/drawingml/2006/table">
            <a:tbl>
              <a:tblPr/>
              <a:tblGrid>
                <a:gridCol w="681038"/>
                <a:gridCol w="1935162"/>
                <a:gridCol w="2959100"/>
                <a:gridCol w="2044700"/>
              </a:tblGrid>
              <a:tr h="1344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Масса 1 мотка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Количество мотков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Общая масса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Б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С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504" name="Picture 24" descr="Баб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33400"/>
            <a:ext cx="224948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5" name="AutoShape 25"/>
          <p:cNvSpPr>
            <a:spLocks/>
          </p:cNvSpPr>
          <p:nvPr/>
        </p:nvSpPr>
        <p:spPr bwMode="auto">
          <a:xfrm>
            <a:off x="4343400" y="1752600"/>
            <a:ext cx="152400" cy="1295400"/>
          </a:xfrm>
          <a:prstGeom prst="rightBrace">
            <a:avLst>
              <a:gd name="adj1" fmla="val 70833"/>
              <a:gd name="adj2" fmla="val 50000"/>
            </a:avLst>
          </a:prstGeom>
          <a:noFill/>
          <a:ln w="3810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600">
              <a:latin typeface="Annabelle" pitchFamily="66" charset="0"/>
            </a:endParaRPr>
          </a:p>
        </p:txBody>
      </p:sp>
      <p:sp>
        <p:nvSpPr>
          <p:cNvPr id="39962" name="Rectangle 26"/>
          <p:cNvSpPr>
            <a:spLocks noChangeArrowheads="1"/>
          </p:cNvSpPr>
          <p:nvPr/>
        </p:nvSpPr>
        <p:spPr bwMode="auto">
          <a:xfrm>
            <a:off x="4572000" y="1981200"/>
            <a:ext cx="12954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altLang="ru-RU" sz="4400">
                <a:solidFill>
                  <a:schemeClr val="accent2"/>
                </a:solidFill>
                <a:latin typeface="+mj-lt"/>
              </a:rPr>
              <a:t>8 м.</a:t>
            </a: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3429000" y="2286000"/>
            <a:ext cx="16002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600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3429000" y="1492250"/>
            <a:ext cx="16002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600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sp>
        <p:nvSpPr>
          <p:cNvPr id="39967" name="Rectangle 31"/>
          <p:cNvSpPr>
            <a:spLocks noChangeArrowheads="1"/>
          </p:cNvSpPr>
          <p:nvPr/>
        </p:nvSpPr>
        <p:spPr bwMode="auto">
          <a:xfrm>
            <a:off x="6019800" y="1676400"/>
            <a:ext cx="10429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200 г</a:t>
            </a:r>
          </a:p>
        </p:txBody>
      </p:sp>
      <p:sp>
        <p:nvSpPr>
          <p:cNvPr id="39968" name="Rectangle 32"/>
          <p:cNvSpPr>
            <a:spLocks noChangeArrowheads="1"/>
          </p:cNvSpPr>
          <p:nvPr/>
        </p:nvSpPr>
        <p:spPr bwMode="auto">
          <a:xfrm>
            <a:off x="6019800" y="2514600"/>
            <a:ext cx="10429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600 г</a:t>
            </a:r>
          </a:p>
        </p:txBody>
      </p:sp>
      <p:sp>
        <p:nvSpPr>
          <p:cNvPr id="39969" name="Text Box 33"/>
          <p:cNvSpPr txBox="1">
            <a:spLocks noChangeArrowheads="1"/>
          </p:cNvSpPr>
          <p:nvPr/>
        </p:nvSpPr>
        <p:spPr bwMode="auto">
          <a:xfrm>
            <a:off x="1295400" y="1676400"/>
            <a:ext cx="1524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4000">
                <a:solidFill>
                  <a:schemeClr val="accent2"/>
                </a:solidFill>
                <a:latin typeface="+mj-lt"/>
              </a:rPr>
              <a:t>100 г</a:t>
            </a:r>
          </a:p>
        </p:txBody>
      </p:sp>
      <p:sp>
        <p:nvSpPr>
          <p:cNvPr id="39970" name="Rectangle 34"/>
          <p:cNvSpPr>
            <a:spLocks noChangeArrowheads="1"/>
          </p:cNvSpPr>
          <p:nvPr/>
        </p:nvSpPr>
        <p:spPr bwMode="auto">
          <a:xfrm>
            <a:off x="152400" y="3352800"/>
            <a:ext cx="8305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 dirty="0">
                <a:solidFill>
                  <a:schemeClr val="accent2"/>
                </a:solidFill>
                <a:latin typeface="+mj-lt"/>
              </a:rPr>
              <a:t>1) 200 + 600 = 800 (г) - шерсти купила бабушка</a:t>
            </a:r>
          </a:p>
        </p:txBody>
      </p:sp>
      <p:sp>
        <p:nvSpPr>
          <p:cNvPr id="39971" name="Text Box 35"/>
          <p:cNvSpPr txBox="1">
            <a:spLocks noChangeArrowheads="1"/>
          </p:cNvSpPr>
          <p:nvPr/>
        </p:nvSpPr>
        <p:spPr bwMode="auto">
          <a:xfrm>
            <a:off x="152400" y="4038600"/>
            <a:ext cx="7162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 dirty="0">
                <a:solidFill>
                  <a:schemeClr val="accent2"/>
                </a:solidFill>
                <a:latin typeface="+mj-lt"/>
              </a:rPr>
              <a:t>2) 800 : 8 = 100 (г) - шерсти в 1 мотке</a:t>
            </a:r>
          </a:p>
        </p:txBody>
      </p:sp>
      <p:sp>
        <p:nvSpPr>
          <p:cNvPr id="39972" name="Text Box 36"/>
          <p:cNvSpPr txBox="1">
            <a:spLocks noChangeArrowheads="1"/>
          </p:cNvSpPr>
          <p:nvPr/>
        </p:nvSpPr>
        <p:spPr bwMode="auto">
          <a:xfrm>
            <a:off x="1295400" y="2362200"/>
            <a:ext cx="1524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4000">
                <a:solidFill>
                  <a:schemeClr val="accent2"/>
                </a:solidFill>
                <a:latin typeface="+mj-lt"/>
              </a:rPr>
              <a:t>100 г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Group 2"/>
          <p:cNvGraphicFramePr>
            <a:graphicFrameLocks noGrp="1"/>
          </p:cNvGraphicFramePr>
          <p:nvPr>
            <p:ph/>
          </p:nvPr>
        </p:nvGraphicFramePr>
        <p:xfrm>
          <a:off x="304800" y="304800"/>
          <a:ext cx="7620000" cy="2906713"/>
        </p:xfrm>
        <a:graphic>
          <a:graphicData uri="http://schemas.openxmlformats.org/drawingml/2006/table">
            <a:tbl>
              <a:tblPr/>
              <a:tblGrid>
                <a:gridCol w="681038"/>
                <a:gridCol w="1935162"/>
                <a:gridCol w="2959100"/>
                <a:gridCol w="2044700"/>
              </a:tblGrid>
              <a:tr h="1344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Масса 1 мотка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Количество мотков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Общая масса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Б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С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2552" name="Picture 24" descr="Баб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33400"/>
            <a:ext cx="224948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009" name="AutoShape 25"/>
          <p:cNvSpPr>
            <a:spLocks/>
          </p:cNvSpPr>
          <p:nvPr/>
        </p:nvSpPr>
        <p:spPr bwMode="auto">
          <a:xfrm>
            <a:off x="4343400" y="1752600"/>
            <a:ext cx="152400" cy="1295400"/>
          </a:xfrm>
          <a:prstGeom prst="rightBrace">
            <a:avLst>
              <a:gd name="adj1" fmla="val 70833"/>
              <a:gd name="adj2" fmla="val 50000"/>
            </a:avLst>
          </a:prstGeom>
          <a:noFill/>
          <a:ln w="3810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42010" name="Rectangle 26"/>
          <p:cNvSpPr>
            <a:spLocks noChangeArrowheads="1"/>
          </p:cNvSpPr>
          <p:nvPr/>
        </p:nvSpPr>
        <p:spPr bwMode="auto">
          <a:xfrm>
            <a:off x="4572000" y="1981200"/>
            <a:ext cx="12954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altLang="ru-RU" sz="4400">
                <a:solidFill>
                  <a:schemeClr val="accent2"/>
                </a:solidFill>
                <a:latin typeface="+mj-lt"/>
              </a:rPr>
              <a:t>8 м.</a:t>
            </a:r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3429000" y="2286000"/>
            <a:ext cx="16002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600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sp>
        <p:nvSpPr>
          <p:cNvPr id="42015" name="Rectangle 31"/>
          <p:cNvSpPr>
            <a:spLocks noChangeArrowheads="1"/>
          </p:cNvSpPr>
          <p:nvPr/>
        </p:nvSpPr>
        <p:spPr bwMode="auto">
          <a:xfrm>
            <a:off x="6019800" y="1676400"/>
            <a:ext cx="10429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200 г</a:t>
            </a:r>
          </a:p>
        </p:txBody>
      </p:sp>
      <p:sp>
        <p:nvSpPr>
          <p:cNvPr id="42016" name="Rectangle 32"/>
          <p:cNvSpPr>
            <a:spLocks noChangeArrowheads="1"/>
          </p:cNvSpPr>
          <p:nvPr/>
        </p:nvSpPr>
        <p:spPr bwMode="auto">
          <a:xfrm>
            <a:off x="6019800" y="2514600"/>
            <a:ext cx="10429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600 г</a:t>
            </a:r>
          </a:p>
        </p:txBody>
      </p:sp>
      <p:sp>
        <p:nvSpPr>
          <p:cNvPr id="42018" name="Rectangle 34"/>
          <p:cNvSpPr>
            <a:spLocks noChangeArrowheads="1"/>
          </p:cNvSpPr>
          <p:nvPr/>
        </p:nvSpPr>
        <p:spPr bwMode="auto">
          <a:xfrm>
            <a:off x="152400" y="3352800"/>
            <a:ext cx="8305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1) 200 + 600 = 800 (г) - шерсти купила бабушка</a:t>
            </a:r>
          </a:p>
        </p:txBody>
      </p:sp>
      <p:sp>
        <p:nvSpPr>
          <p:cNvPr id="42019" name="Text Box 35"/>
          <p:cNvSpPr txBox="1">
            <a:spLocks noChangeArrowheads="1"/>
          </p:cNvSpPr>
          <p:nvPr/>
        </p:nvSpPr>
        <p:spPr bwMode="auto">
          <a:xfrm>
            <a:off x="152400" y="4038600"/>
            <a:ext cx="7162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2) 800 : 8 = 100 (г) - шерсти в 1 мотке</a:t>
            </a:r>
          </a:p>
        </p:txBody>
      </p:sp>
      <p:sp>
        <p:nvSpPr>
          <p:cNvPr id="42020" name="Text Box 36"/>
          <p:cNvSpPr txBox="1">
            <a:spLocks noChangeArrowheads="1"/>
          </p:cNvSpPr>
          <p:nvPr/>
        </p:nvSpPr>
        <p:spPr bwMode="auto">
          <a:xfrm>
            <a:off x="152400" y="4800600"/>
            <a:ext cx="9448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 dirty="0">
                <a:solidFill>
                  <a:schemeClr val="accent2"/>
                </a:solidFill>
                <a:latin typeface="+mj-lt"/>
              </a:rPr>
              <a:t>3) 200 : 100 = 2 (м.) - белой шерсти купила бабушка</a:t>
            </a:r>
          </a:p>
        </p:txBody>
      </p:sp>
      <p:sp>
        <p:nvSpPr>
          <p:cNvPr id="42021" name="Text Box 37"/>
          <p:cNvSpPr txBox="1">
            <a:spLocks noChangeArrowheads="1"/>
          </p:cNvSpPr>
          <p:nvPr/>
        </p:nvSpPr>
        <p:spPr bwMode="auto">
          <a:xfrm>
            <a:off x="1295400" y="1676400"/>
            <a:ext cx="1524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4000">
                <a:solidFill>
                  <a:schemeClr val="accent2"/>
                </a:solidFill>
                <a:latin typeface="+mj-lt"/>
              </a:rPr>
              <a:t>100 г</a:t>
            </a:r>
          </a:p>
        </p:txBody>
      </p:sp>
      <p:sp>
        <p:nvSpPr>
          <p:cNvPr id="42022" name="Text Box 38"/>
          <p:cNvSpPr txBox="1">
            <a:spLocks noChangeArrowheads="1"/>
          </p:cNvSpPr>
          <p:nvPr/>
        </p:nvSpPr>
        <p:spPr bwMode="auto">
          <a:xfrm>
            <a:off x="1371600" y="2362200"/>
            <a:ext cx="1524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4000">
                <a:solidFill>
                  <a:schemeClr val="accent2"/>
                </a:solidFill>
                <a:latin typeface="+mj-lt"/>
              </a:rPr>
              <a:t>100 г</a:t>
            </a:r>
          </a:p>
        </p:txBody>
      </p:sp>
      <p:sp>
        <p:nvSpPr>
          <p:cNvPr id="42023" name="Text Box 39"/>
          <p:cNvSpPr txBox="1">
            <a:spLocks noChangeArrowheads="1"/>
          </p:cNvSpPr>
          <p:nvPr/>
        </p:nvSpPr>
        <p:spPr bwMode="auto">
          <a:xfrm>
            <a:off x="3048000" y="1676400"/>
            <a:ext cx="1524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4000">
                <a:solidFill>
                  <a:schemeClr val="accent2"/>
                </a:solidFill>
                <a:latin typeface="+mj-lt"/>
              </a:rPr>
              <a:t>2 м.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2" name="Group 2"/>
          <p:cNvGraphicFramePr>
            <a:graphicFrameLocks noGrp="1"/>
          </p:cNvGraphicFramePr>
          <p:nvPr>
            <p:ph/>
          </p:nvPr>
        </p:nvGraphicFramePr>
        <p:xfrm>
          <a:off x="304800" y="304800"/>
          <a:ext cx="7620000" cy="2906713"/>
        </p:xfrm>
        <a:graphic>
          <a:graphicData uri="http://schemas.openxmlformats.org/drawingml/2006/table">
            <a:tbl>
              <a:tblPr/>
              <a:tblGrid>
                <a:gridCol w="681038"/>
                <a:gridCol w="1935162"/>
                <a:gridCol w="2959100"/>
                <a:gridCol w="2044700"/>
              </a:tblGrid>
              <a:tr h="1344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Масса 1 мотка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Количество мотков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Общая масса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Б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С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4600" name="Picture 24" descr="Баб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33400"/>
            <a:ext cx="224948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105" name="AutoShape 25"/>
          <p:cNvSpPr>
            <a:spLocks/>
          </p:cNvSpPr>
          <p:nvPr/>
        </p:nvSpPr>
        <p:spPr bwMode="auto">
          <a:xfrm>
            <a:off x="4343400" y="1752600"/>
            <a:ext cx="152400" cy="1295400"/>
          </a:xfrm>
          <a:prstGeom prst="rightBrace">
            <a:avLst>
              <a:gd name="adj1" fmla="val 70833"/>
              <a:gd name="adj2" fmla="val 50000"/>
            </a:avLst>
          </a:prstGeom>
          <a:noFill/>
          <a:ln w="3810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46106" name="Rectangle 26"/>
          <p:cNvSpPr>
            <a:spLocks noChangeArrowheads="1"/>
          </p:cNvSpPr>
          <p:nvPr/>
        </p:nvSpPr>
        <p:spPr bwMode="auto">
          <a:xfrm>
            <a:off x="4572000" y="1981200"/>
            <a:ext cx="19050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altLang="ru-RU" sz="4400">
                <a:solidFill>
                  <a:schemeClr val="accent2"/>
                </a:solidFill>
                <a:latin typeface="+mj-lt"/>
              </a:rPr>
              <a:t>8 м.</a:t>
            </a:r>
          </a:p>
        </p:txBody>
      </p:sp>
      <p:sp>
        <p:nvSpPr>
          <p:cNvPr id="46111" name="Rectangle 31"/>
          <p:cNvSpPr>
            <a:spLocks noChangeArrowheads="1"/>
          </p:cNvSpPr>
          <p:nvPr/>
        </p:nvSpPr>
        <p:spPr bwMode="auto">
          <a:xfrm>
            <a:off x="6019800" y="1676400"/>
            <a:ext cx="10429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200 г</a:t>
            </a:r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6019800" y="2514600"/>
            <a:ext cx="10429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600 г</a:t>
            </a:r>
          </a:p>
        </p:txBody>
      </p:sp>
      <p:sp>
        <p:nvSpPr>
          <p:cNvPr id="46114" name="Rectangle 34"/>
          <p:cNvSpPr>
            <a:spLocks noChangeArrowheads="1"/>
          </p:cNvSpPr>
          <p:nvPr/>
        </p:nvSpPr>
        <p:spPr bwMode="auto">
          <a:xfrm>
            <a:off x="152400" y="3352800"/>
            <a:ext cx="8305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1) 200 + 600 = 800 (г) - шерсти купила бабушка</a:t>
            </a:r>
          </a:p>
        </p:txBody>
      </p:sp>
      <p:sp>
        <p:nvSpPr>
          <p:cNvPr id="46115" name="Text Box 35"/>
          <p:cNvSpPr txBox="1">
            <a:spLocks noChangeArrowheads="1"/>
          </p:cNvSpPr>
          <p:nvPr/>
        </p:nvSpPr>
        <p:spPr bwMode="auto">
          <a:xfrm>
            <a:off x="152400" y="4038600"/>
            <a:ext cx="7162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2) 800 : 8 = 100 (г) - шерсти в 1 мотке</a:t>
            </a:r>
          </a:p>
        </p:txBody>
      </p: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152400" y="4800600"/>
            <a:ext cx="9220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 dirty="0">
                <a:solidFill>
                  <a:schemeClr val="accent2"/>
                </a:solidFill>
                <a:latin typeface="+mj-lt"/>
              </a:rPr>
              <a:t>3) 200 : 100 = 2 (м.) - белой шерсти купила бабушка</a:t>
            </a:r>
          </a:p>
        </p:txBody>
      </p:sp>
      <p:sp>
        <p:nvSpPr>
          <p:cNvPr id="46117" name="Text Box 37"/>
          <p:cNvSpPr txBox="1">
            <a:spLocks noChangeArrowheads="1"/>
          </p:cNvSpPr>
          <p:nvPr/>
        </p:nvSpPr>
        <p:spPr bwMode="auto">
          <a:xfrm>
            <a:off x="152400" y="5486400"/>
            <a:ext cx="9601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 dirty="0">
                <a:solidFill>
                  <a:schemeClr val="accent2"/>
                </a:solidFill>
                <a:latin typeface="+mj-lt"/>
              </a:rPr>
              <a:t>4) 600 : 100 = 6 (м.) - синей шерсти купила бабушка</a:t>
            </a:r>
          </a:p>
        </p:txBody>
      </p:sp>
      <p:sp>
        <p:nvSpPr>
          <p:cNvPr id="46118" name="Text Box 38"/>
          <p:cNvSpPr txBox="1">
            <a:spLocks noChangeArrowheads="1"/>
          </p:cNvSpPr>
          <p:nvPr/>
        </p:nvSpPr>
        <p:spPr bwMode="auto">
          <a:xfrm>
            <a:off x="1295400" y="1676400"/>
            <a:ext cx="1524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4000">
                <a:solidFill>
                  <a:schemeClr val="accent2"/>
                </a:solidFill>
                <a:latin typeface="+mj-lt"/>
              </a:rPr>
              <a:t>100 г</a:t>
            </a:r>
          </a:p>
        </p:txBody>
      </p:sp>
      <p:sp>
        <p:nvSpPr>
          <p:cNvPr id="46119" name="Text Box 39"/>
          <p:cNvSpPr txBox="1">
            <a:spLocks noChangeArrowheads="1"/>
          </p:cNvSpPr>
          <p:nvPr/>
        </p:nvSpPr>
        <p:spPr bwMode="auto">
          <a:xfrm>
            <a:off x="1295400" y="2362200"/>
            <a:ext cx="1524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4000">
                <a:solidFill>
                  <a:schemeClr val="accent2"/>
                </a:solidFill>
                <a:latin typeface="+mj-lt"/>
              </a:rPr>
              <a:t>100 г</a:t>
            </a:r>
          </a:p>
        </p:txBody>
      </p:sp>
      <p:sp>
        <p:nvSpPr>
          <p:cNvPr id="46120" name="Text Box 40"/>
          <p:cNvSpPr txBox="1">
            <a:spLocks noChangeArrowheads="1"/>
          </p:cNvSpPr>
          <p:nvPr/>
        </p:nvSpPr>
        <p:spPr bwMode="auto">
          <a:xfrm>
            <a:off x="2971800" y="1676400"/>
            <a:ext cx="1524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4000">
                <a:solidFill>
                  <a:schemeClr val="accent2"/>
                </a:solidFill>
                <a:latin typeface="+mj-lt"/>
              </a:rPr>
              <a:t>2 м.</a:t>
            </a:r>
          </a:p>
        </p:txBody>
      </p:sp>
      <p:sp>
        <p:nvSpPr>
          <p:cNvPr id="46121" name="Text Box 41"/>
          <p:cNvSpPr txBox="1">
            <a:spLocks noChangeArrowheads="1"/>
          </p:cNvSpPr>
          <p:nvPr/>
        </p:nvSpPr>
        <p:spPr bwMode="auto">
          <a:xfrm>
            <a:off x="2971800" y="2438400"/>
            <a:ext cx="1524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4000">
                <a:solidFill>
                  <a:schemeClr val="accent2"/>
                </a:solidFill>
                <a:latin typeface="+mj-lt"/>
              </a:rPr>
              <a:t>6 м.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4" descr="Баб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33400"/>
            <a:ext cx="224948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66" name="Text Box 38"/>
          <p:cNvSpPr txBox="1">
            <a:spLocks noChangeArrowheads="1"/>
          </p:cNvSpPr>
          <p:nvPr/>
        </p:nvSpPr>
        <p:spPr bwMode="auto">
          <a:xfrm>
            <a:off x="838200" y="2270125"/>
            <a:ext cx="6553200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4000" dirty="0">
                <a:solidFill>
                  <a:schemeClr val="accent2"/>
                </a:solidFill>
                <a:latin typeface="+mj-lt"/>
              </a:rPr>
              <a:t>Ответ: бабушка купила 2 мотка белой и 6 мотков синей шерсти.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1066800" y="106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>
                <a:solidFill>
                  <a:schemeClr val="accent2"/>
                </a:solidFill>
                <a:latin typeface="+mj-lt"/>
              </a:rPr>
              <a:t>Задача №3</a:t>
            </a:r>
            <a:r>
              <a:rPr lang="ru-RU" altLang="ru-RU">
                <a:latin typeface="+mj-lt"/>
              </a:rPr>
              <a:t> 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1066800" y="106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 dirty="0">
                <a:solidFill>
                  <a:schemeClr val="accent2"/>
                </a:solidFill>
                <a:latin typeface="+mj-lt"/>
              </a:rPr>
              <a:t>Задача №1</a:t>
            </a:r>
            <a:r>
              <a:rPr lang="ru-RU" altLang="ru-RU" dirty="0">
                <a:latin typeface="+mj-lt"/>
              </a:rPr>
              <a:t> 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9" descr="mozer_bike"/>
          <p:cNvPicPr>
            <a:picLocks noChangeAspect="1" noChangeArrowheads="1"/>
          </p:cNvPicPr>
          <p:nvPr/>
        </p:nvPicPr>
        <p:blipFill>
          <a:blip r:embed="rId2">
            <a:lum bright="-100000" contrast="-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2286000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98" name="Text Box 22"/>
          <p:cNvSpPr txBox="1">
            <a:spLocks noChangeArrowheads="1"/>
          </p:cNvSpPr>
          <p:nvPr/>
        </p:nvSpPr>
        <p:spPr bwMode="auto">
          <a:xfrm>
            <a:off x="381000" y="3717925"/>
            <a:ext cx="82296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600" dirty="0">
                <a:solidFill>
                  <a:schemeClr val="accent2"/>
                </a:solidFill>
                <a:latin typeface="+mj-lt"/>
              </a:rPr>
              <a:t>2 велосипедиста едут навстречу друг другу. Один уже проехал 1 км 180 м, а второй – 820 м. На сколько сблизились велосипедисты?</a:t>
            </a:r>
          </a:p>
        </p:txBody>
      </p:sp>
      <p:pic>
        <p:nvPicPr>
          <p:cNvPr id="29700" name="Picture 23" descr="mozer_bike"/>
          <p:cNvPicPr>
            <a:picLocks noChangeAspect="1" noChangeArrowheads="1"/>
          </p:cNvPicPr>
          <p:nvPr/>
        </p:nvPicPr>
        <p:blipFill>
          <a:blip r:embed="rId3">
            <a:lum bright="-100000" contrast="-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1000"/>
            <a:ext cx="2286000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mozer_bike"/>
          <p:cNvPicPr>
            <a:picLocks noChangeAspect="1" noChangeArrowheads="1"/>
          </p:cNvPicPr>
          <p:nvPr/>
        </p:nvPicPr>
        <p:blipFill>
          <a:blip r:embed="rId2">
            <a:lum bright="-100000" contrast="-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2286000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3" name="Picture 4" descr="mozer_bike"/>
          <p:cNvPicPr>
            <a:picLocks noChangeAspect="1" noChangeArrowheads="1"/>
          </p:cNvPicPr>
          <p:nvPr/>
        </p:nvPicPr>
        <p:blipFill>
          <a:blip r:embed="rId3">
            <a:lum bright="-100000" contrast="-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1000"/>
            <a:ext cx="2286000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AutoShape 5"/>
          <p:cNvSpPr>
            <a:spLocks noChangeArrowheads="1"/>
          </p:cNvSpPr>
          <p:nvPr/>
        </p:nvSpPr>
        <p:spPr bwMode="auto">
          <a:xfrm>
            <a:off x="304800" y="2286000"/>
            <a:ext cx="3276600" cy="152400"/>
          </a:xfrm>
          <a:prstGeom prst="rightArrow">
            <a:avLst>
              <a:gd name="adj1" fmla="val 50000"/>
              <a:gd name="adj2" fmla="val 537500"/>
            </a:avLst>
          </a:prstGeom>
          <a:solidFill>
            <a:srgbClr val="808080">
              <a:alpha val="81960"/>
            </a:srgbClr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nnabelle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nnabelle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nnabelle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nnabelle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nnabelle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9pPr>
          </a:lstStyle>
          <a:p>
            <a:pPr eaLnBrk="1" hangingPunct="1">
              <a:defRPr/>
            </a:pPr>
            <a:endParaRPr lang="ru-RU" altLang="ru-RU" sz="1600" smtClean="0">
              <a:latin typeface="+mj-lt"/>
            </a:endParaRPr>
          </a:p>
        </p:txBody>
      </p:sp>
      <p:sp>
        <p:nvSpPr>
          <p:cNvPr id="30725" name="AutoShape 6"/>
          <p:cNvSpPr>
            <a:spLocks noChangeArrowheads="1"/>
          </p:cNvSpPr>
          <p:nvPr/>
        </p:nvSpPr>
        <p:spPr bwMode="auto">
          <a:xfrm rot="10800000">
            <a:off x="6019800" y="2286000"/>
            <a:ext cx="2743200" cy="152400"/>
          </a:xfrm>
          <a:prstGeom prst="rightArrow">
            <a:avLst>
              <a:gd name="adj1" fmla="val 50000"/>
              <a:gd name="adj2" fmla="val 450000"/>
            </a:avLst>
          </a:prstGeom>
          <a:solidFill>
            <a:srgbClr val="808080">
              <a:alpha val="81960"/>
            </a:srgbClr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nnabelle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nnabelle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nnabelle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nnabelle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nnabelle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9pPr>
          </a:lstStyle>
          <a:p>
            <a:pPr eaLnBrk="1" hangingPunct="1">
              <a:defRPr/>
            </a:pPr>
            <a:endParaRPr lang="ru-RU" altLang="ru-RU" sz="1600" smtClean="0">
              <a:latin typeface="+mj-lt"/>
            </a:endParaRPr>
          </a:p>
        </p:txBody>
      </p:sp>
      <p:sp>
        <p:nvSpPr>
          <p:cNvPr id="30726" name="Text Box 7"/>
          <p:cNvSpPr txBox="1">
            <a:spLocks noChangeArrowheads="1"/>
          </p:cNvSpPr>
          <p:nvPr/>
        </p:nvSpPr>
        <p:spPr bwMode="auto">
          <a:xfrm>
            <a:off x="990600" y="2667000"/>
            <a:ext cx="2743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nnabelle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nnabelle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nnabelle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nnabelle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nnabelle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 smtClean="0">
                <a:solidFill>
                  <a:schemeClr val="accent2"/>
                </a:solidFill>
                <a:latin typeface="+mj-lt"/>
              </a:rPr>
              <a:t>1 км 180 м</a:t>
            </a:r>
          </a:p>
        </p:txBody>
      </p:sp>
      <p:sp>
        <p:nvSpPr>
          <p:cNvPr id="30727" name="Text Box 8"/>
          <p:cNvSpPr txBox="1">
            <a:spLocks noChangeArrowheads="1"/>
          </p:cNvSpPr>
          <p:nvPr/>
        </p:nvSpPr>
        <p:spPr bwMode="auto">
          <a:xfrm>
            <a:off x="6858000" y="2667000"/>
            <a:ext cx="1600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nnabelle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nnabelle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nnabelle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nnabelle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nnabelle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 smtClean="0">
                <a:solidFill>
                  <a:schemeClr val="accent2"/>
                </a:solidFill>
                <a:latin typeface="+mj-lt"/>
              </a:rPr>
              <a:t>820 м</a:t>
            </a:r>
          </a:p>
        </p:txBody>
      </p:sp>
      <p:sp>
        <p:nvSpPr>
          <p:cNvPr id="30728" name="Line 9"/>
          <p:cNvSpPr>
            <a:spLocks noChangeShapeType="1"/>
          </p:cNvSpPr>
          <p:nvPr/>
        </p:nvSpPr>
        <p:spPr bwMode="auto">
          <a:xfrm>
            <a:off x="304800" y="2590800"/>
            <a:ext cx="8458200" cy="0"/>
          </a:xfrm>
          <a:prstGeom prst="line">
            <a:avLst/>
          </a:prstGeom>
          <a:noFill/>
          <a:ln w="3175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latin typeface="+mj-lt"/>
            </a:endParaRPr>
          </a:p>
        </p:txBody>
      </p:sp>
      <p:sp>
        <p:nvSpPr>
          <p:cNvPr id="30729" name="Line 10"/>
          <p:cNvSpPr>
            <a:spLocks noChangeShapeType="1"/>
          </p:cNvSpPr>
          <p:nvPr/>
        </p:nvSpPr>
        <p:spPr bwMode="auto">
          <a:xfrm>
            <a:off x="304800" y="2438400"/>
            <a:ext cx="0" cy="304800"/>
          </a:xfrm>
          <a:prstGeom prst="line">
            <a:avLst/>
          </a:prstGeom>
          <a:noFill/>
          <a:ln w="349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latin typeface="+mj-lt"/>
            </a:endParaRPr>
          </a:p>
        </p:txBody>
      </p:sp>
      <p:sp>
        <p:nvSpPr>
          <p:cNvPr id="30730" name="Line 11"/>
          <p:cNvSpPr>
            <a:spLocks noChangeShapeType="1"/>
          </p:cNvSpPr>
          <p:nvPr/>
        </p:nvSpPr>
        <p:spPr bwMode="auto">
          <a:xfrm>
            <a:off x="3581400" y="2438400"/>
            <a:ext cx="0" cy="304800"/>
          </a:xfrm>
          <a:prstGeom prst="line">
            <a:avLst/>
          </a:prstGeom>
          <a:noFill/>
          <a:ln w="349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latin typeface="+mj-lt"/>
            </a:endParaRPr>
          </a:p>
        </p:txBody>
      </p:sp>
      <p:sp>
        <p:nvSpPr>
          <p:cNvPr id="30731" name="Line 12"/>
          <p:cNvSpPr>
            <a:spLocks noChangeShapeType="1"/>
          </p:cNvSpPr>
          <p:nvPr/>
        </p:nvSpPr>
        <p:spPr bwMode="auto">
          <a:xfrm>
            <a:off x="8763000" y="2438400"/>
            <a:ext cx="0" cy="304800"/>
          </a:xfrm>
          <a:prstGeom prst="line">
            <a:avLst/>
          </a:prstGeom>
          <a:noFill/>
          <a:ln w="349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latin typeface="+mj-lt"/>
            </a:endParaRPr>
          </a:p>
        </p:txBody>
      </p:sp>
      <p:sp>
        <p:nvSpPr>
          <p:cNvPr id="30732" name="Line 13"/>
          <p:cNvSpPr>
            <a:spLocks noChangeShapeType="1"/>
          </p:cNvSpPr>
          <p:nvPr/>
        </p:nvSpPr>
        <p:spPr bwMode="auto">
          <a:xfrm>
            <a:off x="6019800" y="2438400"/>
            <a:ext cx="0" cy="304800"/>
          </a:xfrm>
          <a:prstGeom prst="line">
            <a:avLst/>
          </a:prstGeom>
          <a:noFill/>
          <a:ln w="349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latin typeface="+mj-lt"/>
            </a:endParaRPr>
          </a:p>
        </p:txBody>
      </p:sp>
      <p:sp>
        <p:nvSpPr>
          <p:cNvPr id="30733" name="Text Box 14"/>
          <p:cNvSpPr txBox="1">
            <a:spLocks noChangeArrowheads="1"/>
          </p:cNvSpPr>
          <p:nvPr/>
        </p:nvSpPr>
        <p:spPr bwMode="auto">
          <a:xfrm>
            <a:off x="4572000" y="928688"/>
            <a:ext cx="9144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nnabelle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nnabelle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nnabelle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nnabelle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nnabelle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ru-RU" altLang="ru-RU" sz="8000" smtClean="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sp>
        <p:nvSpPr>
          <p:cNvPr id="30734" name="Text Box 15"/>
          <p:cNvSpPr txBox="1">
            <a:spLocks noChangeArrowheads="1"/>
          </p:cNvSpPr>
          <p:nvPr/>
        </p:nvSpPr>
        <p:spPr bwMode="auto">
          <a:xfrm>
            <a:off x="381000" y="3717925"/>
            <a:ext cx="82296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nnabelle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nnabelle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nnabelle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nnabelle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nnabelle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nnabelle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ru-RU" altLang="ru-RU" sz="3600" smtClean="0">
                <a:solidFill>
                  <a:schemeClr val="accent2"/>
                </a:solidFill>
                <a:latin typeface="+mj-lt"/>
              </a:rPr>
              <a:t>2 велосипедиста едут навстречу друг другу. Один уже проехал 1 км 180 м, а второй – 820 м. Насколько сблизились велосипедисты?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mozer_bike"/>
          <p:cNvPicPr>
            <a:picLocks noChangeAspect="1" noChangeArrowheads="1"/>
          </p:cNvPicPr>
          <p:nvPr/>
        </p:nvPicPr>
        <p:blipFill>
          <a:blip r:embed="rId2">
            <a:lum bright="-100000" contrast="-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2286000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3" descr="mozer_bike"/>
          <p:cNvPicPr>
            <a:picLocks noChangeAspect="1" noChangeArrowheads="1"/>
          </p:cNvPicPr>
          <p:nvPr/>
        </p:nvPicPr>
        <p:blipFill>
          <a:blip r:embed="rId3">
            <a:lum bright="-100000" contrast="-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1000"/>
            <a:ext cx="2286000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304800" y="2286000"/>
            <a:ext cx="3276600" cy="152400"/>
          </a:xfrm>
          <a:prstGeom prst="rightArrow">
            <a:avLst>
              <a:gd name="adj1" fmla="val 50000"/>
              <a:gd name="adj2" fmla="val 537500"/>
            </a:avLst>
          </a:prstGeom>
          <a:solidFill>
            <a:srgbClr val="808080">
              <a:alpha val="82001"/>
            </a:srgbClr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2229" name="AutoShape 5"/>
          <p:cNvSpPr>
            <a:spLocks noChangeArrowheads="1"/>
          </p:cNvSpPr>
          <p:nvPr/>
        </p:nvSpPr>
        <p:spPr bwMode="auto">
          <a:xfrm rot="10800000">
            <a:off x="6019800" y="2286000"/>
            <a:ext cx="2743200" cy="152400"/>
          </a:xfrm>
          <a:prstGeom prst="rightArrow">
            <a:avLst>
              <a:gd name="adj1" fmla="val 50000"/>
              <a:gd name="adj2" fmla="val 450000"/>
            </a:avLst>
          </a:prstGeom>
          <a:solidFill>
            <a:srgbClr val="808080">
              <a:alpha val="82001"/>
            </a:srgbClr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990600" y="2667000"/>
            <a:ext cx="2743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 км 180 м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6858000" y="2667000"/>
            <a:ext cx="1600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820 м</a:t>
            </a:r>
          </a:p>
        </p:txBody>
      </p:sp>
      <p:sp>
        <p:nvSpPr>
          <p:cNvPr id="52232" name="Line 8"/>
          <p:cNvSpPr>
            <a:spLocks noChangeShapeType="1"/>
          </p:cNvSpPr>
          <p:nvPr/>
        </p:nvSpPr>
        <p:spPr bwMode="auto">
          <a:xfrm>
            <a:off x="304800" y="2590800"/>
            <a:ext cx="8458200" cy="0"/>
          </a:xfrm>
          <a:prstGeom prst="line">
            <a:avLst/>
          </a:prstGeom>
          <a:noFill/>
          <a:ln w="3175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304800" y="2438400"/>
            <a:ext cx="0" cy="304800"/>
          </a:xfrm>
          <a:prstGeom prst="line">
            <a:avLst/>
          </a:prstGeom>
          <a:noFill/>
          <a:ln w="349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3581400" y="2438400"/>
            <a:ext cx="0" cy="304800"/>
          </a:xfrm>
          <a:prstGeom prst="line">
            <a:avLst/>
          </a:prstGeom>
          <a:noFill/>
          <a:ln w="349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8763000" y="2438400"/>
            <a:ext cx="0" cy="304800"/>
          </a:xfrm>
          <a:prstGeom prst="line">
            <a:avLst/>
          </a:prstGeom>
          <a:noFill/>
          <a:ln w="349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6019800" y="2438400"/>
            <a:ext cx="0" cy="304800"/>
          </a:xfrm>
          <a:prstGeom prst="line">
            <a:avLst/>
          </a:prstGeom>
          <a:noFill/>
          <a:ln w="349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4572000" y="928688"/>
            <a:ext cx="9144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800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304800" y="3733800"/>
            <a:ext cx="5562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 км 180 м = 1180 м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mozer_bike"/>
          <p:cNvPicPr>
            <a:picLocks noChangeAspect="1" noChangeArrowheads="1"/>
          </p:cNvPicPr>
          <p:nvPr/>
        </p:nvPicPr>
        <p:blipFill>
          <a:blip r:embed="rId2">
            <a:lum bright="-100000" contrast="-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2286000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3" descr="mozer_bike"/>
          <p:cNvPicPr>
            <a:picLocks noChangeAspect="1" noChangeArrowheads="1"/>
          </p:cNvPicPr>
          <p:nvPr/>
        </p:nvPicPr>
        <p:blipFill>
          <a:blip r:embed="rId3">
            <a:lum bright="-100000" contrast="-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1000"/>
            <a:ext cx="2286000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304800" y="2286000"/>
            <a:ext cx="3276600" cy="152400"/>
          </a:xfrm>
          <a:prstGeom prst="rightArrow">
            <a:avLst>
              <a:gd name="adj1" fmla="val 50000"/>
              <a:gd name="adj2" fmla="val 537500"/>
            </a:avLst>
          </a:prstGeom>
          <a:solidFill>
            <a:srgbClr val="808080">
              <a:alpha val="82001"/>
            </a:srgbClr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 rot="10800000">
            <a:off x="6019800" y="2286000"/>
            <a:ext cx="2743200" cy="152400"/>
          </a:xfrm>
          <a:prstGeom prst="rightArrow">
            <a:avLst>
              <a:gd name="adj1" fmla="val 50000"/>
              <a:gd name="adj2" fmla="val 450000"/>
            </a:avLst>
          </a:prstGeom>
          <a:solidFill>
            <a:srgbClr val="808080">
              <a:alpha val="82001"/>
            </a:srgbClr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6858000" y="2667000"/>
            <a:ext cx="1600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820 м</a:t>
            </a:r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>
            <a:off x="304800" y="2590800"/>
            <a:ext cx="8458200" cy="0"/>
          </a:xfrm>
          <a:prstGeom prst="line">
            <a:avLst/>
          </a:prstGeom>
          <a:noFill/>
          <a:ln w="3175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304800" y="2438400"/>
            <a:ext cx="0" cy="304800"/>
          </a:xfrm>
          <a:prstGeom prst="line">
            <a:avLst/>
          </a:prstGeom>
          <a:noFill/>
          <a:ln w="349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3581400" y="2438400"/>
            <a:ext cx="0" cy="304800"/>
          </a:xfrm>
          <a:prstGeom prst="line">
            <a:avLst/>
          </a:prstGeom>
          <a:noFill/>
          <a:ln w="349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8763000" y="2438400"/>
            <a:ext cx="0" cy="304800"/>
          </a:xfrm>
          <a:prstGeom prst="line">
            <a:avLst/>
          </a:prstGeom>
          <a:noFill/>
          <a:ln w="349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6019800" y="2438400"/>
            <a:ext cx="0" cy="304800"/>
          </a:xfrm>
          <a:prstGeom prst="line">
            <a:avLst/>
          </a:prstGeom>
          <a:noFill/>
          <a:ln w="349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4572000" y="928688"/>
            <a:ext cx="9144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800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304800" y="3702050"/>
            <a:ext cx="5562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 км 180 м = 1180 м</a:t>
            </a:r>
          </a:p>
        </p:txBody>
      </p:sp>
      <p:sp>
        <p:nvSpPr>
          <p:cNvPr id="53263" name="Rectangle 15"/>
          <p:cNvSpPr>
            <a:spLocks noChangeArrowheads="1"/>
          </p:cNvSpPr>
          <p:nvPr/>
        </p:nvSpPr>
        <p:spPr bwMode="auto">
          <a:xfrm>
            <a:off x="304800" y="4354513"/>
            <a:ext cx="89296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1180 + 820 = 2000 (м) - сблизились велосипедисты</a:t>
            </a:r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990600" y="2667000"/>
            <a:ext cx="2743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1180 м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mozer_bike"/>
          <p:cNvPicPr>
            <a:picLocks noChangeAspect="1" noChangeArrowheads="1"/>
          </p:cNvPicPr>
          <p:nvPr/>
        </p:nvPicPr>
        <p:blipFill>
          <a:blip r:embed="rId2">
            <a:lum bright="-100000" contrast="-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2286000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5" name="Picture 3" descr="mozer_bike"/>
          <p:cNvPicPr>
            <a:picLocks noChangeAspect="1" noChangeArrowheads="1"/>
          </p:cNvPicPr>
          <p:nvPr/>
        </p:nvPicPr>
        <p:blipFill>
          <a:blip r:embed="rId3">
            <a:lum bright="-100000" contrast="-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1000"/>
            <a:ext cx="2286000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304800" y="2286000"/>
            <a:ext cx="3276600" cy="152400"/>
          </a:xfrm>
          <a:prstGeom prst="rightArrow">
            <a:avLst>
              <a:gd name="adj1" fmla="val 50000"/>
              <a:gd name="adj2" fmla="val 537500"/>
            </a:avLst>
          </a:prstGeom>
          <a:solidFill>
            <a:srgbClr val="808080">
              <a:alpha val="82001"/>
            </a:srgbClr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 rot="10800000">
            <a:off x="6019800" y="2286000"/>
            <a:ext cx="2743200" cy="152400"/>
          </a:xfrm>
          <a:prstGeom prst="rightArrow">
            <a:avLst>
              <a:gd name="adj1" fmla="val 50000"/>
              <a:gd name="adj2" fmla="val 450000"/>
            </a:avLst>
          </a:prstGeom>
          <a:solidFill>
            <a:srgbClr val="808080">
              <a:alpha val="82001"/>
            </a:srgbClr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990600" y="2667000"/>
            <a:ext cx="2743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1180 м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6858000" y="2667000"/>
            <a:ext cx="1600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820 м</a:t>
            </a:r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304800" y="2590800"/>
            <a:ext cx="8458200" cy="0"/>
          </a:xfrm>
          <a:prstGeom prst="line">
            <a:avLst/>
          </a:prstGeom>
          <a:noFill/>
          <a:ln w="3175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304800" y="2438400"/>
            <a:ext cx="0" cy="304800"/>
          </a:xfrm>
          <a:prstGeom prst="line">
            <a:avLst/>
          </a:prstGeom>
          <a:noFill/>
          <a:ln w="349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3581400" y="2438400"/>
            <a:ext cx="0" cy="304800"/>
          </a:xfrm>
          <a:prstGeom prst="line">
            <a:avLst/>
          </a:prstGeom>
          <a:noFill/>
          <a:ln w="349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8763000" y="2438400"/>
            <a:ext cx="0" cy="304800"/>
          </a:xfrm>
          <a:prstGeom prst="line">
            <a:avLst/>
          </a:prstGeom>
          <a:noFill/>
          <a:ln w="349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6019800" y="2438400"/>
            <a:ext cx="0" cy="304800"/>
          </a:xfrm>
          <a:prstGeom prst="line">
            <a:avLst/>
          </a:prstGeom>
          <a:noFill/>
          <a:ln w="349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304800" y="3733800"/>
            <a:ext cx="5562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 км 180 м = 1180 м</a:t>
            </a:r>
          </a:p>
        </p:txBody>
      </p:sp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304800" y="4343400"/>
            <a:ext cx="89296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1180 + 820 = 2000 (м) - сблизились велосипедисты</a:t>
            </a: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304800" y="5105400"/>
            <a:ext cx="5562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2000 м = 2 км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mozer_bike"/>
          <p:cNvPicPr>
            <a:picLocks noChangeAspect="1" noChangeArrowheads="1"/>
          </p:cNvPicPr>
          <p:nvPr/>
        </p:nvPicPr>
        <p:blipFill>
          <a:blip r:embed="rId2">
            <a:lum bright="-100000" contrast="-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2286000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9" name="Picture 3" descr="mozer_bike"/>
          <p:cNvPicPr>
            <a:picLocks noChangeAspect="1" noChangeArrowheads="1"/>
          </p:cNvPicPr>
          <p:nvPr/>
        </p:nvPicPr>
        <p:blipFill>
          <a:blip r:embed="rId3">
            <a:lum bright="-100000" contrast="-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1000"/>
            <a:ext cx="2286000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0" name="AutoShape 4"/>
          <p:cNvSpPr>
            <a:spLocks noChangeArrowheads="1"/>
          </p:cNvSpPr>
          <p:nvPr/>
        </p:nvSpPr>
        <p:spPr bwMode="auto">
          <a:xfrm>
            <a:off x="304800" y="2286000"/>
            <a:ext cx="3276600" cy="152400"/>
          </a:xfrm>
          <a:prstGeom prst="rightArrow">
            <a:avLst>
              <a:gd name="adj1" fmla="val 50000"/>
              <a:gd name="adj2" fmla="val 537500"/>
            </a:avLst>
          </a:prstGeom>
          <a:solidFill>
            <a:srgbClr val="808080">
              <a:alpha val="82001"/>
            </a:srgbClr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auto">
          <a:xfrm rot="10800000">
            <a:off x="6019800" y="2286000"/>
            <a:ext cx="2743200" cy="152400"/>
          </a:xfrm>
          <a:prstGeom prst="rightArrow">
            <a:avLst>
              <a:gd name="adj1" fmla="val 50000"/>
              <a:gd name="adj2" fmla="val 450000"/>
            </a:avLst>
          </a:prstGeom>
          <a:solidFill>
            <a:srgbClr val="808080">
              <a:alpha val="82001"/>
            </a:srgbClr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6858000" y="2667000"/>
            <a:ext cx="1600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820 м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304800" y="2590800"/>
            <a:ext cx="8458200" cy="0"/>
          </a:xfrm>
          <a:prstGeom prst="line">
            <a:avLst/>
          </a:prstGeom>
          <a:noFill/>
          <a:ln w="3175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5305" name="Line 9"/>
          <p:cNvSpPr>
            <a:spLocks noChangeShapeType="1"/>
          </p:cNvSpPr>
          <p:nvPr/>
        </p:nvSpPr>
        <p:spPr bwMode="auto">
          <a:xfrm>
            <a:off x="304800" y="2438400"/>
            <a:ext cx="0" cy="304800"/>
          </a:xfrm>
          <a:prstGeom prst="line">
            <a:avLst/>
          </a:prstGeom>
          <a:noFill/>
          <a:ln w="349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3581400" y="2438400"/>
            <a:ext cx="0" cy="304800"/>
          </a:xfrm>
          <a:prstGeom prst="line">
            <a:avLst/>
          </a:prstGeom>
          <a:noFill/>
          <a:ln w="349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8763000" y="2438400"/>
            <a:ext cx="0" cy="304800"/>
          </a:xfrm>
          <a:prstGeom prst="line">
            <a:avLst/>
          </a:prstGeom>
          <a:noFill/>
          <a:ln w="349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6019800" y="2438400"/>
            <a:ext cx="0" cy="304800"/>
          </a:xfrm>
          <a:prstGeom prst="line">
            <a:avLst/>
          </a:prstGeom>
          <a:noFill/>
          <a:ln w="349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304800" y="3733800"/>
            <a:ext cx="5562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 км 180 м = 1180 м</a:t>
            </a:r>
          </a:p>
        </p:txBody>
      </p:sp>
      <p:sp>
        <p:nvSpPr>
          <p:cNvPr id="55311" name="Rectangle 15"/>
          <p:cNvSpPr>
            <a:spLocks noChangeArrowheads="1"/>
          </p:cNvSpPr>
          <p:nvPr/>
        </p:nvSpPr>
        <p:spPr bwMode="auto">
          <a:xfrm>
            <a:off x="304800" y="4354513"/>
            <a:ext cx="89296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1180 + 820 = 2000 (м) - сблизились велосипедисты</a:t>
            </a:r>
          </a:p>
        </p:txBody>
      </p:sp>
      <p:sp>
        <p:nvSpPr>
          <p:cNvPr id="55312" name="Text Box 16"/>
          <p:cNvSpPr txBox="1">
            <a:spLocks noChangeArrowheads="1"/>
          </p:cNvSpPr>
          <p:nvPr/>
        </p:nvSpPr>
        <p:spPr bwMode="auto">
          <a:xfrm>
            <a:off x="304800" y="5105400"/>
            <a:ext cx="5562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2000 м = 2 км</a:t>
            </a:r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304800" y="5791200"/>
            <a:ext cx="861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Ответ: велосипедисты сблизились на 2 км.</a:t>
            </a: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990600" y="2667000"/>
            <a:ext cx="2743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1180 м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1066800" y="1066800"/>
            <a:ext cx="381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 dirty="0">
                <a:solidFill>
                  <a:schemeClr val="accent2"/>
                </a:solidFill>
                <a:latin typeface="+mj-lt"/>
              </a:rPr>
              <a:t>Задача №4</a:t>
            </a:r>
            <a:r>
              <a:rPr lang="ru-RU" altLang="ru-RU" dirty="0">
                <a:latin typeface="+mj-lt"/>
              </a:rPr>
              <a:t> 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Безымянный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97313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Picture 3" descr="mozer_bike"/>
          <p:cNvPicPr>
            <a:picLocks noChangeAspect="1" noChangeArrowheads="1"/>
          </p:cNvPicPr>
          <p:nvPr/>
        </p:nvPicPr>
        <p:blipFill>
          <a:blip r:embed="rId4" cstate="print">
            <a:lum bright="-100000" contrast="-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0"/>
            <a:ext cx="1295400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3048000" y="3048000"/>
            <a:ext cx="5638800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600" dirty="0">
                <a:solidFill>
                  <a:schemeClr val="accent2"/>
                </a:solidFill>
                <a:latin typeface="+mj-lt"/>
              </a:rPr>
              <a:t>   Пешеход движется со скоростью 4 км/ч. Скорость велосипедиста в 3 раза больше. На сколько больше пешехода велосипедист проедет за 1 час?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Безымянный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838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5" name="Picture 3" descr="mozer_bike"/>
          <p:cNvPicPr>
            <a:picLocks noChangeAspect="1" noChangeArrowheads="1"/>
          </p:cNvPicPr>
          <p:nvPr/>
        </p:nvPicPr>
        <p:blipFill>
          <a:blip r:embed="rId4" cstate="print">
            <a:lum bright="-100000" contrast="-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0"/>
            <a:ext cx="1295400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1" name="AutoShape 5"/>
          <p:cNvSpPr>
            <a:spLocks noChangeArrowheads="1"/>
          </p:cNvSpPr>
          <p:nvPr/>
        </p:nvSpPr>
        <p:spPr bwMode="auto">
          <a:xfrm>
            <a:off x="685800" y="1676400"/>
            <a:ext cx="1447800" cy="152400"/>
          </a:xfrm>
          <a:prstGeom prst="rightArrow">
            <a:avLst>
              <a:gd name="adj1" fmla="val 50000"/>
              <a:gd name="adj2" fmla="val 237500"/>
            </a:avLst>
          </a:prstGeom>
          <a:solidFill>
            <a:srgbClr val="808080">
              <a:alpha val="82001"/>
            </a:srgbClr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60422" name="AutoShape 6"/>
          <p:cNvSpPr>
            <a:spLocks noChangeArrowheads="1"/>
          </p:cNvSpPr>
          <p:nvPr/>
        </p:nvSpPr>
        <p:spPr bwMode="auto">
          <a:xfrm>
            <a:off x="685800" y="3429000"/>
            <a:ext cx="3352800" cy="152400"/>
          </a:xfrm>
          <a:prstGeom prst="rightArrow">
            <a:avLst>
              <a:gd name="adj1" fmla="val 50000"/>
              <a:gd name="adj2" fmla="val 550000"/>
            </a:avLst>
          </a:prstGeom>
          <a:solidFill>
            <a:srgbClr val="808080">
              <a:alpha val="82001"/>
            </a:srgbClr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1524000" y="914400"/>
            <a:ext cx="1828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4 км</a:t>
            </a: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914400" y="1644650"/>
            <a:ext cx="1828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 ч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914400" y="3397250"/>
            <a:ext cx="1828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 ч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2133600" y="2590800"/>
            <a:ext cx="31242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4000">
                <a:solidFill>
                  <a:srgbClr val="FF0000"/>
                </a:solidFill>
                <a:latin typeface="+mj-lt"/>
              </a:rPr>
              <a:t>?</a:t>
            </a:r>
            <a:r>
              <a:rPr lang="ru-RU" altLang="ru-RU" sz="3200">
                <a:solidFill>
                  <a:schemeClr val="accent2"/>
                </a:solidFill>
                <a:latin typeface="+mj-lt"/>
              </a:rPr>
              <a:t>, в 3 раза больше</a:t>
            </a:r>
          </a:p>
        </p:txBody>
      </p:sp>
      <p:sp>
        <p:nvSpPr>
          <p:cNvPr id="60431" name="Line 15"/>
          <p:cNvSpPr>
            <a:spLocks noChangeShapeType="1"/>
          </p:cNvSpPr>
          <p:nvPr/>
        </p:nvSpPr>
        <p:spPr bwMode="auto">
          <a:xfrm flipV="1">
            <a:off x="4953000" y="1371600"/>
            <a:ext cx="0" cy="1600200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 flipH="1">
            <a:off x="2438400" y="1371600"/>
            <a:ext cx="2514600" cy="0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60435" name="Rectangle 19"/>
          <p:cNvSpPr>
            <a:spLocks noChangeArrowheads="1"/>
          </p:cNvSpPr>
          <p:nvPr/>
        </p:nvSpPr>
        <p:spPr bwMode="auto">
          <a:xfrm>
            <a:off x="5181600" y="1905000"/>
            <a:ext cx="22860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На</a:t>
            </a:r>
            <a:r>
              <a:rPr lang="ru-RU" altLang="ru-RU" sz="4000">
                <a:solidFill>
                  <a:srgbClr val="FF0000"/>
                </a:solidFill>
                <a:latin typeface="+mj-lt"/>
              </a:rPr>
              <a:t> ? </a:t>
            </a:r>
            <a:r>
              <a:rPr lang="ru-RU" altLang="ru-RU" sz="3200">
                <a:solidFill>
                  <a:schemeClr val="accent2"/>
                </a:solidFill>
                <a:latin typeface="+mj-lt"/>
              </a:rPr>
              <a:t>больше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Безымянный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838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3" name="Picture 3" descr="mozer_bike"/>
          <p:cNvPicPr>
            <a:picLocks noChangeAspect="1" noChangeArrowheads="1"/>
          </p:cNvPicPr>
          <p:nvPr/>
        </p:nvPicPr>
        <p:blipFill>
          <a:blip r:embed="rId4" cstate="print">
            <a:lum bright="-100000" contrast="-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0"/>
            <a:ext cx="1295400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685800" y="1676400"/>
            <a:ext cx="1447800" cy="152400"/>
          </a:xfrm>
          <a:prstGeom prst="rightArrow">
            <a:avLst>
              <a:gd name="adj1" fmla="val 50000"/>
              <a:gd name="adj2" fmla="val 237500"/>
            </a:avLst>
          </a:prstGeom>
          <a:solidFill>
            <a:srgbClr val="808080">
              <a:alpha val="82001"/>
            </a:srgbClr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685800" y="3429000"/>
            <a:ext cx="3352800" cy="152400"/>
          </a:xfrm>
          <a:prstGeom prst="rightArrow">
            <a:avLst>
              <a:gd name="adj1" fmla="val 50000"/>
              <a:gd name="adj2" fmla="val 550000"/>
            </a:avLst>
          </a:prstGeom>
          <a:solidFill>
            <a:srgbClr val="808080">
              <a:alpha val="82001"/>
            </a:srgbClr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1524000" y="914400"/>
            <a:ext cx="1828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4 км</a:t>
            </a: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914400" y="1644650"/>
            <a:ext cx="1828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 ч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914400" y="3397250"/>
            <a:ext cx="1828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 ч</a:t>
            </a: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2133600" y="2590800"/>
            <a:ext cx="3124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12 км</a:t>
            </a:r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 flipV="1">
            <a:off x="4953000" y="1371600"/>
            <a:ext cx="0" cy="1600200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 flipH="1">
            <a:off x="2438400" y="1371600"/>
            <a:ext cx="2514600" cy="0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5181600" y="1905000"/>
            <a:ext cx="22860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На</a:t>
            </a:r>
            <a:r>
              <a:rPr lang="ru-RU" altLang="ru-RU" sz="4000">
                <a:solidFill>
                  <a:srgbClr val="FF0000"/>
                </a:solidFill>
                <a:latin typeface="+mj-lt"/>
              </a:rPr>
              <a:t> ? </a:t>
            </a:r>
            <a:r>
              <a:rPr lang="ru-RU" altLang="ru-RU" sz="3200">
                <a:solidFill>
                  <a:schemeClr val="accent2"/>
                </a:solidFill>
                <a:latin typeface="+mj-lt"/>
              </a:rPr>
              <a:t>больше</a:t>
            </a:r>
          </a:p>
        </p:txBody>
      </p:sp>
      <p:sp>
        <p:nvSpPr>
          <p:cNvPr id="62477" name="Text Box 13"/>
          <p:cNvSpPr txBox="1">
            <a:spLocks noChangeArrowheads="1"/>
          </p:cNvSpPr>
          <p:nvPr/>
        </p:nvSpPr>
        <p:spPr bwMode="auto">
          <a:xfrm>
            <a:off x="228600" y="4191000"/>
            <a:ext cx="8915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1) 4 </a:t>
            </a:r>
            <a:r>
              <a:rPr lang="ru-RU" altLang="ru-RU" sz="1600">
                <a:solidFill>
                  <a:schemeClr val="accent2"/>
                </a:solidFill>
                <a:latin typeface="+mj-lt"/>
              </a:rPr>
              <a:t>•</a:t>
            </a:r>
            <a:r>
              <a:rPr lang="ru-RU" altLang="ru-RU" sz="3200">
                <a:solidFill>
                  <a:schemeClr val="accent2"/>
                </a:solidFill>
                <a:latin typeface="+mj-lt"/>
              </a:rPr>
              <a:t> 3 = 12 (км) - проехал за 1 час велосипедист</a:t>
            </a:r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 flipV="1">
            <a:off x="3200400" y="2971800"/>
            <a:ext cx="1752600" cy="0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85800"/>
            <a:ext cx="25908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Untitled-1 - коп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33600"/>
            <a:ext cx="21621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81000" y="3505200"/>
            <a:ext cx="77724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4000" dirty="0">
                <a:solidFill>
                  <a:schemeClr val="accent2"/>
                </a:solidFill>
                <a:latin typeface="+mj-lt"/>
              </a:rPr>
              <a:t>   Женщина купила 2 куска ткани на 360 рублей. Один кусок – 5 м длиной, а второй – 4 м. Какова стоимость каждого куска ткани?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Безымянный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838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1" name="Picture 3" descr="mozer_bike"/>
          <p:cNvPicPr>
            <a:picLocks noChangeAspect="1" noChangeArrowheads="1"/>
          </p:cNvPicPr>
          <p:nvPr/>
        </p:nvPicPr>
        <p:blipFill>
          <a:blip r:embed="rId4" cstate="print">
            <a:lum bright="-100000" contrast="-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0"/>
            <a:ext cx="1295400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4" name="AutoShape 4"/>
          <p:cNvSpPr>
            <a:spLocks noChangeArrowheads="1"/>
          </p:cNvSpPr>
          <p:nvPr/>
        </p:nvSpPr>
        <p:spPr bwMode="auto">
          <a:xfrm>
            <a:off x="685800" y="1676400"/>
            <a:ext cx="1447800" cy="152400"/>
          </a:xfrm>
          <a:prstGeom prst="rightArrow">
            <a:avLst>
              <a:gd name="adj1" fmla="val 50000"/>
              <a:gd name="adj2" fmla="val 237500"/>
            </a:avLst>
          </a:prstGeom>
          <a:solidFill>
            <a:srgbClr val="808080">
              <a:alpha val="82001"/>
            </a:srgbClr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66565" name="AutoShape 5"/>
          <p:cNvSpPr>
            <a:spLocks noChangeArrowheads="1"/>
          </p:cNvSpPr>
          <p:nvPr/>
        </p:nvSpPr>
        <p:spPr bwMode="auto">
          <a:xfrm>
            <a:off x="685800" y="3429000"/>
            <a:ext cx="3352800" cy="152400"/>
          </a:xfrm>
          <a:prstGeom prst="rightArrow">
            <a:avLst>
              <a:gd name="adj1" fmla="val 50000"/>
              <a:gd name="adj2" fmla="val 550000"/>
            </a:avLst>
          </a:prstGeom>
          <a:solidFill>
            <a:srgbClr val="808080">
              <a:alpha val="82001"/>
            </a:srgbClr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1524000" y="914400"/>
            <a:ext cx="1828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4 км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914400" y="1644650"/>
            <a:ext cx="1828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 ч</a:t>
            </a: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914400" y="3397250"/>
            <a:ext cx="1828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 ч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2133600" y="2590800"/>
            <a:ext cx="3124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12 км</a:t>
            </a:r>
          </a:p>
        </p:txBody>
      </p:sp>
      <p:sp>
        <p:nvSpPr>
          <p:cNvPr id="66570" name="Line 10"/>
          <p:cNvSpPr>
            <a:spLocks noChangeShapeType="1"/>
          </p:cNvSpPr>
          <p:nvPr/>
        </p:nvSpPr>
        <p:spPr bwMode="auto">
          <a:xfrm flipV="1">
            <a:off x="4953000" y="1371600"/>
            <a:ext cx="0" cy="1600200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 flipH="1">
            <a:off x="2438400" y="1371600"/>
            <a:ext cx="2514600" cy="0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66572" name="Rectangle 12"/>
          <p:cNvSpPr>
            <a:spLocks noChangeArrowheads="1"/>
          </p:cNvSpPr>
          <p:nvPr/>
        </p:nvSpPr>
        <p:spPr bwMode="auto">
          <a:xfrm>
            <a:off x="5181600" y="1905000"/>
            <a:ext cx="28956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На</a:t>
            </a:r>
            <a:r>
              <a:rPr lang="ru-RU" altLang="ru-RU" sz="4000">
                <a:solidFill>
                  <a:srgbClr val="FF0000"/>
                </a:solidFill>
                <a:latin typeface="+mj-lt"/>
              </a:rPr>
              <a:t> </a:t>
            </a:r>
            <a:r>
              <a:rPr lang="ru-RU" altLang="ru-RU" sz="3200">
                <a:solidFill>
                  <a:schemeClr val="accent2"/>
                </a:solidFill>
                <a:latin typeface="+mj-lt"/>
              </a:rPr>
              <a:t>8 км</a:t>
            </a:r>
            <a:r>
              <a:rPr lang="ru-RU" altLang="ru-RU" sz="4000">
                <a:solidFill>
                  <a:srgbClr val="FF0000"/>
                </a:solidFill>
                <a:latin typeface="+mj-lt"/>
              </a:rPr>
              <a:t> </a:t>
            </a:r>
            <a:r>
              <a:rPr lang="ru-RU" altLang="ru-RU" sz="3200">
                <a:solidFill>
                  <a:schemeClr val="accent2"/>
                </a:solidFill>
                <a:latin typeface="+mj-lt"/>
              </a:rPr>
              <a:t>больше</a:t>
            </a:r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228600" y="4083050"/>
            <a:ext cx="8915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1) 4 • 3 = 12 (км) - проехал за 1 час велосипедист</a:t>
            </a:r>
          </a:p>
        </p:txBody>
      </p:sp>
      <p:sp>
        <p:nvSpPr>
          <p:cNvPr id="66574" name="Line 14"/>
          <p:cNvSpPr>
            <a:spLocks noChangeShapeType="1"/>
          </p:cNvSpPr>
          <p:nvPr/>
        </p:nvSpPr>
        <p:spPr bwMode="auto">
          <a:xfrm flipV="1">
            <a:off x="3200400" y="2971800"/>
            <a:ext cx="1752600" cy="0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66575" name="Text Box 15"/>
          <p:cNvSpPr txBox="1">
            <a:spLocks noChangeArrowheads="1"/>
          </p:cNvSpPr>
          <p:nvPr/>
        </p:nvSpPr>
        <p:spPr bwMode="auto">
          <a:xfrm>
            <a:off x="228600" y="4724400"/>
            <a:ext cx="86106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2) 12 – 4 = 8 (км/ч) – разница в скорости пешехода и велосипедиста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Безымянный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838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59" name="Picture 3" descr="mozer_bike"/>
          <p:cNvPicPr>
            <a:picLocks noChangeAspect="1" noChangeArrowheads="1"/>
          </p:cNvPicPr>
          <p:nvPr/>
        </p:nvPicPr>
        <p:blipFill>
          <a:blip r:embed="rId4" cstate="print">
            <a:lum bright="-100000" contrast="-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0"/>
            <a:ext cx="1295400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2" name="AutoShape 4"/>
          <p:cNvSpPr>
            <a:spLocks noChangeArrowheads="1"/>
          </p:cNvSpPr>
          <p:nvPr/>
        </p:nvSpPr>
        <p:spPr bwMode="auto">
          <a:xfrm>
            <a:off x="685800" y="1676400"/>
            <a:ext cx="1447800" cy="152400"/>
          </a:xfrm>
          <a:prstGeom prst="rightArrow">
            <a:avLst>
              <a:gd name="adj1" fmla="val 50000"/>
              <a:gd name="adj2" fmla="val 237500"/>
            </a:avLst>
          </a:prstGeom>
          <a:solidFill>
            <a:srgbClr val="808080">
              <a:alpha val="82001"/>
            </a:srgbClr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68613" name="AutoShape 5"/>
          <p:cNvSpPr>
            <a:spLocks noChangeArrowheads="1"/>
          </p:cNvSpPr>
          <p:nvPr/>
        </p:nvSpPr>
        <p:spPr bwMode="auto">
          <a:xfrm>
            <a:off x="685800" y="3429000"/>
            <a:ext cx="3352800" cy="152400"/>
          </a:xfrm>
          <a:prstGeom prst="rightArrow">
            <a:avLst>
              <a:gd name="adj1" fmla="val 50000"/>
              <a:gd name="adj2" fmla="val 550000"/>
            </a:avLst>
          </a:prstGeom>
          <a:solidFill>
            <a:srgbClr val="808080">
              <a:alpha val="82001"/>
            </a:srgbClr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524000" y="914400"/>
            <a:ext cx="1828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4 км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914400" y="1644650"/>
            <a:ext cx="1828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 ч</a:t>
            </a: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914400" y="3397250"/>
            <a:ext cx="1828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 ч</a:t>
            </a:r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2133600" y="2590800"/>
            <a:ext cx="3124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12 км</a:t>
            </a:r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 flipV="1">
            <a:off x="4953000" y="1371600"/>
            <a:ext cx="0" cy="1600200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68619" name="Line 11"/>
          <p:cNvSpPr>
            <a:spLocks noChangeShapeType="1"/>
          </p:cNvSpPr>
          <p:nvPr/>
        </p:nvSpPr>
        <p:spPr bwMode="auto">
          <a:xfrm flipH="1">
            <a:off x="2438400" y="1371600"/>
            <a:ext cx="2514600" cy="0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68620" name="Rectangle 12"/>
          <p:cNvSpPr>
            <a:spLocks noChangeArrowheads="1"/>
          </p:cNvSpPr>
          <p:nvPr/>
        </p:nvSpPr>
        <p:spPr bwMode="auto">
          <a:xfrm>
            <a:off x="5181600" y="1905000"/>
            <a:ext cx="28956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На</a:t>
            </a:r>
            <a:r>
              <a:rPr lang="ru-RU" altLang="ru-RU" sz="4000">
                <a:solidFill>
                  <a:srgbClr val="FF0000"/>
                </a:solidFill>
                <a:latin typeface="+mj-lt"/>
              </a:rPr>
              <a:t> </a:t>
            </a:r>
            <a:r>
              <a:rPr lang="ru-RU" altLang="ru-RU" sz="3200">
                <a:solidFill>
                  <a:schemeClr val="accent2"/>
                </a:solidFill>
                <a:latin typeface="+mj-lt"/>
              </a:rPr>
              <a:t>8 км</a:t>
            </a:r>
            <a:r>
              <a:rPr lang="ru-RU" altLang="ru-RU" sz="4000">
                <a:solidFill>
                  <a:srgbClr val="FF0000"/>
                </a:solidFill>
                <a:latin typeface="+mj-lt"/>
              </a:rPr>
              <a:t> </a:t>
            </a:r>
            <a:r>
              <a:rPr lang="ru-RU" altLang="ru-RU" sz="3200">
                <a:solidFill>
                  <a:schemeClr val="accent2"/>
                </a:solidFill>
                <a:latin typeface="+mj-lt"/>
              </a:rPr>
              <a:t>больше</a:t>
            </a:r>
          </a:p>
        </p:txBody>
      </p:sp>
      <p:sp>
        <p:nvSpPr>
          <p:cNvPr id="68621" name="Text Box 13"/>
          <p:cNvSpPr txBox="1">
            <a:spLocks noChangeArrowheads="1"/>
          </p:cNvSpPr>
          <p:nvPr/>
        </p:nvSpPr>
        <p:spPr bwMode="auto">
          <a:xfrm>
            <a:off x="228600" y="4083050"/>
            <a:ext cx="8915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>
                <a:solidFill>
                  <a:schemeClr val="accent2"/>
                </a:solidFill>
                <a:latin typeface="+mj-lt"/>
              </a:rPr>
              <a:t>1) 4 </a:t>
            </a:r>
            <a:r>
              <a:rPr lang="ru-RU" altLang="ru-RU" sz="1600">
                <a:solidFill>
                  <a:schemeClr val="accent2"/>
                </a:solidFill>
                <a:latin typeface="+mj-lt"/>
              </a:rPr>
              <a:t>•</a:t>
            </a:r>
            <a:r>
              <a:rPr lang="ru-RU" altLang="ru-RU" sz="1600">
                <a:latin typeface="+mj-lt"/>
              </a:rPr>
              <a:t>  </a:t>
            </a:r>
            <a:r>
              <a:rPr lang="ru-RU" altLang="ru-RU" sz="3200">
                <a:solidFill>
                  <a:schemeClr val="accent2"/>
                </a:solidFill>
                <a:latin typeface="+mj-lt"/>
              </a:rPr>
              <a:t>3 = 12 (км) - проехал за 1 час велосипедист</a:t>
            </a:r>
          </a:p>
        </p:txBody>
      </p:sp>
      <p:sp>
        <p:nvSpPr>
          <p:cNvPr id="68622" name="Line 14"/>
          <p:cNvSpPr>
            <a:spLocks noChangeShapeType="1"/>
          </p:cNvSpPr>
          <p:nvPr/>
        </p:nvSpPr>
        <p:spPr bwMode="auto">
          <a:xfrm flipV="1">
            <a:off x="3200400" y="2971800"/>
            <a:ext cx="1752600" cy="0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ru-RU" sz="1600">
              <a:latin typeface="+mj-lt"/>
            </a:endParaRPr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>
            <a:off x="228600" y="4724400"/>
            <a:ext cx="89154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 dirty="0">
                <a:solidFill>
                  <a:schemeClr val="accent2"/>
                </a:solidFill>
                <a:latin typeface="+mj-lt"/>
              </a:rPr>
              <a:t>2) 12 – 4 = 8 (км/ч) – разница в скорости пешехода и</a:t>
            </a:r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228600" y="5695950"/>
            <a:ext cx="80772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200" dirty="0">
                <a:solidFill>
                  <a:schemeClr val="accent2"/>
                </a:solidFill>
                <a:latin typeface="+mj-lt"/>
              </a:rPr>
              <a:t>Ответ: велосипедист за 1 час проедет на 8 км больше, чем пройдет пешеход.</a:t>
            </a:r>
          </a:p>
        </p:txBody>
      </p:sp>
      <p:sp>
        <p:nvSpPr>
          <p:cNvPr id="68625" name="Rectangle 17"/>
          <p:cNvSpPr>
            <a:spLocks noChangeArrowheads="1"/>
          </p:cNvSpPr>
          <p:nvPr/>
        </p:nvSpPr>
        <p:spPr bwMode="auto">
          <a:xfrm>
            <a:off x="592138" y="5218113"/>
            <a:ext cx="27781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altLang="ru-RU" sz="3200" dirty="0">
                <a:solidFill>
                  <a:schemeClr val="accent2"/>
                </a:solidFill>
                <a:latin typeface="+mj-lt"/>
              </a:rPr>
              <a:t>велосипедиста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25908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 descr="Untitled-1 - коп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21621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352800" y="381000"/>
            <a:ext cx="160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 dirty="0">
                <a:solidFill>
                  <a:schemeClr val="accent2"/>
                </a:solidFill>
                <a:latin typeface="+mn-lt"/>
              </a:rPr>
              <a:t>5 м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352800" y="1371600"/>
            <a:ext cx="160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 dirty="0">
                <a:solidFill>
                  <a:schemeClr val="accent2"/>
                </a:solidFill>
                <a:latin typeface="+mn-lt"/>
              </a:rPr>
              <a:t>4 м</a:t>
            </a:r>
          </a:p>
        </p:txBody>
      </p:sp>
      <p:sp>
        <p:nvSpPr>
          <p:cNvPr id="6150" name="AutoShape 6"/>
          <p:cNvSpPr>
            <a:spLocks/>
          </p:cNvSpPr>
          <p:nvPr/>
        </p:nvSpPr>
        <p:spPr bwMode="auto">
          <a:xfrm>
            <a:off x="5486400" y="304800"/>
            <a:ext cx="228600" cy="2133600"/>
          </a:xfrm>
          <a:prstGeom prst="rightBrace">
            <a:avLst>
              <a:gd name="adj1" fmla="val 77778"/>
              <a:gd name="adj2" fmla="val 50000"/>
            </a:avLst>
          </a:prstGeom>
          <a:noFill/>
          <a:ln w="3810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nnabelle" pitchFamily="66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5638800" y="685800"/>
            <a:ext cx="2362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 dirty="0">
                <a:solidFill>
                  <a:schemeClr val="accent2"/>
                </a:solidFill>
                <a:latin typeface="+mn-lt"/>
              </a:rPr>
              <a:t>360 р.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4495800" y="196850"/>
            <a:ext cx="16002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6600">
                <a:solidFill>
                  <a:srgbClr val="FF0000"/>
                </a:solidFill>
                <a:latin typeface="+mn-lt"/>
              </a:rPr>
              <a:t>?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4419600" y="1263650"/>
            <a:ext cx="16002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6600" dirty="0">
                <a:solidFill>
                  <a:srgbClr val="FF0000"/>
                </a:solidFill>
                <a:latin typeface="+mn-lt"/>
              </a:rPr>
              <a:t>?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25908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 descr="Untitled-1 - коп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21621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352800" y="381000"/>
            <a:ext cx="160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 dirty="0">
                <a:solidFill>
                  <a:schemeClr val="accent2"/>
                </a:solidFill>
                <a:latin typeface="+mj-lt"/>
              </a:rPr>
              <a:t>5 м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352800" y="1371600"/>
            <a:ext cx="160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>
                <a:solidFill>
                  <a:schemeClr val="accent2"/>
                </a:solidFill>
                <a:latin typeface="+mj-lt"/>
              </a:rPr>
              <a:t>4 м</a:t>
            </a:r>
          </a:p>
        </p:txBody>
      </p:sp>
      <p:sp>
        <p:nvSpPr>
          <p:cNvPr id="7174" name="AutoShape 6"/>
          <p:cNvSpPr>
            <a:spLocks/>
          </p:cNvSpPr>
          <p:nvPr/>
        </p:nvSpPr>
        <p:spPr bwMode="auto">
          <a:xfrm>
            <a:off x="5486400" y="304800"/>
            <a:ext cx="228600" cy="2133600"/>
          </a:xfrm>
          <a:prstGeom prst="rightBrace">
            <a:avLst>
              <a:gd name="adj1" fmla="val 77778"/>
              <a:gd name="adj2" fmla="val 50000"/>
            </a:avLst>
          </a:prstGeom>
          <a:noFill/>
          <a:ln w="3810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nnabelle" pitchFamily="66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638800" y="685800"/>
            <a:ext cx="2362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>
                <a:solidFill>
                  <a:schemeClr val="accent2"/>
                </a:solidFill>
                <a:latin typeface="+mj-lt"/>
              </a:rPr>
              <a:t>360 р.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4495800" y="196850"/>
            <a:ext cx="16002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660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4419600" y="1263650"/>
            <a:ext cx="16002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660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152400" y="2495550"/>
            <a:ext cx="85344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600" dirty="0">
                <a:solidFill>
                  <a:schemeClr val="accent2"/>
                </a:solidFill>
                <a:latin typeface="+mj-lt"/>
              </a:rPr>
              <a:t>1) 5 + 4 = 9 (м) - ткани в двух кусках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25908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 descr="Untitled-1 - коп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21621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352800" y="381000"/>
            <a:ext cx="160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 dirty="0">
                <a:solidFill>
                  <a:schemeClr val="accent2"/>
                </a:solidFill>
                <a:latin typeface="+mj-lt"/>
              </a:rPr>
              <a:t>5 м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352800" y="1371600"/>
            <a:ext cx="160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 dirty="0">
                <a:solidFill>
                  <a:schemeClr val="accent2"/>
                </a:solidFill>
                <a:latin typeface="+mj-lt"/>
              </a:rPr>
              <a:t>4 м</a:t>
            </a:r>
          </a:p>
        </p:txBody>
      </p:sp>
      <p:sp>
        <p:nvSpPr>
          <p:cNvPr id="8198" name="AutoShape 6"/>
          <p:cNvSpPr>
            <a:spLocks/>
          </p:cNvSpPr>
          <p:nvPr/>
        </p:nvSpPr>
        <p:spPr bwMode="auto">
          <a:xfrm>
            <a:off x="5486400" y="304800"/>
            <a:ext cx="228600" cy="2133600"/>
          </a:xfrm>
          <a:prstGeom prst="rightBrace">
            <a:avLst>
              <a:gd name="adj1" fmla="val 77778"/>
              <a:gd name="adj2" fmla="val 50000"/>
            </a:avLst>
          </a:prstGeom>
          <a:noFill/>
          <a:ln w="3810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nnabelle" pitchFamily="66" charset="0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5638800" y="685800"/>
            <a:ext cx="2362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>
                <a:solidFill>
                  <a:schemeClr val="accent2"/>
                </a:solidFill>
                <a:latin typeface="+mj-lt"/>
              </a:rPr>
              <a:t>360 р.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4495800" y="196850"/>
            <a:ext cx="16002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6600" dirty="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4419600" y="1263650"/>
            <a:ext cx="16002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660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304800" y="2590800"/>
            <a:ext cx="85344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600" dirty="0">
                <a:solidFill>
                  <a:schemeClr val="accent2"/>
                </a:solidFill>
                <a:latin typeface="+mj-lt"/>
              </a:rPr>
              <a:t>1) 5 + 4 = 9 (м) - ткани в двух кусках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304800" y="3276600"/>
            <a:ext cx="701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600" dirty="0">
                <a:solidFill>
                  <a:schemeClr val="accent2"/>
                </a:solidFill>
                <a:latin typeface="+mj-lt"/>
              </a:rPr>
              <a:t>2) 360 : 9 = 40 (р.) – цена 1 метра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304800" y="4140200"/>
            <a:ext cx="868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600" dirty="0">
                <a:solidFill>
                  <a:schemeClr val="accent2"/>
                </a:solidFill>
                <a:latin typeface="+mj-lt"/>
              </a:rPr>
              <a:t>3) 40 </a:t>
            </a:r>
            <a:r>
              <a:rPr lang="en-US" altLang="ru-RU" sz="3600" dirty="0">
                <a:solidFill>
                  <a:schemeClr val="accent2"/>
                </a:solidFill>
                <a:latin typeface="+mj-lt"/>
              </a:rPr>
              <a:t>M</a:t>
            </a:r>
            <a:r>
              <a:rPr lang="ru-RU" altLang="ru-RU" sz="3600" dirty="0">
                <a:solidFill>
                  <a:schemeClr val="accent2"/>
                </a:solidFill>
                <a:latin typeface="+mj-lt"/>
              </a:rPr>
              <a:t> 5 = 200 (р.) – стоимость 5 метров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304800" y="3454400"/>
            <a:ext cx="701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600" dirty="0">
                <a:solidFill>
                  <a:schemeClr val="accent2"/>
                </a:solidFill>
                <a:latin typeface="+mj-lt"/>
              </a:rPr>
              <a:t>2) 360 : 9 = 40 (р.) – цена 1 метра</a:t>
            </a:r>
          </a:p>
        </p:txBody>
      </p:sp>
      <p:pic>
        <p:nvPicPr>
          <p:cNvPr id="9220" name="Picture 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25908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3" descr="Untitled-1 - коп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21621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352800" y="381000"/>
            <a:ext cx="160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 dirty="0">
                <a:solidFill>
                  <a:schemeClr val="accent2"/>
                </a:solidFill>
                <a:latin typeface="+mj-lt"/>
              </a:rPr>
              <a:t>5 м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352800" y="1371600"/>
            <a:ext cx="160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>
                <a:solidFill>
                  <a:schemeClr val="accent2"/>
                </a:solidFill>
                <a:latin typeface="+mj-lt"/>
              </a:rPr>
              <a:t>4 м</a:t>
            </a:r>
          </a:p>
        </p:txBody>
      </p:sp>
      <p:sp>
        <p:nvSpPr>
          <p:cNvPr id="9224" name="AutoShape 6"/>
          <p:cNvSpPr>
            <a:spLocks/>
          </p:cNvSpPr>
          <p:nvPr/>
        </p:nvSpPr>
        <p:spPr bwMode="auto">
          <a:xfrm>
            <a:off x="5486400" y="304800"/>
            <a:ext cx="228600" cy="2133600"/>
          </a:xfrm>
          <a:prstGeom prst="rightBrace">
            <a:avLst>
              <a:gd name="adj1" fmla="val 77778"/>
              <a:gd name="adj2" fmla="val 50000"/>
            </a:avLst>
          </a:prstGeom>
          <a:noFill/>
          <a:ln w="3810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nnabelle" pitchFamily="66" charset="0"/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5638800" y="685800"/>
            <a:ext cx="2362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>
                <a:solidFill>
                  <a:schemeClr val="accent2"/>
                </a:solidFill>
                <a:latin typeface="+mj-lt"/>
              </a:rPr>
              <a:t>360 р.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4419600" y="1263650"/>
            <a:ext cx="16002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660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304800" y="2692400"/>
            <a:ext cx="90678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600" dirty="0">
                <a:solidFill>
                  <a:schemeClr val="accent2"/>
                </a:solidFill>
                <a:latin typeface="+mj-lt"/>
              </a:rPr>
              <a:t>1) 5 + 4 = 9 (м) - ткани в двух кусках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304800" y="4343400"/>
            <a:ext cx="92202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600" dirty="0">
                <a:solidFill>
                  <a:schemeClr val="accent2"/>
                </a:solidFill>
                <a:latin typeface="+mj-lt"/>
              </a:rPr>
              <a:t>4) 40 </a:t>
            </a:r>
            <a:r>
              <a:rPr lang="en-US" altLang="ru-RU" sz="3600" dirty="0">
                <a:solidFill>
                  <a:schemeClr val="accent2"/>
                </a:solidFill>
                <a:latin typeface="+mj-lt"/>
              </a:rPr>
              <a:t>M</a:t>
            </a:r>
            <a:r>
              <a:rPr lang="ru-RU" altLang="ru-RU" sz="3600" dirty="0">
                <a:solidFill>
                  <a:schemeClr val="accent2"/>
                </a:solidFill>
                <a:latin typeface="+mj-lt"/>
              </a:rPr>
              <a:t> 4 = 160 (руб.) - стоимость 4 м ткани</a:t>
            </a: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304800" y="3657600"/>
            <a:ext cx="868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600" dirty="0">
                <a:solidFill>
                  <a:schemeClr val="accent2"/>
                </a:solidFill>
                <a:latin typeface="+mj-lt"/>
              </a:rPr>
              <a:t>3) 40 </a:t>
            </a:r>
            <a:r>
              <a:rPr lang="en-US" altLang="ru-RU" sz="3600" dirty="0">
                <a:solidFill>
                  <a:schemeClr val="accent2"/>
                </a:solidFill>
                <a:latin typeface="+mj-lt"/>
              </a:rPr>
              <a:t>M</a:t>
            </a:r>
            <a:r>
              <a:rPr lang="ru-RU" altLang="ru-RU" sz="3600" dirty="0">
                <a:solidFill>
                  <a:schemeClr val="accent2"/>
                </a:solidFill>
                <a:latin typeface="+mj-lt"/>
              </a:rPr>
              <a:t> 5 = 200 (р.) – стоимость 5 метров</a:t>
            </a:r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304800" y="3016250"/>
            <a:ext cx="701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600" dirty="0">
                <a:solidFill>
                  <a:schemeClr val="accent2"/>
                </a:solidFill>
                <a:latin typeface="+mj-lt"/>
              </a:rPr>
              <a:t>2) 360 : 9 = 40 (р.) – цена 1 метра</a:t>
            </a:r>
          </a:p>
        </p:txBody>
      </p:sp>
      <p:pic>
        <p:nvPicPr>
          <p:cNvPr id="10245" name="Picture 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25908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3" descr="Untitled-1 - коп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21621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352800" y="381000"/>
            <a:ext cx="160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>
                <a:solidFill>
                  <a:schemeClr val="accent2"/>
                </a:solidFill>
                <a:latin typeface="+mj-lt"/>
              </a:rPr>
              <a:t>5 м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352800" y="1371600"/>
            <a:ext cx="160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>
                <a:solidFill>
                  <a:schemeClr val="accent2"/>
                </a:solidFill>
                <a:latin typeface="+mj-lt"/>
              </a:rPr>
              <a:t>4 м</a:t>
            </a:r>
          </a:p>
        </p:txBody>
      </p:sp>
      <p:sp>
        <p:nvSpPr>
          <p:cNvPr id="10249" name="AutoShape 6"/>
          <p:cNvSpPr>
            <a:spLocks/>
          </p:cNvSpPr>
          <p:nvPr/>
        </p:nvSpPr>
        <p:spPr bwMode="auto">
          <a:xfrm>
            <a:off x="5486400" y="304800"/>
            <a:ext cx="228600" cy="2133600"/>
          </a:xfrm>
          <a:prstGeom prst="rightBrace">
            <a:avLst>
              <a:gd name="adj1" fmla="val 77778"/>
              <a:gd name="adj2" fmla="val 50000"/>
            </a:avLst>
          </a:prstGeom>
          <a:noFill/>
          <a:ln w="3810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nnabelle" pitchFamily="66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5638800" y="1066800"/>
            <a:ext cx="2362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>
                <a:solidFill>
                  <a:schemeClr val="accent2"/>
                </a:solidFill>
                <a:latin typeface="+mj-lt"/>
              </a:rPr>
              <a:t>360 р.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04800" y="2286000"/>
            <a:ext cx="86868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600" dirty="0">
                <a:solidFill>
                  <a:schemeClr val="accent2"/>
                </a:solidFill>
                <a:latin typeface="+mj-lt"/>
              </a:rPr>
              <a:t>1) 5 + 4 = 9 (м) - ткани в двух кусках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25908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 descr="Untitled-1 - коп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21621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352800" y="381000"/>
            <a:ext cx="160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>
                <a:solidFill>
                  <a:schemeClr val="accent2"/>
                </a:solidFill>
                <a:latin typeface="+mj-lt"/>
              </a:rPr>
              <a:t>5 м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352800" y="1371600"/>
            <a:ext cx="160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>
                <a:solidFill>
                  <a:schemeClr val="accent2"/>
                </a:solidFill>
                <a:latin typeface="+mj-lt"/>
              </a:rPr>
              <a:t>4 м</a:t>
            </a:r>
          </a:p>
        </p:txBody>
      </p:sp>
      <p:sp>
        <p:nvSpPr>
          <p:cNvPr id="11270" name="AutoShape 6"/>
          <p:cNvSpPr>
            <a:spLocks/>
          </p:cNvSpPr>
          <p:nvPr/>
        </p:nvSpPr>
        <p:spPr bwMode="auto">
          <a:xfrm>
            <a:off x="5486400" y="304800"/>
            <a:ext cx="228600" cy="2133600"/>
          </a:xfrm>
          <a:prstGeom prst="rightBrace">
            <a:avLst>
              <a:gd name="adj1" fmla="val 77778"/>
              <a:gd name="adj2" fmla="val 50000"/>
            </a:avLst>
          </a:prstGeom>
          <a:noFill/>
          <a:ln w="3810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nnabelle" pitchFamily="66" charset="0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5638800" y="1066800"/>
            <a:ext cx="2362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5400">
                <a:solidFill>
                  <a:schemeClr val="accent2"/>
                </a:solidFill>
                <a:latin typeface="+mj-lt"/>
              </a:rPr>
              <a:t>360 р.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304800" y="2286000"/>
            <a:ext cx="89154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600" dirty="0">
                <a:solidFill>
                  <a:schemeClr val="accent2"/>
                </a:solidFill>
                <a:latin typeface="+mj-lt"/>
              </a:rPr>
              <a:t>1) 5 + 4 = 9 (м) - ткани в двух кусках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533400" y="4814888"/>
            <a:ext cx="5867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2800" dirty="0">
                <a:solidFill>
                  <a:srgbClr val="808080"/>
                </a:solidFill>
                <a:latin typeface="+mj-lt"/>
              </a:rPr>
              <a:t>Проверка: 200 + 160 = 360 (р.)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304800" y="4343400"/>
            <a:ext cx="88392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600" dirty="0">
                <a:solidFill>
                  <a:schemeClr val="accent2"/>
                </a:solidFill>
                <a:latin typeface="+mj-lt"/>
              </a:rPr>
              <a:t>4) 40 </a:t>
            </a:r>
            <a:r>
              <a:rPr lang="en-US" altLang="ru-RU" sz="3600" dirty="0">
                <a:solidFill>
                  <a:schemeClr val="accent2"/>
                </a:solidFill>
                <a:latin typeface="+mj-lt"/>
              </a:rPr>
              <a:t>M</a:t>
            </a:r>
            <a:r>
              <a:rPr lang="ru-RU" altLang="ru-RU" sz="3600" dirty="0">
                <a:solidFill>
                  <a:schemeClr val="accent2"/>
                </a:solidFill>
                <a:latin typeface="+mj-lt"/>
              </a:rPr>
              <a:t> 4 = 160 (р.) - стоимость 4 м ткани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304800" y="3657600"/>
            <a:ext cx="868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600">
                <a:solidFill>
                  <a:schemeClr val="accent2"/>
                </a:solidFill>
                <a:latin typeface="+mj-lt"/>
              </a:rPr>
              <a:t>3) 40 </a:t>
            </a:r>
            <a:r>
              <a:rPr lang="en-US" altLang="ru-RU" sz="3600">
                <a:solidFill>
                  <a:schemeClr val="accent2"/>
                </a:solidFill>
                <a:latin typeface="+mj-lt"/>
              </a:rPr>
              <a:t>M</a:t>
            </a:r>
            <a:r>
              <a:rPr lang="ru-RU" altLang="ru-RU" sz="3600">
                <a:solidFill>
                  <a:schemeClr val="accent2"/>
                </a:solidFill>
                <a:latin typeface="+mj-lt"/>
              </a:rPr>
              <a:t> 5 = 200 (р.) – стоимость 5 метров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304800" y="3016250"/>
            <a:ext cx="701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3600" dirty="0">
                <a:solidFill>
                  <a:schemeClr val="accent2"/>
                </a:solidFill>
                <a:latin typeface="+mj-lt"/>
              </a:rPr>
              <a:t>2) 360 : 9 = 40 (р.) – цена 1 метра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361</TotalTime>
  <Words>1214</Words>
  <Application>Microsoft Office PowerPoint</Application>
  <PresentationFormat>Экран (4:3)</PresentationFormat>
  <Paragraphs>210</Paragraphs>
  <Slides>31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Annabelle</vt:lpstr>
      <vt:lpstr>Arial</vt:lpstr>
      <vt:lpstr>Calibri Light</vt:lpstr>
      <vt:lpstr>Calibri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Анна Громкова</dc:creator>
  <cp:lastModifiedBy>Анна Громкова</cp:lastModifiedBy>
  <cp:revision>76</cp:revision>
  <cp:lastPrinted>1601-01-01T00:00:00Z</cp:lastPrinted>
  <dcterms:created xsi:type="dcterms:W3CDTF">1601-01-01T00:00:00Z</dcterms:created>
  <dcterms:modified xsi:type="dcterms:W3CDTF">2015-05-13T02:22:52Z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