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96" y="-4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5F75E-7E1B-4BC9-A201-E1F377221131}" type="datetimeFigureOut">
              <a:rPr lang="ru-RU" smtClean="0"/>
              <a:t>15.04.2015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E20C50D-4C03-48F1-ADFA-50493410D5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5F75E-7E1B-4BC9-A201-E1F377221131}" type="datetimeFigureOut">
              <a:rPr lang="ru-RU" smtClean="0"/>
              <a:t>15.04.2015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0C50D-4C03-48F1-ADFA-50493410D5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5F75E-7E1B-4BC9-A201-E1F377221131}" type="datetimeFigureOut">
              <a:rPr lang="ru-RU" smtClean="0"/>
              <a:t>15.04.2015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0C50D-4C03-48F1-ADFA-50493410D5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5F75E-7E1B-4BC9-A201-E1F377221131}" type="datetimeFigureOut">
              <a:rPr lang="ru-RU" smtClean="0"/>
              <a:t>15.04.2015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E20C50D-4C03-48F1-ADFA-50493410D5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5F75E-7E1B-4BC9-A201-E1F377221131}" type="datetimeFigureOut">
              <a:rPr lang="ru-RU" smtClean="0"/>
              <a:t>15.04.2015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0C50D-4C03-48F1-ADFA-50493410D54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5F75E-7E1B-4BC9-A201-E1F377221131}" type="datetimeFigureOut">
              <a:rPr lang="ru-RU" smtClean="0"/>
              <a:t>15.04.2015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0C50D-4C03-48F1-ADFA-50493410D5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5F75E-7E1B-4BC9-A201-E1F377221131}" type="datetimeFigureOut">
              <a:rPr lang="ru-RU" smtClean="0"/>
              <a:t>15.04.2015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CE20C50D-4C03-48F1-ADFA-50493410D54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5F75E-7E1B-4BC9-A201-E1F377221131}" type="datetimeFigureOut">
              <a:rPr lang="ru-RU" smtClean="0"/>
              <a:t>15.04.2015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0C50D-4C03-48F1-ADFA-50493410D5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5F75E-7E1B-4BC9-A201-E1F377221131}" type="datetimeFigureOut">
              <a:rPr lang="ru-RU" smtClean="0"/>
              <a:t>15.04.2015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0C50D-4C03-48F1-ADFA-50493410D5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5F75E-7E1B-4BC9-A201-E1F377221131}" type="datetimeFigureOut">
              <a:rPr lang="ru-RU" smtClean="0"/>
              <a:t>15.04.2015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0C50D-4C03-48F1-ADFA-50493410D5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5F75E-7E1B-4BC9-A201-E1F377221131}" type="datetimeFigureOut">
              <a:rPr lang="ru-RU" smtClean="0"/>
              <a:t>15.04.2015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0C50D-4C03-48F1-ADFA-50493410D544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555F75E-7E1B-4BC9-A201-E1F377221131}" type="datetimeFigureOut">
              <a:rPr lang="ru-RU" smtClean="0"/>
              <a:t>15.04.2015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E20C50D-4C03-48F1-ADFA-50493410D544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eg"/><Relationship Id="rId18" Type="http://schemas.openxmlformats.org/officeDocument/2006/relationships/image" Target="../media/image19.jpeg"/><Relationship Id="rId3" Type="http://schemas.openxmlformats.org/officeDocument/2006/relationships/image" Target="../media/image4.jpeg"/><Relationship Id="rId21" Type="http://schemas.openxmlformats.org/officeDocument/2006/relationships/image" Target="../media/image22.jpe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17" Type="http://schemas.openxmlformats.org/officeDocument/2006/relationships/image" Target="../media/image18.jpeg"/><Relationship Id="rId2" Type="http://schemas.openxmlformats.org/officeDocument/2006/relationships/image" Target="../media/image3.jpeg"/><Relationship Id="rId16" Type="http://schemas.openxmlformats.org/officeDocument/2006/relationships/image" Target="../media/image17.jpeg"/><Relationship Id="rId20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5" Type="http://schemas.openxmlformats.org/officeDocument/2006/relationships/image" Target="../media/image16.jpeg"/><Relationship Id="rId10" Type="http://schemas.openxmlformats.org/officeDocument/2006/relationships/image" Target="../media/image11.jpeg"/><Relationship Id="rId19" Type="http://schemas.openxmlformats.org/officeDocument/2006/relationships/image" Target="../media/image20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Relationship Id="rId1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7.xml"/><Relationship Id="rId1" Type="http://schemas.openxmlformats.org/officeDocument/2006/relationships/video" Target="file:///D:\&#1048;&#1085;&#1092;&#1086;&#1088;&#1084;&#1072;&#1090;&#1080;&#1082;&#1072;%20&#1087;&#1088;&#1086;&#1092;_2%20&#1082;&#1091;&#1088;&#1089;\GOTIKA-F.AVI" TargetMode="External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hâteau de Bouthé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835696" cy="1700808"/>
          </a:xfrm>
          <a:prstGeom prst="rect">
            <a:avLst/>
          </a:prstGeom>
          <a:noFill/>
        </p:spPr>
      </p:pic>
      <p:pic>
        <p:nvPicPr>
          <p:cNvPr id="23556" name="Picture 4" descr="Chateau Montrond-les-Bains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0"/>
            <a:ext cx="1800200" cy="1700808"/>
          </a:xfrm>
          <a:prstGeom prst="rect">
            <a:avLst/>
          </a:prstGeom>
          <a:noFill/>
        </p:spPr>
      </p:pic>
      <p:pic>
        <p:nvPicPr>
          <p:cNvPr id="23558" name="Picture 6" descr="Chateau Bastie d'urfé-Saint Etienne le Molar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0"/>
            <a:ext cx="1872208" cy="1700808"/>
          </a:xfrm>
          <a:prstGeom prst="rect">
            <a:avLst/>
          </a:prstGeom>
          <a:noFill/>
        </p:spPr>
      </p:pic>
      <p:pic>
        <p:nvPicPr>
          <p:cNvPr id="23560" name="Picture 8" descr="Champoly - Château d'Urfé -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8104" y="0"/>
            <a:ext cx="1800200" cy="1700808"/>
          </a:xfrm>
          <a:prstGeom prst="rect">
            <a:avLst/>
          </a:prstGeom>
          <a:noFill/>
        </p:spPr>
      </p:pic>
      <p:pic>
        <p:nvPicPr>
          <p:cNvPr id="23562" name="Picture 10" descr="Chateau La Roche St Priest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71792" y="0"/>
            <a:ext cx="1872208" cy="1700808"/>
          </a:xfrm>
          <a:prstGeom prst="rect">
            <a:avLst/>
          </a:prstGeom>
          <a:noFill/>
        </p:spPr>
      </p:pic>
      <p:pic>
        <p:nvPicPr>
          <p:cNvPr id="23564" name="Picture 12" descr="Nevers - Palais ducal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1700808"/>
            <a:ext cx="1835696" cy="1728192"/>
          </a:xfrm>
          <a:prstGeom prst="rect">
            <a:avLst/>
          </a:prstGeom>
          <a:noFill/>
        </p:spPr>
      </p:pic>
      <p:pic>
        <p:nvPicPr>
          <p:cNvPr id="23566" name="Picture 14" descr="CP Ouzouer-sur-Trézée château de Pontchevron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835696" y="1700808"/>
            <a:ext cx="1800200" cy="1728192"/>
          </a:xfrm>
          <a:prstGeom prst="rect">
            <a:avLst/>
          </a:prstGeom>
          <a:noFill/>
        </p:spPr>
      </p:pic>
      <p:pic>
        <p:nvPicPr>
          <p:cNvPr id="23568" name="Picture 16" descr="Château de Saint-Brisson 0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635896" y="1700808"/>
            <a:ext cx="1860798" cy="1728192"/>
          </a:xfrm>
          <a:prstGeom prst="rect">
            <a:avLst/>
          </a:prstGeom>
          <a:noFill/>
        </p:spPr>
      </p:pic>
      <p:pic>
        <p:nvPicPr>
          <p:cNvPr id="23570" name="Picture 18" descr="La Bussiere Logis 0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508104" y="1700808"/>
            <a:ext cx="1788790" cy="1728192"/>
          </a:xfrm>
          <a:prstGeom prst="rect">
            <a:avLst/>
          </a:prstGeom>
          <a:noFill/>
        </p:spPr>
      </p:pic>
      <p:pic>
        <p:nvPicPr>
          <p:cNvPr id="23572" name="Picture 20" descr="Vieux pont de Gien (11)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308304" y="1700808"/>
            <a:ext cx="1835696" cy="1728192"/>
          </a:xfrm>
          <a:prstGeom prst="rect">
            <a:avLst/>
          </a:prstGeom>
          <a:noFill/>
        </p:spPr>
      </p:pic>
      <p:pic>
        <p:nvPicPr>
          <p:cNvPr id="23574" name="Picture 22" descr="Sully sur Loire 2007a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3429000"/>
            <a:ext cx="1835696" cy="1728192"/>
          </a:xfrm>
          <a:prstGeom prst="rect">
            <a:avLst/>
          </a:prstGeom>
          <a:noFill/>
        </p:spPr>
      </p:pic>
      <p:pic>
        <p:nvPicPr>
          <p:cNvPr id="23576" name="Picture 24" descr="Castle Chateauneuf 2007 02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835696" y="3429000"/>
            <a:ext cx="1788790" cy="1728192"/>
          </a:xfrm>
          <a:prstGeom prst="rect">
            <a:avLst/>
          </a:prstGeom>
          <a:noFill/>
        </p:spPr>
      </p:pic>
      <p:pic>
        <p:nvPicPr>
          <p:cNvPr id="23578" name="Picture 26" descr="Château de Chamerolles 01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635896" y="3429000"/>
            <a:ext cx="1860798" cy="1728192"/>
          </a:xfrm>
          <a:prstGeom prst="rect">
            <a:avLst/>
          </a:prstGeom>
          <a:noFill/>
        </p:spPr>
      </p:pic>
      <p:pic>
        <p:nvPicPr>
          <p:cNvPr id="23580" name="Picture 28" descr="Château de Boisgibault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508104" y="3429000"/>
            <a:ext cx="1788790" cy="1728192"/>
          </a:xfrm>
          <a:prstGeom prst="rect">
            <a:avLst/>
          </a:prstGeom>
          <a:noFill/>
        </p:spPr>
      </p:pic>
      <p:pic>
        <p:nvPicPr>
          <p:cNvPr id="23582" name="Picture 30" descr="Meung1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308304" y="3429000"/>
            <a:ext cx="1835696" cy="1728192"/>
          </a:xfrm>
          <a:prstGeom prst="rect">
            <a:avLst/>
          </a:prstGeom>
          <a:noFill/>
        </p:spPr>
      </p:pic>
      <p:pic>
        <p:nvPicPr>
          <p:cNvPr id="23584" name="Picture 32" descr="Chambord1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0" y="5157192"/>
            <a:ext cx="1835696" cy="1700808"/>
          </a:xfrm>
          <a:prstGeom prst="rect">
            <a:avLst/>
          </a:prstGeom>
          <a:noFill/>
        </p:spPr>
      </p:pic>
      <p:pic>
        <p:nvPicPr>
          <p:cNvPr id="23586" name="Picture 34" descr="LaFerte02.jp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1835696" y="5157192"/>
            <a:ext cx="1800200" cy="1700808"/>
          </a:xfrm>
          <a:prstGeom prst="rect">
            <a:avLst/>
          </a:prstGeom>
          <a:noFill/>
        </p:spPr>
      </p:pic>
      <p:pic>
        <p:nvPicPr>
          <p:cNvPr id="23588" name="Picture 36" descr="Beaugency view.jp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3635896" y="5157192"/>
            <a:ext cx="1872208" cy="1700808"/>
          </a:xfrm>
          <a:prstGeom prst="rect">
            <a:avLst/>
          </a:prstGeom>
          <a:noFill/>
        </p:spPr>
      </p:pic>
      <p:pic>
        <p:nvPicPr>
          <p:cNvPr id="23590" name="Picture 38" descr="Castle of Talcy 01.jp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5508104" y="5157192"/>
            <a:ext cx="1800200" cy="1700808"/>
          </a:xfrm>
          <a:prstGeom prst="rect">
            <a:avLst/>
          </a:prstGeom>
          <a:noFill/>
        </p:spPr>
      </p:pic>
      <p:pic>
        <p:nvPicPr>
          <p:cNvPr id="23592" name="Picture 40" descr="Menars castle and surroundings, aerial view.jpg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7308304" y="5157192"/>
            <a:ext cx="1835696" cy="17008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0"/>
                            </p:stCondLst>
                            <p:childTnLst>
                              <p:par>
                                <p:cTn id="3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235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235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000"/>
                            </p:stCondLst>
                            <p:childTnLst>
                              <p:par>
                                <p:cTn id="3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235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235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4000"/>
                            </p:stCondLst>
                            <p:childTnLst>
                              <p:par>
                                <p:cTn id="4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235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235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6000"/>
                            </p:stCondLst>
                            <p:childTnLst>
                              <p:par>
                                <p:cTn id="4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235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235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8000"/>
                            </p:stCondLst>
                            <p:childTnLst>
                              <p:par>
                                <p:cTn id="5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235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235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0"/>
                            </p:stCondLst>
                            <p:childTnLst>
                              <p:par>
                                <p:cTn id="5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235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2000" fill="hold"/>
                                        <p:tgtEl>
                                          <p:spTgt spid="235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2000"/>
                            </p:stCondLst>
                            <p:childTnLst>
                              <p:par>
                                <p:cTn id="6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235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2000" fill="hold"/>
                                        <p:tgtEl>
                                          <p:spTgt spid="235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4000"/>
                            </p:stCondLst>
                            <p:childTnLst>
                              <p:par>
                                <p:cTn id="6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2000" fill="hold"/>
                                        <p:tgtEl>
                                          <p:spTgt spid="23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2000" fill="hold"/>
                                        <p:tgtEl>
                                          <p:spTgt spid="23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6000"/>
                            </p:stCondLst>
                            <p:childTnLst>
                              <p:par>
                                <p:cTn id="7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2000" fill="hold"/>
                                        <p:tgtEl>
                                          <p:spTgt spid="23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2000" fill="hold"/>
                                        <p:tgtEl>
                                          <p:spTgt spid="23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8000"/>
                            </p:stCondLst>
                            <p:childTnLst>
                              <p:par>
                                <p:cTn id="7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2000" fill="hold"/>
                                        <p:tgtEl>
                                          <p:spTgt spid="23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2000" fill="hold"/>
                                        <p:tgtEl>
                                          <p:spTgt spid="23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0000"/>
                            </p:stCondLst>
                            <p:childTnLst>
                              <p:par>
                                <p:cTn id="8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2000" fill="hold"/>
                                        <p:tgtEl>
                                          <p:spTgt spid="23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2000" fill="hold"/>
                                        <p:tgtEl>
                                          <p:spTgt spid="23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2000"/>
                            </p:stCondLst>
                            <p:childTnLst>
                              <p:par>
                                <p:cTn id="8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2000" fill="hold"/>
                                        <p:tgtEl>
                                          <p:spTgt spid="23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2000" fill="hold"/>
                                        <p:tgtEl>
                                          <p:spTgt spid="23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4000"/>
                            </p:stCondLst>
                            <p:childTnLst>
                              <p:par>
                                <p:cTn id="9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2000" fill="hold"/>
                                        <p:tgtEl>
                                          <p:spTgt spid="23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2000" fill="hold"/>
                                        <p:tgtEl>
                                          <p:spTgt spid="23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6000"/>
                            </p:stCondLst>
                            <p:childTnLst>
                              <p:par>
                                <p:cTn id="9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2000" fill="hold"/>
                                        <p:tgtEl>
                                          <p:spTgt spid="235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2000" fill="hold"/>
                                        <p:tgtEl>
                                          <p:spTgt spid="235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8000"/>
                            </p:stCondLst>
                            <p:childTnLst>
                              <p:par>
                                <p:cTn id="10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2000" fill="hold"/>
                                        <p:tgtEl>
                                          <p:spTgt spid="235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2000" fill="hold"/>
                                        <p:tgtEl>
                                          <p:spTgt spid="235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hambord1.jpg"/>
          <p:cNvPicPr>
            <a:picLocks noChangeAspect="1" noChangeArrowheads="1"/>
          </p:cNvPicPr>
          <p:nvPr/>
        </p:nvPicPr>
        <p:blipFill>
          <a:blip r:embed="rId3" cstate="print">
            <a:grayscl/>
            <a:lum bright="30000" contrast="-55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827584" y="1916832"/>
            <a:ext cx="309634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Жемчужины нанизаны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голубую нить.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Увидеть, изумиться,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Восторженно застыть -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Лишь это остаётся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Тому, кто попадет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Луарскую долину,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Где время исчезнет на миг</a:t>
            </a:r>
          </a:p>
        </p:txBody>
      </p:sp>
      <p:pic>
        <p:nvPicPr>
          <p:cNvPr id="6" name="GOTIKA-F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5292080" y="1844824"/>
            <a:ext cx="3582144" cy="2880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03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рт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Замок.gif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64088" y="3573016"/>
            <a:ext cx="781050" cy="704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Шамбор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Это один из самых прекрасных замков Долины Луара. Он построен Франциском </a:t>
            </a:r>
            <a:r>
              <a:rPr lang="en-US" dirty="0" smtClean="0"/>
              <a:t>I</a:t>
            </a:r>
            <a:r>
              <a:rPr lang="ru-RU" dirty="0" smtClean="0"/>
              <a:t>, который в 20 лет стал королём Франции. Леонардо да Винчи был приглашен в Блуа, работал над проектом его  реконструкции. Жилой корпус замка являлся в </a:t>
            </a:r>
            <a:r>
              <a:rPr lang="en-US" dirty="0" smtClean="0"/>
              <a:t>XVI</a:t>
            </a:r>
            <a:r>
              <a:rPr lang="ru-RU" dirty="0" smtClean="0"/>
              <a:t> веке резиденцией двора. На каждом из трех его этажей находились крестообразно расположенные залы. Большая часть комнат: 365 из 440 были снабжены каминами.</a:t>
            </a:r>
            <a:endParaRPr lang="ru-RU" dirty="0"/>
          </a:p>
        </p:txBody>
      </p:sp>
      <p:pic>
        <p:nvPicPr>
          <p:cNvPr id="5" name="Picture 2" descr="Chambord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788024" y="1700808"/>
            <a:ext cx="4204072" cy="3744416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72</TotalTime>
  <Words>98</Words>
  <Application>Microsoft Office PowerPoint</Application>
  <PresentationFormat>Экран (4:3)</PresentationFormat>
  <Paragraphs>10</Paragraphs>
  <Slides>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Трек</vt:lpstr>
      <vt:lpstr>Слайд 1</vt:lpstr>
      <vt:lpstr>Слайд 2</vt:lpstr>
      <vt:lpstr>Слайд 3</vt:lpstr>
      <vt:lpstr>Шамбор</vt:lpstr>
    </vt:vector>
  </TitlesOfParts>
  <Company>а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student</dc:creator>
  <cp:lastModifiedBy>student</cp:lastModifiedBy>
  <cp:revision>9</cp:revision>
  <dcterms:created xsi:type="dcterms:W3CDTF">2015-04-15T07:08:48Z</dcterms:created>
  <dcterms:modified xsi:type="dcterms:W3CDTF">2015-04-15T08:21:28Z</dcterms:modified>
</cp:coreProperties>
</file>