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0" r:id="rId6"/>
    <p:sldId id="263" r:id="rId7"/>
    <p:sldId id="262" r:id="rId8"/>
    <p:sldId id="261" r:id="rId9"/>
    <p:sldId id="259" r:id="rId10"/>
    <p:sldId id="270" r:id="rId11"/>
    <p:sldId id="269" r:id="rId12"/>
    <p:sldId id="267" r:id="rId13"/>
    <p:sldId id="281" r:id="rId14"/>
    <p:sldId id="271" r:id="rId15"/>
    <p:sldId id="282" r:id="rId16"/>
    <p:sldId id="276" r:id="rId17"/>
    <p:sldId id="286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30E7B-5BA2-4FB4-89AD-7A53A49F1B7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C3EEB9-A6DC-47F6-9F22-EC6C8E2A3E86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dirty="0" smtClean="0"/>
            <a:t>4 мин.</a:t>
          </a:r>
          <a:endParaRPr lang="ru-RU" dirty="0"/>
        </a:p>
      </dgm:t>
    </dgm:pt>
    <dgm:pt modelId="{C7FB8548-F28C-4A51-AFFE-8D4992C8C9D8}" type="parTrans" cxnId="{ED3FFBA6-0EF5-4737-A90E-DACD5EA3369C}">
      <dgm:prSet/>
      <dgm:spPr/>
      <dgm:t>
        <a:bodyPr/>
        <a:lstStyle/>
        <a:p>
          <a:endParaRPr lang="ru-RU"/>
        </a:p>
      </dgm:t>
    </dgm:pt>
    <dgm:pt modelId="{18A45052-6B20-442D-9AED-7954D1E3E263}" type="sibTrans" cxnId="{ED3FFBA6-0EF5-4737-A90E-DACD5EA3369C}">
      <dgm:prSet/>
      <dgm:spPr/>
      <dgm:t>
        <a:bodyPr/>
        <a:lstStyle/>
        <a:p>
          <a:endParaRPr lang="ru-RU"/>
        </a:p>
      </dgm:t>
    </dgm:pt>
    <dgm:pt modelId="{7265838F-63BA-4654-9607-2D5C88EB624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/>
            <a:t>16 мин.</a:t>
          </a:r>
          <a:endParaRPr lang="ru-RU" dirty="0"/>
        </a:p>
      </dgm:t>
    </dgm:pt>
    <dgm:pt modelId="{40F593C1-CA32-48FB-ACFA-CBE744AF60DC}" type="parTrans" cxnId="{DBF035F8-C0D3-4319-9F8A-29F184A17578}">
      <dgm:prSet/>
      <dgm:spPr/>
      <dgm:t>
        <a:bodyPr/>
        <a:lstStyle/>
        <a:p>
          <a:endParaRPr lang="ru-RU"/>
        </a:p>
      </dgm:t>
    </dgm:pt>
    <dgm:pt modelId="{59F2D0AA-F007-42A9-9172-A110D68D412D}" type="sibTrans" cxnId="{DBF035F8-C0D3-4319-9F8A-29F184A17578}">
      <dgm:prSet/>
      <dgm:spPr/>
      <dgm:t>
        <a:bodyPr/>
        <a:lstStyle/>
        <a:p>
          <a:endParaRPr lang="ru-RU"/>
        </a:p>
      </dgm:t>
    </dgm:pt>
    <dgm:pt modelId="{26BCB21C-C61A-4BDF-B957-C779EFA22A0D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dirty="0" smtClean="0"/>
            <a:t>5 мин.</a:t>
          </a:r>
          <a:endParaRPr lang="ru-RU" dirty="0"/>
        </a:p>
      </dgm:t>
    </dgm:pt>
    <dgm:pt modelId="{15DFEA60-F8A1-451F-A766-6E182E131EAB}" type="parTrans" cxnId="{37D15C05-198A-410B-AAE2-2A30CEFFFDAE}">
      <dgm:prSet/>
      <dgm:spPr/>
      <dgm:t>
        <a:bodyPr/>
        <a:lstStyle/>
        <a:p>
          <a:endParaRPr lang="ru-RU"/>
        </a:p>
      </dgm:t>
    </dgm:pt>
    <dgm:pt modelId="{C96F8A35-6E6B-4FF9-BAF2-3B5A056B7C3B}" type="sibTrans" cxnId="{37D15C05-198A-410B-AAE2-2A30CEFFFDAE}">
      <dgm:prSet/>
      <dgm:spPr/>
      <dgm:t>
        <a:bodyPr/>
        <a:lstStyle/>
        <a:p>
          <a:endParaRPr lang="ru-RU"/>
        </a:p>
      </dgm:t>
    </dgm:pt>
    <dgm:pt modelId="{EF602AD5-E4EF-45BC-AE51-B8A30824D57F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/>
            <a:t>Подготовительная </a:t>
          </a:r>
          <a:r>
            <a:rPr lang="ru-RU" i="1" smtClean="0"/>
            <a:t>часть                                                        </a:t>
          </a:r>
          <a:r>
            <a:rPr lang="ru-RU" i="1" dirty="0" smtClean="0"/>
            <a:t>(организация детей, разминка на суше)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/>
        </a:p>
      </dgm:t>
    </dgm:pt>
    <dgm:pt modelId="{A2269459-6578-47DF-AD7F-B93825849CDC}" type="parTrans" cxnId="{EE80F2C7-7846-4EE8-A536-6D93C34F9CED}">
      <dgm:prSet/>
      <dgm:spPr/>
      <dgm:t>
        <a:bodyPr/>
        <a:lstStyle/>
        <a:p>
          <a:endParaRPr lang="ru-RU"/>
        </a:p>
      </dgm:t>
    </dgm:pt>
    <dgm:pt modelId="{CB116C61-78F9-4A3E-88E2-479080F01467}" type="sibTrans" cxnId="{EE80F2C7-7846-4EE8-A536-6D93C34F9CED}">
      <dgm:prSet/>
      <dgm:spPr/>
      <dgm:t>
        <a:bodyPr/>
        <a:lstStyle/>
        <a:p>
          <a:endParaRPr lang="ru-RU"/>
        </a:p>
      </dgm:t>
    </dgm:pt>
    <dgm:pt modelId="{40F538C1-F7CA-4CFB-B89F-88AEA493E000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/>
            <a:t>Основная часть                                                                                                         (спец. упражнения в воде, подвижные игры) </a:t>
          </a:r>
        </a:p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418FE073-427B-4E46-975C-06CBBCF367B2}" type="parTrans" cxnId="{27B63D6F-D06A-4786-A0FB-03021A145FF8}">
      <dgm:prSet/>
      <dgm:spPr/>
      <dgm:t>
        <a:bodyPr/>
        <a:lstStyle/>
        <a:p>
          <a:endParaRPr lang="ru-RU"/>
        </a:p>
      </dgm:t>
    </dgm:pt>
    <dgm:pt modelId="{A76F6BB4-8354-4BD7-9FFB-11C7D34D3AE8}" type="sibTrans" cxnId="{27B63D6F-D06A-4786-A0FB-03021A145FF8}">
      <dgm:prSet/>
      <dgm:spPr/>
      <dgm:t>
        <a:bodyPr/>
        <a:lstStyle/>
        <a:p>
          <a:endParaRPr lang="ru-RU"/>
        </a:p>
      </dgm:t>
    </dgm:pt>
    <dgm:pt modelId="{DE342100-CFD9-4DA3-8023-F94906A85031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smtClean="0"/>
            <a:t>Заключительная часть –                                   (малоподвижные игры на развитие дыхания, релаксация) </a:t>
          </a:r>
        </a:p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5B539A3B-DC94-412D-8456-62D5580BEC8F}" type="parTrans" cxnId="{C167612E-9B9A-44E4-84FF-285C5FA0F2DC}">
      <dgm:prSet/>
      <dgm:spPr/>
      <dgm:t>
        <a:bodyPr/>
        <a:lstStyle/>
        <a:p>
          <a:endParaRPr lang="ru-RU"/>
        </a:p>
      </dgm:t>
    </dgm:pt>
    <dgm:pt modelId="{E0D85F6B-8F73-4AF6-BEFD-49AFE6CEBD40}" type="sibTrans" cxnId="{C167612E-9B9A-44E4-84FF-285C5FA0F2DC}">
      <dgm:prSet/>
      <dgm:spPr/>
      <dgm:t>
        <a:bodyPr/>
        <a:lstStyle/>
        <a:p>
          <a:endParaRPr lang="ru-RU"/>
        </a:p>
      </dgm:t>
    </dgm:pt>
    <dgm:pt modelId="{84B72668-160F-4934-9715-0A074D77D36B}" type="pres">
      <dgm:prSet presAssocID="{24530E7B-5BA2-4FB4-89AD-7A53A49F1B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E98678-5A3B-4022-B1E6-29E0C56C9D27}" type="pres">
      <dgm:prSet presAssocID="{23C3EEB9-A6DC-47F6-9F22-EC6C8E2A3E86}" presName="composite" presStyleCnt="0"/>
      <dgm:spPr/>
    </dgm:pt>
    <dgm:pt modelId="{8EE7C641-D112-4264-975F-D38C7D4F1C7D}" type="pres">
      <dgm:prSet presAssocID="{23C3EEB9-A6DC-47F6-9F22-EC6C8E2A3E86}" presName="parentText" presStyleLbl="alignNode1" presStyleIdx="0" presStyleCnt="3" custLinFactNeighborX="928" custLinFactNeighborY="-11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E00BB-7282-4388-BA02-FFB2E9CEE6D2}" type="pres">
      <dgm:prSet presAssocID="{23C3EEB9-A6DC-47F6-9F22-EC6C8E2A3E8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A03F2-85CA-4F75-A4BE-9537680D9034}" type="pres">
      <dgm:prSet presAssocID="{18A45052-6B20-442D-9AED-7954D1E3E263}" presName="sp" presStyleCnt="0"/>
      <dgm:spPr/>
    </dgm:pt>
    <dgm:pt modelId="{BB3AC5D7-81DF-4946-9846-ED3067992110}" type="pres">
      <dgm:prSet presAssocID="{7265838F-63BA-4654-9607-2D5C88EB624B}" presName="composite" presStyleCnt="0"/>
      <dgm:spPr/>
    </dgm:pt>
    <dgm:pt modelId="{E48C59ED-E81E-452E-BB9A-C51D5A5C4BAC}" type="pres">
      <dgm:prSet presAssocID="{7265838F-63BA-4654-9607-2D5C88EB624B}" presName="parentText" presStyleLbl="alignNode1" presStyleIdx="1" presStyleCnt="3" custLinFactNeighborX="928" custLinFactNeighborY="14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75A55-704B-4D0A-BB1F-5CDA33BD73F0}" type="pres">
      <dgm:prSet presAssocID="{7265838F-63BA-4654-9607-2D5C88EB624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DA802-E912-4EAB-A426-A0A41A92CCAD}" type="pres">
      <dgm:prSet presAssocID="{59F2D0AA-F007-42A9-9172-A110D68D412D}" presName="sp" presStyleCnt="0"/>
      <dgm:spPr/>
    </dgm:pt>
    <dgm:pt modelId="{B5C4E162-A64B-468F-9C57-ACE46C3A24F8}" type="pres">
      <dgm:prSet presAssocID="{26BCB21C-C61A-4BDF-B957-C779EFA22A0D}" presName="composite" presStyleCnt="0"/>
      <dgm:spPr/>
    </dgm:pt>
    <dgm:pt modelId="{2ACAE9AC-4AB0-4047-975D-A8ED55B139E2}" type="pres">
      <dgm:prSet presAssocID="{26BCB21C-C61A-4BDF-B957-C779EFA22A0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7447B-F79E-4F63-8930-77C2E604EE63}" type="pres">
      <dgm:prSet presAssocID="{26BCB21C-C61A-4BDF-B957-C779EFA22A0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FE291E-04EF-45E0-9328-D1480E30710C}" type="presOf" srcId="{26BCB21C-C61A-4BDF-B957-C779EFA22A0D}" destId="{2ACAE9AC-4AB0-4047-975D-A8ED55B139E2}" srcOrd="0" destOrd="0" presId="urn:microsoft.com/office/officeart/2005/8/layout/chevron2"/>
    <dgm:cxn modelId="{00F8DA05-1366-442B-BF65-30A13D34AE4F}" type="presOf" srcId="{EF602AD5-E4EF-45BC-AE51-B8A30824D57F}" destId="{90EE00BB-7282-4388-BA02-FFB2E9CEE6D2}" srcOrd="0" destOrd="0" presId="urn:microsoft.com/office/officeart/2005/8/layout/chevron2"/>
    <dgm:cxn modelId="{F173D6E2-9BBF-4558-92D5-A17CB06931F4}" type="presOf" srcId="{DE342100-CFD9-4DA3-8023-F94906A85031}" destId="{C487447B-F79E-4F63-8930-77C2E604EE63}" srcOrd="0" destOrd="0" presId="urn:microsoft.com/office/officeart/2005/8/layout/chevron2"/>
    <dgm:cxn modelId="{C167612E-9B9A-44E4-84FF-285C5FA0F2DC}" srcId="{26BCB21C-C61A-4BDF-B957-C779EFA22A0D}" destId="{DE342100-CFD9-4DA3-8023-F94906A85031}" srcOrd="0" destOrd="0" parTransId="{5B539A3B-DC94-412D-8456-62D5580BEC8F}" sibTransId="{E0D85F6B-8F73-4AF6-BEFD-49AFE6CEBD40}"/>
    <dgm:cxn modelId="{ED3FFBA6-0EF5-4737-A90E-DACD5EA3369C}" srcId="{24530E7B-5BA2-4FB4-89AD-7A53A49F1B72}" destId="{23C3EEB9-A6DC-47F6-9F22-EC6C8E2A3E86}" srcOrd="0" destOrd="0" parTransId="{C7FB8548-F28C-4A51-AFFE-8D4992C8C9D8}" sibTransId="{18A45052-6B20-442D-9AED-7954D1E3E263}"/>
    <dgm:cxn modelId="{7DDEBEA0-C74A-48F1-905D-1A0290083561}" type="presOf" srcId="{7265838F-63BA-4654-9607-2D5C88EB624B}" destId="{E48C59ED-E81E-452E-BB9A-C51D5A5C4BAC}" srcOrd="0" destOrd="0" presId="urn:microsoft.com/office/officeart/2005/8/layout/chevron2"/>
    <dgm:cxn modelId="{937A7C36-893B-4B1E-BBED-E8ADC0192CBA}" type="presOf" srcId="{40F538C1-F7CA-4CFB-B89F-88AEA493E000}" destId="{4E975A55-704B-4D0A-BB1F-5CDA33BD73F0}" srcOrd="0" destOrd="0" presId="urn:microsoft.com/office/officeart/2005/8/layout/chevron2"/>
    <dgm:cxn modelId="{27B63D6F-D06A-4786-A0FB-03021A145FF8}" srcId="{7265838F-63BA-4654-9607-2D5C88EB624B}" destId="{40F538C1-F7CA-4CFB-B89F-88AEA493E000}" srcOrd="0" destOrd="0" parTransId="{418FE073-427B-4E46-975C-06CBBCF367B2}" sibTransId="{A76F6BB4-8354-4BD7-9FFB-11C7D34D3AE8}"/>
    <dgm:cxn modelId="{64667EFF-61B4-4133-AB9C-A3BF89588DD7}" type="presOf" srcId="{24530E7B-5BA2-4FB4-89AD-7A53A49F1B72}" destId="{84B72668-160F-4934-9715-0A074D77D36B}" srcOrd="0" destOrd="0" presId="urn:microsoft.com/office/officeart/2005/8/layout/chevron2"/>
    <dgm:cxn modelId="{37D15C05-198A-410B-AAE2-2A30CEFFFDAE}" srcId="{24530E7B-5BA2-4FB4-89AD-7A53A49F1B72}" destId="{26BCB21C-C61A-4BDF-B957-C779EFA22A0D}" srcOrd="2" destOrd="0" parTransId="{15DFEA60-F8A1-451F-A766-6E182E131EAB}" sibTransId="{C96F8A35-6E6B-4FF9-BAF2-3B5A056B7C3B}"/>
    <dgm:cxn modelId="{DBF035F8-C0D3-4319-9F8A-29F184A17578}" srcId="{24530E7B-5BA2-4FB4-89AD-7A53A49F1B72}" destId="{7265838F-63BA-4654-9607-2D5C88EB624B}" srcOrd="1" destOrd="0" parTransId="{40F593C1-CA32-48FB-ACFA-CBE744AF60DC}" sibTransId="{59F2D0AA-F007-42A9-9172-A110D68D412D}"/>
    <dgm:cxn modelId="{9EB040DD-2B02-4BD2-959E-40F7E15F33F5}" type="presOf" srcId="{23C3EEB9-A6DC-47F6-9F22-EC6C8E2A3E86}" destId="{8EE7C641-D112-4264-975F-D38C7D4F1C7D}" srcOrd="0" destOrd="0" presId="urn:microsoft.com/office/officeart/2005/8/layout/chevron2"/>
    <dgm:cxn modelId="{EE80F2C7-7846-4EE8-A536-6D93C34F9CED}" srcId="{23C3EEB9-A6DC-47F6-9F22-EC6C8E2A3E86}" destId="{EF602AD5-E4EF-45BC-AE51-B8A30824D57F}" srcOrd="0" destOrd="0" parTransId="{A2269459-6578-47DF-AD7F-B93825849CDC}" sibTransId="{CB116C61-78F9-4A3E-88E2-479080F01467}"/>
    <dgm:cxn modelId="{767EC717-A45B-443D-BACB-66C310C0D15F}" type="presParOf" srcId="{84B72668-160F-4934-9715-0A074D77D36B}" destId="{34E98678-5A3B-4022-B1E6-29E0C56C9D27}" srcOrd="0" destOrd="0" presId="urn:microsoft.com/office/officeart/2005/8/layout/chevron2"/>
    <dgm:cxn modelId="{0B5E877D-A1CD-4135-8D60-5414CBFCFF10}" type="presParOf" srcId="{34E98678-5A3B-4022-B1E6-29E0C56C9D27}" destId="{8EE7C641-D112-4264-975F-D38C7D4F1C7D}" srcOrd="0" destOrd="0" presId="urn:microsoft.com/office/officeart/2005/8/layout/chevron2"/>
    <dgm:cxn modelId="{4A8BBBBA-B5B9-4CDE-8935-4384DB800EF4}" type="presParOf" srcId="{34E98678-5A3B-4022-B1E6-29E0C56C9D27}" destId="{90EE00BB-7282-4388-BA02-FFB2E9CEE6D2}" srcOrd="1" destOrd="0" presId="urn:microsoft.com/office/officeart/2005/8/layout/chevron2"/>
    <dgm:cxn modelId="{8622060A-DC52-42F8-A694-F98A42D0EDD6}" type="presParOf" srcId="{84B72668-160F-4934-9715-0A074D77D36B}" destId="{CA7A03F2-85CA-4F75-A4BE-9537680D9034}" srcOrd="1" destOrd="0" presId="urn:microsoft.com/office/officeart/2005/8/layout/chevron2"/>
    <dgm:cxn modelId="{EB44FDC0-9217-4F74-99AC-BA5EFC6C365F}" type="presParOf" srcId="{84B72668-160F-4934-9715-0A074D77D36B}" destId="{BB3AC5D7-81DF-4946-9846-ED3067992110}" srcOrd="2" destOrd="0" presId="urn:microsoft.com/office/officeart/2005/8/layout/chevron2"/>
    <dgm:cxn modelId="{82ABCB55-8D02-4120-A50E-A01ACF8D2463}" type="presParOf" srcId="{BB3AC5D7-81DF-4946-9846-ED3067992110}" destId="{E48C59ED-E81E-452E-BB9A-C51D5A5C4BAC}" srcOrd="0" destOrd="0" presId="urn:microsoft.com/office/officeart/2005/8/layout/chevron2"/>
    <dgm:cxn modelId="{19F20C2B-6C3C-4138-983F-A7E19AFBFB78}" type="presParOf" srcId="{BB3AC5D7-81DF-4946-9846-ED3067992110}" destId="{4E975A55-704B-4D0A-BB1F-5CDA33BD73F0}" srcOrd="1" destOrd="0" presId="urn:microsoft.com/office/officeart/2005/8/layout/chevron2"/>
    <dgm:cxn modelId="{467C378E-57B3-48BC-9770-6497355C0025}" type="presParOf" srcId="{84B72668-160F-4934-9715-0A074D77D36B}" destId="{64FDA802-E912-4EAB-A426-A0A41A92CCAD}" srcOrd="3" destOrd="0" presId="urn:microsoft.com/office/officeart/2005/8/layout/chevron2"/>
    <dgm:cxn modelId="{39CD059A-698B-4029-A48A-39E3B571A08E}" type="presParOf" srcId="{84B72668-160F-4934-9715-0A074D77D36B}" destId="{B5C4E162-A64B-468F-9C57-ACE46C3A24F8}" srcOrd="4" destOrd="0" presId="urn:microsoft.com/office/officeart/2005/8/layout/chevron2"/>
    <dgm:cxn modelId="{878D524D-9965-4084-87AC-C00CF388AC95}" type="presParOf" srcId="{B5C4E162-A64B-468F-9C57-ACE46C3A24F8}" destId="{2ACAE9AC-4AB0-4047-975D-A8ED55B139E2}" srcOrd="0" destOrd="0" presId="urn:microsoft.com/office/officeart/2005/8/layout/chevron2"/>
    <dgm:cxn modelId="{8A074F8E-F903-44CA-8A14-B7A97352B4C5}" type="presParOf" srcId="{B5C4E162-A64B-468F-9C57-ACE46C3A24F8}" destId="{C487447B-F79E-4F63-8930-77C2E604EE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7C641-D112-4264-975F-D38C7D4F1C7D}">
      <dsp:nvSpPr>
        <dsp:cNvPr id="0" name=""/>
        <dsp:cNvSpPr/>
      </dsp:nvSpPr>
      <dsp:spPr>
        <a:xfrm rot="5400000">
          <a:off x="-266287" y="278341"/>
          <a:ext cx="1855612" cy="1298928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4 мин.</a:t>
          </a:r>
          <a:endParaRPr lang="ru-RU" sz="2900" kern="1200" dirty="0"/>
        </a:p>
      </dsp:txBody>
      <dsp:txXfrm rot="5400000">
        <a:off x="-266287" y="278341"/>
        <a:ext cx="1855612" cy="1298928"/>
      </dsp:txXfrm>
    </dsp:sp>
    <dsp:sp modelId="{90EE00BB-7282-4388-BA02-FFB2E9CEE6D2}">
      <dsp:nvSpPr>
        <dsp:cNvPr id="0" name=""/>
        <dsp:cNvSpPr/>
      </dsp:nvSpPr>
      <dsp:spPr>
        <a:xfrm rot="5400000">
          <a:off x="4161190" y="-2861666"/>
          <a:ext cx="1206148" cy="6930671"/>
        </a:xfrm>
        <a:prstGeom prst="round2Same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i="1" kern="1200" dirty="0" smtClean="0"/>
            <a:t>Подготовительная </a:t>
          </a:r>
          <a:r>
            <a:rPr lang="ru-RU" sz="2000" i="1" kern="1200" smtClean="0"/>
            <a:t>часть                                                        </a:t>
          </a:r>
          <a:r>
            <a:rPr lang="ru-RU" sz="2000" i="1" kern="1200" dirty="0" smtClean="0"/>
            <a:t>(организация детей, разминка на суше)</a:t>
          </a: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/>
        </a:p>
      </dsp:txBody>
      <dsp:txXfrm rot="5400000">
        <a:off x="4161190" y="-2861666"/>
        <a:ext cx="1206148" cy="6930671"/>
      </dsp:txXfrm>
    </dsp:sp>
    <dsp:sp modelId="{E48C59ED-E81E-452E-BB9A-C51D5A5C4BAC}">
      <dsp:nvSpPr>
        <dsp:cNvPr id="0" name=""/>
        <dsp:cNvSpPr/>
      </dsp:nvSpPr>
      <dsp:spPr>
        <a:xfrm rot="5400000">
          <a:off x="-266287" y="1969767"/>
          <a:ext cx="1855612" cy="1298928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16 мин.</a:t>
          </a:r>
          <a:endParaRPr lang="ru-RU" sz="2900" kern="1200" dirty="0"/>
        </a:p>
      </dsp:txBody>
      <dsp:txXfrm rot="5400000">
        <a:off x="-266287" y="1969767"/>
        <a:ext cx="1855612" cy="1298928"/>
      </dsp:txXfrm>
    </dsp:sp>
    <dsp:sp modelId="{4E975A55-704B-4D0A-BB1F-5CDA33BD73F0}">
      <dsp:nvSpPr>
        <dsp:cNvPr id="0" name=""/>
        <dsp:cNvSpPr/>
      </dsp:nvSpPr>
      <dsp:spPr>
        <a:xfrm rot="5400000">
          <a:off x="4161190" y="-1197779"/>
          <a:ext cx="1206148" cy="6930671"/>
        </a:xfrm>
        <a:prstGeom prst="round2Same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i="1" kern="1200" dirty="0" smtClean="0"/>
            <a:t>Основная часть                                                                                                         (спец. упражнения в воде, подвижные игры) </a:t>
          </a:r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4161190" y="-1197779"/>
        <a:ext cx="1206148" cy="6930671"/>
      </dsp:txXfrm>
    </dsp:sp>
    <dsp:sp modelId="{2ACAE9AC-4AB0-4047-975D-A8ED55B139E2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5 мин.</a:t>
          </a:r>
          <a:endParaRPr lang="ru-RU" sz="2900" kern="1200" dirty="0"/>
        </a:p>
      </dsp:txBody>
      <dsp:txXfrm rot="5400000">
        <a:off x="-278341" y="3606710"/>
        <a:ext cx="1855612" cy="1298928"/>
      </dsp:txXfrm>
    </dsp:sp>
    <dsp:sp modelId="{C487447B-F79E-4F63-8930-77C2E604EE63}">
      <dsp:nvSpPr>
        <dsp:cNvPr id="0" name=""/>
        <dsp:cNvSpPr/>
      </dsp:nvSpPr>
      <dsp:spPr>
        <a:xfrm rot="5400000">
          <a:off x="4161190" y="466107"/>
          <a:ext cx="1206148" cy="6930671"/>
        </a:xfrm>
        <a:prstGeom prst="round2Same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i="1" kern="1200" dirty="0" smtClean="0"/>
            <a:t>Заключительная часть –                                   (малоподвижные игры на развитие дыхания, релаксация) </a:t>
          </a:r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4161190" y="466107"/>
        <a:ext cx="1206148" cy="6930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3;&#1072;&#1085;-%20&#1082;&#1086;&#1085;&#1089;&#1087;&#1077;&#1082;&#1090;%20&#1054;&#1044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Муниципальное автономное дошкольное учреждение города Нижневартовска Центр развития ребёнка- детский сад №44 «Золотой ключик»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Мультимедийная разработка</a:t>
            </a:r>
          </a:p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образовательной деятельности по плаванию </a:t>
            </a:r>
          </a:p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детей группы общеразвивающей направленности 5-6 лет</a:t>
            </a:r>
          </a:p>
          <a:p>
            <a:pPr marL="0" indent="0" algn="ctr">
              <a:buNone/>
            </a:pPr>
            <a:endParaRPr lang="ru-RU" sz="2000" dirty="0" smtClean="0">
              <a:latin typeface="+mj-lt"/>
            </a:endParaRPr>
          </a:p>
          <a:p>
            <a:pPr marL="0" indent="0" algn="ctr">
              <a:buNone/>
            </a:pPr>
            <a:endParaRPr lang="ru-RU" sz="2000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2300" dirty="0" smtClean="0">
                <a:latin typeface="+mj-lt"/>
              </a:rPr>
              <a:t>Образовательная область «</a:t>
            </a:r>
            <a:r>
              <a:rPr lang="ru-RU" sz="2300" dirty="0" smtClean="0">
                <a:latin typeface="+mj-lt"/>
              </a:rPr>
              <a:t>Физическое развитие»</a:t>
            </a:r>
            <a:endParaRPr lang="ru-RU" sz="2300" dirty="0" smtClean="0">
              <a:latin typeface="+mj-lt"/>
            </a:endParaRPr>
          </a:p>
          <a:p>
            <a:pPr marL="0" indent="0" algn="ctr">
              <a:buNone/>
            </a:pP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r">
              <a:buNone/>
            </a:pPr>
            <a:endParaRPr lang="ru-RU" sz="1800" dirty="0" smtClean="0">
              <a:latin typeface="+mj-lt"/>
            </a:endParaRPr>
          </a:p>
          <a:p>
            <a:pPr marL="0" indent="0" algn="r">
              <a:buNone/>
            </a:pPr>
            <a:endParaRPr lang="ru-RU" sz="1800" dirty="0" smtClean="0">
              <a:latin typeface="+mj-lt"/>
            </a:endParaRPr>
          </a:p>
          <a:p>
            <a:pPr marL="0" indent="0" algn="r">
              <a:buNone/>
            </a:pPr>
            <a:endParaRPr lang="ru-RU" sz="1800" dirty="0" smtClean="0">
              <a:latin typeface="+mj-lt"/>
            </a:endParaRPr>
          </a:p>
          <a:p>
            <a:pPr marL="0" indent="0" algn="r">
              <a:buNone/>
            </a:pPr>
            <a:endParaRPr lang="ru-RU" sz="1800" dirty="0" smtClean="0">
              <a:latin typeface="+mj-lt"/>
            </a:endParaRPr>
          </a:p>
          <a:p>
            <a:pPr marL="0" indent="0" algn="r">
              <a:buNone/>
            </a:pPr>
            <a:endParaRPr lang="ru-RU" sz="1800" dirty="0" smtClean="0">
              <a:latin typeface="+mj-lt"/>
            </a:endParaRPr>
          </a:p>
          <a:p>
            <a:pPr marL="0" indent="0" algn="r">
              <a:buNone/>
            </a:pPr>
            <a:r>
              <a:rPr lang="ru-RU" sz="2300" dirty="0" smtClean="0">
                <a:latin typeface="+mj-lt"/>
              </a:rPr>
              <a:t>Подготовила инструктор ФИЗО (плавание): </a:t>
            </a:r>
          </a:p>
          <a:p>
            <a:pPr marL="0" indent="0" algn="r">
              <a:buNone/>
            </a:pPr>
            <a:r>
              <a:rPr lang="ru-RU" sz="2300" dirty="0" smtClean="0">
                <a:latin typeface="+mj-lt"/>
              </a:rPr>
              <a:t>Ахметова Людмила Владимировна</a:t>
            </a:r>
          </a:p>
          <a:p>
            <a:pPr marL="0" indent="0" algn="r">
              <a:buNone/>
            </a:pPr>
            <a:endParaRPr lang="ru-RU" sz="1600" dirty="0" smtClean="0">
              <a:latin typeface="+mj-lt"/>
            </a:endParaRPr>
          </a:p>
          <a:p>
            <a:pPr marL="0" indent="0" algn="r">
              <a:buNone/>
            </a:pPr>
            <a:endParaRPr lang="ru-RU" sz="1600" dirty="0" smtClean="0">
              <a:latin typeface="+mj-lt"/>
            </a:endParaRPr>
          </a:p>
          <a:p>
            <a:pPr marL="0" indent="0" algn="r">
              <a:buNone/>
            </a:pPr>
            <a:endParaRPr lang="ru-RU" sz="1600" dirty="0" smtClean="0">
              <a:latin typeface="+mj-lt"/>
            </a:endParaRPr>
          </a:p>
          <a:p>
            <a:pPr marL="0" indent="0" algn="r">
              <a:buNone/>
            </a:pPr>
            <a:endParaRPr lang="ru-RU" sz="1600" dirty="0" smtClean="0">
              <a:latin typeface="+mj-lt"/>
            </a:endParaRPr>
          </a:p>
          <a:p>
            <a:pPr marL="0" indent="0" algn="r">
              <a:buNone/>
            </a:pPr>
            <a:endParaRPr lang="ru-RU" sz="1600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+mj-lt"/>
              </a:rPr>
              <a:t>Нижневартовск, </a:t>
            </a:r>
            <a:r>
              <a:rPr lang="ru-RU" sz="2000" dirty="0" smtClean="0">
                <a:latin typeface="+mj-lt"/>
              </a:rPr>
              <a:t>2015</a:t>
            </a:r>
            <a:endParaRPr lang="ru-RU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Основная часть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1800" b="1" i="1" dirty="0" smtClean="0"/>
              <a:t>Цель:</a:t>
            </a:r>
            <a:r>
              <a:rPr lang="ru-RU" sz="1800" i="1" dirty="0" smtClean="0"/>
              <a:t> </a:t>
            </a:r>
          </a:p>
          <a:p>
            <a:pPr lvl="0">
              <a:buNone/>
            </a:pPr>
            <a:r>
              <a:rPr lang="ru-RU" sz="1800" i="1" dirty="0" smtClean="0"/>
              <a:t>     Выполнение основных плавательных действий. 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/>
              <a:t>Методы и приёмы: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наглядно-слуховой (показ, музыкальное сопровождение, сигнал к началу   действия);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словесный  (указание, сравнение, поощрение);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практический (специальные плавательные упражнения);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игровой (подвижные игры).</a:t>
            </a:r>
            <a:endParaRPr lang="ru-RU" sz="1800" b="1" i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cs typeface="Times New Roman" pitchFamily="18" charset="0"/>
              </a:rPr>
              <a:t> Форма организации</a:t>
            </a:r>
            <a:r>
              <a:rPr lang="ru-RU" sz="1800" i="1" dirty="0" smtClean="0">
                <a:cs typeface="Times New Roman" pitchFamily="18" charset="0"/>
              </a:rPr>
              <a:t>: фронтальная, поточная.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cs typeface="Times New Roman" pitchFamily="18" charset="0"/>
              </a:rPr>
              <a:t>Интеграция с образовательной областью: </a:t>
            </a:r>
            <a:r>
              <a:rPr lang="ru-RU" sz="1800" i="1" dirty="0" smtClean="0">
                <a:cs typeface="Times New Roman" pitchFamily="18" charset="0"/>
              </a:rPr>
              <a:t>«Художественно – эстетическое развитие», «Познавательное развитие».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3" descr="Изображение 017.jpg"/>
          <p:cNvPicPr>
            <a:picLocks noChangeAspect="1"/>
          </p:cNvPicPr>
          <p:nvPr/>
        </p:nvPicPr>
        <p:blipFill>
          <a:blip r:embed="rId3" cstate="email">
            <a:lum bright="20000" contrast="10000"/>
          </a:blip>
          <a:stretch>
            <a:fillRect/>
          </a:stretch>
        </p:blipFill>
        <p:spPr>
          <a:xfrm>
            <a:off x="0" y="1196752"/>
            <a:ext cx="4427984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5" descr="Изображение 01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24128" y="4437112"/>
            <a:ext cx="3240360" cy="24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Основная часть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 numCol="2">
            <a:normAutofit/>
          </a:bodyPr>
          <a:lstStyle/>
          <a:p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    </a:t>
            </a:r>
          </a:p>
          <a:p>
            <a:pPr>
              <a:buNone/>
            </a:pPr>
            <a:r>
              <a:rPr lang="ru-RU" sz="1600" i="1" dirty="0" smtClean="0"/>
              <a:t>     	«Наше путешествие будет проходить на подводной лодке, по морским глубинам, наша дружная команда приглашается 	на судно. Чтобы не заблудиться будем следовать согласно карте.»</a:t>
            </a:r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      «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Спец. упражнения в воде:</a:t>
            </a:r>
          </a:p>
          <a:p>
            <a:pPr>
              <a:buNone/>
            </a:pPr>
            <a:r>
              <a:rPr lang="ru-RU" sz="1600" dirty="0" smtClean="0"/>
              <a:t>Упражнения в ходьбе и беге, вдоль бортика: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«Мы шагаем», «Гребём на вёслах»</a:t>
            </a:r>
          </a:p>
          <a:p>
            <a:pPr>
              <a:buNone/>
            </a:pPr>
            <a:r>
              <a:rPr lang="ru-RU" sz="1600" dirty="0" smtClean="0"/>
              <a:t>      (подготовка организма к выполнению плавательных движений при сопротивляемости воды, выполнению гребковых движений руками как при плавании «кролем» на груди и спине);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«Гиганты», «Крабы»; «Раки» (ходьба в различных положениях);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«Морские коньки» -бег в различных направлениях (увеличенная сопротивляемость воды относительно тела).</a:t>
            </a:r>
            <a:endParaRPr lang="ru-RU" sz="1600" dirty="0"/>
          </a:p>
        </p:txBody>
      </p:sp>
      <p:pic>
        <p:nvPicPr>
          <p:cNvPr id="11" name="Содержимое 3" descr="SUC50092.JPG"/>
          <p:cNvPicPr>
            <a:picLocks noChangeAspect="1"/>
          </p:cNvPicPr>
          <p:nvPr/>
        </p:nvPicPr>
        <p:blipFill>
          <a:blip r:embed="rId5" cstate="email">
            <a:lum bright="20000" contrast="10000"/>
          </a:blip>
          <a:stretch>
            <a:fillRect/>
          </a:stretch>
        </p:blipFill>
        <p:spPr>
          <a:xfrm>
            <a:off x="4499992" y="5301208"/>
            <a:ext cx="1008112" cy="1344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Изображение 025.jpg"/>
          <p:cNvPicPr>
            <a:picLocks noChangeAspect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>
          <a:xfrm>
            <a:off x="5004048" y="1988840"/>
            <a:ext cx="3824850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3" descr="Изображение 032.jpg"/>
          <p:cNvPicPr>
            <a:picLocks noChangeAspect="1"/>
          </p:cNvPicPr>
          <p:nvPr/>
        </p:nvPicPr>
        <p:blipFill>
          <a:blip r:embed="rId4" cstate="email">
            <a:lum bright="10000" contrast="10000"/>
          </a:blip>
          <a:srcRect/>
          <a:stretch>
            <a:fillRect/>
          </a:stretch>
        </p:blipFill>
        <p:spPr>
          <a:xfrm>
            <a:off x="611560" y="1628800"/>
            <a:ext cx="3816425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Основная часть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904656"/>
          </a:xfrm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1700" i="1" dirty="0" smtClean="0"/>
              <a:t>«Мы приплыли к большой подводной пещере, нам нужно проплыть через неё.</a:t>
            </a:r>
            <a:r>
              <a:rPr lang="ru-RU" sz="1700" dirty="0" smtClean="0"/>
              <a:t> </a:t>
            </a:r>
            <a:r>
              <a:rPr lang="ru-RU" sz="1700" i="1" dirty="0" smtClean="0"/>
              <a:t>  </a:t>
            </a:r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Игровое упражнение «</a:t>
            </a:r>
            <a:r>
              <a:rPr lang="ru-RU" sz="1600" b="1" dirty="0" smtClean="0"/>
              <a:t>Тоннель</a:t>
            </a:r>
            <a:r>
              <a:rPr lang="ru-RU" sz="1600" dirty="0" smtClean="0"/>
              <a:t>»- скольжение на груди и спине (закрепление плавательного навыка вытягивания тела в горизонтальном положении, развитие дыхания).</a:t>
            </a:r>
          </a:p>
          <a:p>
            <a:pPr>
              <a:buNone/>
            </a:pPr>
            <a:r>
              <a:rPr lang="ru-RU" sz="1600" i="1" dirty="0" smtClean="0"/>
              <a:t>   </a:t>
            </a:r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1700" i="1" dirty="0" smtClean="0"/>
              <a:t>     «Смотрите, какое сильное течение, чтобы продолжить путешествие нужно проплыть как быстрые «торпеды</a:t>
            </a:r>
            <a:r>
              <a:rPr lang="ru-RU" sz="1700" dirty="0" smtClean="0"/>
              <a:t>».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Упражнение «</a:t>
            </a:r>
            <a:r>
              <a:rPr lang="ru-RU" sz="1600" b="1" dirty="0" smtClean="0"/>
              <a:t>Торпеды</a:t>
            </a:r>
            <a:r>
              <a:rPr lang="ru-RU" sz="1600" dirty="0" smtClean="0"/>
              <a:t>»- работа ног способом «кроль» на груди. (закрепление правильной работы ног, как при плавании «кролем» на груди, развитие дыхания).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8" descr="Изображение 061.jpg"/>
          <p:cNvPicPr>
            <a:picLocks noChangeAspect="1"/>
          </p:cNvPicPr>
          <p:nvPr/>
        </p:nvPicPr>
        <p:blipFill>
          <a:blip r:embed="rId3" cstate="email">
            <a:lum bright="20000" contrast="10000"/>
          </a:blip>
          <a:srcRect/>
          <a:stretch>
            <a:fillRect/>
          </a:stretch>
        </p:blipFill>
        <p:spPr>
          <a:xfrm>
            <a:off x="4932040" y="4077072"/>
            <a:ext cx="4006263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6" descr="Изображение 048.jpg"/>
          <p:cNvPicPr>
            <a:picLocks noChangeAspect="1"/>
          </p:cNvPicPr>
          <p:nvPr/>
        </p:nvPicPr>
        <p:blipFill>
          <a:blip r:embed="rId4" cstate="email">
            <a:lum bright="10000" contrast="10000"/>
          </a:blip>
          <a:stretch>
            <a:fillRect/>
          </a:stretch>
        </p:blipFill>
        <p:spPr>
          <a:xfrm>
            <a:off x="5004048" y="1412776"/>
            <a:ext cx="384405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Содержимое 8" descr="Изображение 069.jpg"/>
          <p:cNvPicPr>
            <a:picLocks noChangeAspect="1"/>
          </p:cNvPicPr>
          <p:nvPr/>
        </p:nvPicPr>
        <p:blipFill>
          <a:blip r:embed="rId5" cstate="email">
            <a:lum bright="20000" contrast="10000"/>
          </a:blip>
          <a:srcRect/>
          <a:stretch>
            <a:fillRect/>
          </a:stretch>
        </p:blipFill>
        <p:spPr>
          <a:xfrm>
            <a:off x="179512" y="1412776"/>
            <a:ext cx="4572000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Основная часть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 numCol="1"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2300" i="1" dirty="0" smtClean="0"/>
              <a:t>«Поднялись большие волны, и теперь нам нужно выдержать суровое испытание»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2100" b="1" dirty="0" smtClean="0"/>
              <a:t>        Специальное игровое задание на выполнение</a:t>
            </a:r>
          </a:p>
          <a:p>
            <a:pPr>
              <a:buNone/>
            </a:pPr>
            <a:r>
              <a:rPr lang="ru-RU" sz="2100" b="1" dirty="0" smtClean="0"/>
              <a:t>         дыхательных упражнений сериями.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 «</a:t>
            </a:r>
            <a:r>
              <a:rPr lang="ru-RU" sz="2100" b="1" dirty="0" smtClean="0"/>
              <a:t>Пузыри</a:t>
            </a:r>
            <a:r>
              <a:rPr lang="ru-RU" sz="2100" dirty="0" smtClean="0"/>
              <a:t>»- из положения поплавок </a:t>
            </a:r>
          </a:p>
          <a:p>
            <a:pPr>
              <a:buNone/>
            </a:pPr>
            <a:r>
              <a:rPr lang="ru-RU" sz="2100" dirty="0" smtClean="0"/>
              <a:t>       (закрепление всплывания,  задержка дыхания);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 «</a:t>
            </a:r>
            <a:r>
              <a:rPr lang="ru-RU" sz="2100" b="1" dirty="0" smtClean="0"/>
              <a:t>Фонтаны</a:t>
            </a:r>
            <a:r>
              <a:rPr lang="ru-RU" sz="2100" dirty="0" smtClean="0"/>
              <a:t>»- работа ног в стиле «кроль»</a:t>
            </a:r>
          </a:p>
          <a:p>
            <a:pPr>
              <a:buNone/>
            </a:pPr>
            <a:r>
              <a:rPr lang="ru-RU" sz="2100" dirty="0" smtClean="0"/>
              <a:t>       (закрепление умения работать прямыми ногами</a:t>
            </a:r>
          </a:p>
          <a:p>
            <a:pPr>
              <a:buNone/>
            </a:pPr>
            <a:r>
              <a:rPr lang="ru-RU" sz="2100" dirty="0" smtClean="0"/>
              <a:t>        с махами от бедра, медленный выдох в воду) ;</a:t>
            </a:r>
          </a:p>
          <a:p>
            <a:pPr>
              <a:buFont typeface="Wingdings" pitchFamily="2" charset="2"/>
              <a:buChar char="ü"/>
            </a:pPr>
            <a:r>
              <a:rPr lang="ru-RU" sz="2100" dirty="0" smtClean="0"/>
              <a:t> «</a:t>
            </a:r>
            <a:r>
              <a:rPr lang="ru-RU" sz="2100" b="1" dirty="0" smtClean="0"/>
              <a:t>Насос</a:t>
            </a:r>
            <a:r>
              <a:rPr lang="ru-RU" sz="2100" dirty="0" smtClean="0"/>
              <a:t>»- упражнение в парах, поочерёдное </a:t>
            </a:r>
          </a:p>
          <a:p>
            <a:pPr>
              <a:buNone/>
            </a:pPr>
            <a:r>
              <a:rPr lang="ru-RU" sz="2100" dirty="0" smtClean="0"/>
              <a:t>       выполнение вдоха и выдоха (энергичные вдох- выдох).</a:t>
            </a:r>
            <a:endParaRPr lang="ru-RU" sz="2100" i="1" dirty="0" smtClean="0"/>
          </a:p>
          <a:p>
            <a:pPr>
              <a:buNone/>
            </a:pPr>
            <a:r>
              <a:rPr lang="ru-RU" sz="1600" i="1" dirty="0" smtClean="0"/>
              <a:t>    </a:t>
            </a:r>
          </a:p>
          <a:p>
            <a:pPr>
              <a:buNone/>
            </a:pPr>
            <a:r>
              <a:rPr lang="ru-RU" sz="1600" i="1" dirty="0" smtClean="0"/>
              <a:t> </a:t>
            </a:r>
          </a:p>
          <a:p>
            <a:pPr>
              <a:buNone/>
            </a:pPr>
            <a:r>
              <a:rPr lang="ru-RU" sz="1600" i="1" dirty="0" smtClean="0"/>
              <a:t>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3429000"/>
            <a:ext cx="3779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3" descr="SUC50097.JPG"/>
          <p:cNvPicPr>
            <a:picLocks noChangeAspect="1"/>
          </p:cNvPicPr>
          <p:nvPr/>
        </p:nvPicPr>
        <p:blipFill>
          <a:blip r:embed="rId3" cstate="email">
            <a:lum bright="10000" contrast="10000"/>
          </a:blip>
          <a:stretch>
            <a:fillRect/>
          </a:stretch>
        </p:blipFill>
        <p:spPr>
          <a:xfrm>
            <a:off x="251520" y="3645024"/>
            <a:ext cx="2496278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Содержимое 7" descr="Изображение 07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03848" y="1772816"/>
            <a:ext cx="5544616" cy="4014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Основная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часть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700" i="1" dirty="0" smtClean="0"/>
              <a:t>«Наконец буря стихла, мы можем поплавать в своё удовольствие и поиграть в весёлые игры»</a:t>
            </a:r>
            <a:r>
              <a:rPr lang="ru-RU" sz="1700" dirty="0" smtClean="0"/>
              <a:t> 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r>
              <a:rPr lang="ru-RU" sz="1700" b="1" dirty="0" smtClean="0"/>
              <a:t>Подвижная игра «Кашалот» </a:t>
            </a:r>
            <a:r>
              <a:rPr lang="ru-RU" sz="1700" dirty="0" smtClean="0"/>
              <a:t>(ориентирование в пространстве) -Водящий ловит игроков, пойманные игроки передвигаются за водящим, находясь в обруче. </a:t>
            </a:r>
          </a:p>
          <a:p>
            <a:pPr>
              <a:buNone/>
            </a:pPr>
            <a:r>
              <a:rPr lang="ru-RU" sz="1700" dirty="0" smtClean="0"/>
              <a:t>Методические указания: игроки передвигаются бегом или вплавь, не толкая друг друга.</a:t>
            </a:r>
          </a:p>
          <a:p>
            <a:pPr>
              <a:buNone/>
            </a:pP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Заключительная часть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1800" b="1" i="1" dirty="0" smtClean="0"/>
              <a:t>Цель:</a:t>
            </a:r>
            <a:r>
              <a:rPr lang="ru-RU" sz="1800" i="1" dirty="0" smtClean="0"/>
              <a:t> </a:t>
            </a:r>
          </a:p>
          <a:p>
            <a:pPr>
              <a:buNone/>
            </a:pPr>
            <a:r>
              <a:rPr lang="ru-RU" sz="1800" i="1" dirty="0" smtClean="0"/>
              <a:t>     Восстановление организма после физической нагрузки.                                                                    </a:t>
            </a:r>
            <a:endParaRPr lang="ru-RU" sz="1800" dirty="0" smtClean="0"/>
          </a:p>
          <a:p>
            <a:pPr lvl="0">
              <a:buNone/>
            </a:pPr>
            <a:endParaRPr lang="ru-RU" sz="1800" i="1" dirty="0" smtClean="0"/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/>
              <a:t>Методы и приёмы: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наглядно-слуховой (показ изображений, музыкальное сопровождение);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словесный  (указание, сравнение, поощрение);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практический (специальные плавательные упражнения);</a:t>
            </a:r>
          </a:p>
          <a:p>
            <a:pPr lvl="0"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игровой (</a:t>
            </a:r>
            <a:r>
              <a:rPr lang="ru-RU" sz="1800" i="1" dirty="0" smtClean="0"/>
              <a:t>малоподвижные игры на развитие дыхания, релаксация</a:t>
            </a:r>
            <a:r>
              <a:rPr lang="ru-RU" sz="1800" dirty="0" smtClean="0"/>
              <a:t>).</a:t>
            </a:r>
            <a:endParaRPr lang="ru-RU" sz="1800" b="1" i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cs typeface="Times New Roman" pitchFamily="18" charset="0"/>
              </a:rPr>
              <a:t> Форма организации</a:t>
            </a:r>
            <a:r>
              <a:rPr lang="ru-RU" sz="1800" i="1" dirty="0" smtClean="0">
                <a:cs typeface="Times New Roman" pitchFamily="18" charset="0"/>
              </a:rPr>
              <a:t>: фронтальная.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cs typeface="Times New Roman" pitchFamily="18" charset="0"/>
              </a:rPr>
              <a:t>Интеграция с образовательной областью: </a:t>
            </a:r>
            <a:r>
              <a:rPr lang="ru-RU" sz="1800" i="1" dirty="0" smtClean="0">
                <a:cs typeface="Times New Roman" pitchFamily="18" charset="0"/>
              </a:rPr>
              <a:t>«Художественно – эстетическое развитие», «Познавательное развитие».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3" descr="Изображение 107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67544" y="1844824"/>
            <a:ext cx="5135641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Заключительная часть</a:t>
            </a:r>
            <a:endParaRPr lang="ru-RU" sz="36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 numCol="1">
            <a:normAutofit fontScale="25000" lnSpcReduction="20000"/>
          </a:bodyPr>
          <a:lstStyle/>
          <a:p>
            <a:pPr>
              <a:buNone/>
            </a:pPr>
            <a:r>
              <a:rPr lang="ru-RU" sz="6400" i="1" dirty="0" smtClean="0"/>
              <a:t>«Смотрите, на дне много красивых камушек, давайте соберём их»</a:t>
            </a:r>
            <a:r>
              <a:rPr lang="ru-RU" sz="6400" dirty="0" smtClean="0"/>
              <a:t> 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b="1" dirty="0" smtClean="0"/>
              <a:t>Игра «Ныряльщики</a:t>
            </a:r>
            <a:r>
              <a:rPr lang="ru-RU" sz="6400" dirty="0" smtClean="0"/>
              <a:t>»- доставание игрушек со дна бассейна (развитие дыхания, увеличение                   ёмкости лёгких)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 </a:t>
            </a:r>
          </a:p>
        </p:txBody>
      </p:sp>
      <p:pic>
        <p:nvPicPr>
          <p:cNvPr id="13" name="Содержимое 3" descr="SUC500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40152" y="1268760"/>
            <a:ext cx="2610290" cy="2088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11" descr="SUC50008.JPG"/>
          <p:cNvPicPr>
            <a:picLocks noChangeAspect="1"/>
          </p:cNvPicPr>
          <p:nvPr/>
        </p:nvPicPr>
        <p:blipFill>
          <a:blip r:embed="rId3" cstate="email">
            <a:lum bright="30000" contrast="30000"/>
          </a:blip>
          <a:stretch>
            <a:fillRect/>
          </a:stretch>
        </p:blipFill>
        <p:spPr>
          <a:xfrm>
            <a:off x="323528" y="1772816"/>
            <a:ext cx="3816424" cy="2862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9" descr="Изображение 06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148064" y="1519088"/>
            <a:ext cx="3672408" cy="2710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3" descr="Изображение 142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004066" y="4005064"/>
            <a:ext cx="3816406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Заключительная часть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/>
              <a:t>«Наша морская прогулка завершилось, а в конце мы можем показать с вами, какие морские животные встречались нам»</a:t>
            </a:r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Упражнения для релаксации: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/>
              <a:t>«</a:t>
            </a:r>
            <a:r>
              <a:rPr lang="ru-RU" sz="1600" b="1" dirty="0" smtClean="0"/>
              <a:t>Звезда»- </a:t>
            </a:r>
            <a:r>
              <a:rPr lang="ru-RU" sz="1600" dirty="0" smtClean="0"/>
              <a:t>лежание на воде на груди и спине.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 smtClean="0"/>
              <a:t>«Медуза»- </a:t>
            </a:r>
            <a:r>
              <a:rPr lang="ru-RU" sz="1600" dirty="0" smtClean="0"/>
              <a:t>выполнение медленных движений </a:t>
            </a:r>
          </a:p>
          <a:p>
            <a:pPr>
              <a:buNone/>
            </a:pPr>
            <a:r>
              <a:rPr lang="ru-RU" sz="1600" dirty="0" smtClean="0"/>
              <a:t>       лёжа на воде.</a:t>
            </a:r>
          </a:p>
          <a:p>
            <a:pPr>
              <a:buFont typeface="Wingdings" pitchFamily="2" charset="2"/>
              <a:buChar char="ü"/>
            </a:pPr>
            <a:r>
              <a:rPr lang="ru-RU" sz="1600" b="1" dirty="0" smtClean="0"/>
              <a:t>«Дельфины»- </a:t>
            </a:r>
            <a:r>
              <a:rPr lang="ru-RU" sz="1600" dirty="0" smtClean="0"/>
              <a:t>плавание способом «дельфин» </a:t>
            </a:r>
          </a:p>
          <a:p>
            <a:pPr>
              <a:buNone/>
            </a:pPr>
            <a:r>
              <a:rPr lang="ru-RU" sz="1600" dirty="0" smtClean="0"/>
              <a:t>       в медленном темпе.</a:t>
            </a:r>
          </a:p>
          <a:p>
            <a:pPr>
              <a:buNone/>
            </a:pPr>
            <a:endParaRPr lang="ru-RU" sz="1800" i="1" dirty="0" smtClean="0"/>
          </a:p>
        </p:txBody>
      </p:sp>
      <p:pic>
        <p:nvPicPr>
          <p:cNvPr id="7" name="Содержимое 5" descr="SUC50099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139952" y="3717032"/>
            <a:ext cx="1019606" cy="764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752528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9" descr="C:\Documents and Settings\Admin\Рабочий стол\плавруки\ФОТО\2013-2014 год\15 yjz,hz 2013\гр. 10 15.11.2013\DSCF391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lum brigh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750" t="26316" r="7500"/>
          <a:stretch>
            <a:fillRect/>
          </a:stretch>
        </p:blipFill>
        <p:spPr bwMode="auto">
          <a:xfrm>
            <a:off x="2339752" y="2852936"/>
            <a:ext cx="4752528" cy="33843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30026694634_86547_image00030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/>
          </a:blip>
          <a:stretch>
            <a:fillRect/>
          </a:stretch>
        </p:blipFill>
        <p:spPr>
          <a:xfrm>
            <a:off x="395536" y="845332"/>
            <a:ext cx="8424936" cy="601266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 занятия: 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«Морская прогулка»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8075240" cy="1368152"/>
          </a:xfr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buNone/>
            </a:pPr>
            <a:r>
              <a:rPr lang="ru-RU" sz="2000" i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Формировать правильные навыки </a:t>
            </a:r>
            <a:r>
              <a:rPr lang="ru-RU" sz="2000" i="1" dirty="0" smtClean="0">
                <a:ln w="11430"/>
              </a:rPr>
              <a:t>выполнения</a:t>
            </a:r>
            <a:r>
              <a:rPr lang="ru-RU" sz="2000" i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плавательных действий, </a:t>
            </a:r>
            <a:r>
              <a:rPr lang="ru-RU" sz="2000" i="1" dirty="0" smtClean="0">
                <a:ln w="11430"/>
              </a:rPr>
              <a:t>связанных</a:t>
            </a:r>
            <a:r>
              <a:rPr lang="ru-RU" sz="2000" i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 перемещением в водной среде.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numCol="3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Оздоровительные: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/>
              <a:t>Содействовать закаливанию организма, профилактике плоскостопия.</a:t>
            </a:r>
          </a:p>
          <a:p>
            <a:pPr>
              <a:buFont typeface="Wingdings" pitchFamily="2" charset="2"/>
              <a:buChar char="ü"/>
            </a:pPr>
            <a:endParaRPr lang="ru-RU" sz="1800" i="1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Образовательные: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Закреплять умение скользить на груди, всплывать и лежать на груди и спине.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Продолжать закреплять навык ходьбы по дну бассейна лицом и спиной вперед, работая при этом руками. 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Осваивать выдохи в воду сериями.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Воспитательные:</a:t>
            </a:r>
          </a:p>
          <a:p>
            <a:pPr>
              <a:buFont typeface="Wingdings" pitchFamily="2" charset="2"/>
              <a:buChar char="ü"/>
            </a:pPr>
            <a:r>
              <a:rPr lang="ru-RU" sz="2000" i="1" dirty="0" smtClean="0"/>
              <a:t>Побуждать стремление к качественному выполнению движений.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Методы и приёмы: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ru-RU" sz="1800" i="1" dirty="0" smtClean="0"/>
              <a:t>Игровой (использование сюжета).</a:t>
            </a:r>
          </a:p>
          <a:p>
            <a:pPr marL="0" indent="0">
              <a:buNone/>
            </a:pPr>
            <a:r>
              <a:rPr lang="ru-RU" sz="1800" i="1" dirty="0" smtClean="0"/>
              <a:t>Наглядно- слуховой (использование  наглядного материала, показ</a:t>
            </a:r>
            <a:r>
              <a:rPr lang="en-US" sz="1800" i="1" dirty="0" smtClean="0"/>
              <a:t>, </a:t>
            </a:r>
            <a:r>
              <a:rPr lang="ru-RU" sz="1800" i="1" dirty="0" smtClean="0"/>
              <a:t>зрительные ориентиры, звуковые сигналы).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1800" i="1" dirty="0" smtClean="0"/>
              <a:t>Словесный (объяснение, напоминание, указание).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1800" i="1" dirty="0" smtClean="0"/>
              <a:t>Практический (общеразвивающие упражнения, подвижные игры).</a:t>
            </a:r>
          </a:p>
          <a:p>
            <a:pPr>
              <a:buFont typeface="Wingdings" pitchFamily="2" charset="2"/>
              <a:buChar char="v"/>
            </a:pPr>
            <a:r>
              <a:rPr lang="ru-RU" sz="1800" i="1" dirty="0" smtClean="0"/>
              <a:t>Поощрение.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12" descr="Изображение 078.jpg"/>
          <p:cNvPicPr>
            <a:picLocks noChangeAspect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>
          <a:xfrm>
            <a:off x="4644008" y="980728"/>
            <a:ext cx="4320480" cy="3384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SUC500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96136" y="4265712"/>
            <a:ext cx="3240360" cy="2592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86409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Оборудование: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643192" cy="4839816"/>
          </a:xfrm>
        </p:spPr>
        <p:txBody>
          <a:bodyPr/>
          <a:lstStyle/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«Карта» (наглядный материал);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Плавательные доски;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 Массажные коврики;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«Тоннель»- тонущая дуга;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Обруч;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Тонущие игрушки,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«морские камушки»- (нестандартное оборудование).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sz="1800" i="1" dirty="0" smtClean="0"/>
              <a:t> </a:t>
            </a:r>
            <a:r>
              <a:rPr lang="ru-RU" sz="1800" i="1" dirty="0" smtClean="0"/>
              <a:t>Магнитофон.</a:t>
            </a:r>
            <a:endParaRPr lang="ru-RU" sz="1800" i="1" dirty="0" smtClean="0"/>
          </a:p>
          <a:p>
            <a:pPr marL="0" indent="0">
              <a:buFont typeface="Wingdings" pitchFamily="2" charset="2"/>
              <a:buChar char="ü"/>
            </a:pPr>
            <a:endParaRPr lang="ru-RU" sz="1800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5" descr="SUC50002.JPG"/>
          <p:cNvPicPr>
            <a:picLocks noChangeAspect="1"/>
          </p:cNvPicPr>
          <p:nvPr/>
        </p:nvPicPr>
        <p:blipFill>
          <a:blip r:embed="rId5" cstate="email">
            <a:lum bright="20000" contrast="10000"/>
          </a:blip>
          <a:stretch>
            <a:fillRect/>
          </a:stretch>
        </p:blipFill>
        <p:spPr>
          <a:xfrm>
            <a:off x="107504" y="4250432"/>
            <a:ext cx="3369253" cy="26075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9" descr="SUC50016.JPG"/>
          <p:cNvPicPr>
            <a:picLocks noChangeAspect="1"/>
          </p:cNvPicPr>
          <p:nvPr/>
        </p:nvPicPr>
        <p:blipFill>
          <a:blip r:embed="rId6" cstate="email">
            <a:lum bright="30000" contrast="10000"/>
          </a:blip>
          <a:stretch>
            <a:fillRect/>
          </a:stretch>
        </p:blipFill>
        <p:spPr>
          <a:xfrm>
            <a:off x="2771800" y="4322440"/>
            <a:ext cx="3380747" cy="2535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занятия: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7316385"/>
              </p:ext>
            </p:extLst>
          </p:nvPr>
        </p:nvGraphicFramePr>
        <p:xfrm>
          <a:off x="457200" y="1484784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Ход занятия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Подготовительная часть</a:t>
            </a:r>
            <a:endParaRPr lang="ru-RU" sz="44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i="1" dirty="0" smtClean="0"/>
              <a:t>Цель:</a:t>
            </a:r>
          </a:p>
          <a:p>
            <a:pPr>
              <a:buNone/>
            </a:pPr>
            <a:r>
              <a:rPr lang="ru-RU" sz="1800" i="1" dirty="0" smtClean="0"/>
              <a:t>     </a:t>
            </a:r>
            <a:r>
              <a:rPr lang="ru-RU" sz="1800" i="1" dirty="0" smtClean="0">
                <a:cs typeface="Times New Roman" pitchFamily="18" charset="0"/>
              </a:rPr>
              <a:t>Создание у детей положительного эмоционального настроя на образовательную деятельность. </a:t>
            </a:r>
            <a:r>
              <a:rPr lang="ru-RU" sz="1800" i="1" dirty="0" smtClean="0"/>
              <a:t>Подготовка организма к физической нагрузке.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/>
              <a:t>Методы и приёмы: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наглядно-слуховой (показ карты- схемы, музыкальное сопровождение);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словесный  (указание);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практический (</a:t>
            </a:r>
            <a:r>
              <a:rPr lang="ru-RU" sz="1800" i="1" dirty="0" smtClean="0">
                <a:cs typeface="Times New Roman" pitchFamily="18" charset="0"/>
              </a:rPr>
              <a:t>обще-развивающие </a:t>
            </a:r>
            <a:r>
              <a:rPr lang="ru-RU" sz="1800" i="1" dirty="0" smtClean="0">
                <a:cs typeface="Times New Roman" pitchFamily="18" charset="0"/>
              </a:rPr>
              <a:t>упражнения);</a:t>
            </a:r>
          </a:p>
          <a:p>
            <a:pPr>
              <a:buFont typeface="Wingdings" pitchFamily="2" charset="2"/>
              <a:buChar char="ü"/>
            </a:pPr>
            <a:r>
              <a:rPr lang="ru-RU" sz="1800" i="1" dirty="0" smtClean="0">
                <a:cs typeface="Times New Roman" pitchFamily="18" charset="0"/>
              </a:rPr>
              <a:t>    игровой (создание проблемно-игровой ситуации).</a:t>
            </a:r>
            <a:endParaRPr lang="ru-RU" sz="1800" b="1" i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cs typeface="Times New Roman" pitchFamily="18" charset="0"/>
              </a:rPr>
              <a:t> Форма организации</a:t>
            </a:r>
            <a:r>
              <a:rPr lang="ru-RU" sz="1800" i="1" dirty="0" smtClean="0">
                <a:cs typeface="Times New Roman" pitchFamily="18" charset="0"/>
              </a:rPr>
              <a:t>: фронтальная.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cs typeface="Times New Roman" pitchFamily="18" charset="0"/>
              </a:rPr>
              <a:t>Интеграция с образовательной областью: </a:t>
            </a:r>
            <a:r>
              <a:rPr lang="ru-RU" sz="1800" i="1" dirty="0" smtClean="0">
                <a:cs typeface="Times New Roman" pitchFamily="18" charset="0"/>
              </a:rPr>
              <a:t>«Художественно – эстетическое развитие»</a:t>
            </a:r>
          </a:p>
          <a:p>
            <a:pPr marL="0" indent="0">
              <a:buNone/>
            </a:pPr>
            <a:endParaRPr lang="ru-RU" sz="1800" b="1" i="1" dirty="0"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3200" b="1" i="1" dirty="0" smtClean="0">
                <a:cs typeface="Times New Roman" pitchFamily="18" charset="0"/>
                <a:hlinkClick r:id="rId3" action="ppaction://hlinkfile"/>
              </a:rPr>
              <a:t>План-конспект ОД</a:t>
            </a:r>
            <a:endParaRPr lang="ru-RU" sz="32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Изображение 008.jpg"/>
          <p:cNvPicPr>
            <a:picLocks noChangeAspect="1"/>
          </p:cNvPicPr>
          <p:nvPr/>
        </p:nvPicPr>
        <p:blipFill>
          <a:blip r:embed="rId3" cstate="email">
            <a:lum bright="10000" contrast="10000"/>
          </a:blip>
          <a:stretch>
            <a:fillRect/>
          </a:stretch>
        </p:blipFill>
        <p:spPr>
          <a:xfrm>
            <a:off x="5364088" y="1124744"/>
            <a:ext cx="352839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Изображение 006.jpg"/>
          <p:cNvPicPr>
            <a:picLocks noChangeAspect="1"/>
          </p:cNvPicPr>
          <p:nvPr/>
        </p:nvPicPr>
        <p:blipFill>
          <a:blip r:embed="rId4" cstate="email">
            <a:lum bright="10000" contrast="10000"/>
          </a:blip>
          <a:stretch>
            <a:fillRect/>
          </a:stretch>
        </p:blipFill>
        <p:spPr>
          <a:xfrm>
            <a:off x="0" y="1916832"/>
            <a:ext cx="4644008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Подготовительная часть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589240"/>
          </a:xfrm>
        </p:spPr>
        <p:txBody>
          <a:bodyPr numCol="2">
            <a:normAutofit fontScale="77500" lnSpcReduction="20000"/>
          </a:bodyPr>
          <a:lstStyle/>
          <a:p>
            <a:r>
              <a:rPr lang="ru-RU" sz="1900" dirty="0" smtClean="0"/>
              <a:t>«</a:t>
            </a:r>
            <a:r>
              <a:rPr lang="ru-RU" sz="1900" i="1" dirty="0" smtClean="0"/>
              <a:t>Мы отправляемся на морскую  прогулку, но перед прогулкой  мы должны как следует подготовиться».</a:t>
            </a:r>
          </a:p>
          <a:p>
            <a:endParaRPr lang="ru-RU" sz="1800" i="1" dirty="0" smtClean="0"/>
          </a:p>
          <a:p>
            <a:endParaRPr lang="ru-RU" sz="1800" i="1" dirty="0" smtClean="0"/>
          </a:p>
          <a:p>
            <a:endParaRPr lang="ru-RU" sz="1800" i="1" dirty="0" smtClean="0"/>
          </a:p>
          <a:p>
            <a:endParaRPr lang="ru-RU" sz="1800" i="1" dirty="0" smtClean="0"/>
          </a:p>
          <a:p>
            <a:endParaRPr lang="ru-RU" sz="1800" i="1" dirty="0" smtClean="0"/>
          </a:p>
          <a:p>
            <a:endParaRPr lang="ru-RU" sz="1800" b="1" i="1" dirty="0" smtClean="0"/>
          </a:p>
          <a:p>
            <a:r>
              <a:rPr lang="ru-RU" sz="1800" b="1" i="1" dirty="0" smtClean="0"/>
              <a:t>  </a:t>
            </a:r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pPr>
              <a:buNone/>
            </a:pPr>
            <a:r>
              <a:rPr lang="ru-RU" sz="1800" b="1" i="1" dirty="0" smtClean="0"/>
              <a:t>    </a:t>
            </a:r>
            <a:endParaRPr lang="ru-RU" sz="1800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r>
              <a:rPr lang="ru-RU" sz="1900" b="1" dirty="0" smtClean="0"/>
              <a:t> </a:t>
            </a:r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endParaRPr lang="ru-RU" sz="1900" b="1" dirty="0" smtClean="0"/>
          </a:p>
          <a:p>
            <a:pPr>
              <a:buNone/>
            </a:pPr>
            <a:r>
              <a:rPr lang="ru-RU" sz="1900" b="1" dirty="0" smtClean="0"/>
              <a:t>Общеразвивающие упражнение на суше: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/>
              <a:t>  Повороты и наклоны головы в стороны (развитие мышц шеи );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/>
              <a:t>«Мельница»- круговые движения рук вперёд- назад (развитие мышц верхнего плечевого пояса);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/>
              <a:t> Наклоны туловища вперёд- в стороны, повороты (развитие мышц туловища);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/>
              <a:t> «Поплавок»- присед в группировке с задержкой дыхания (развитие дыхания);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/>
              <a:t> Прыжки на двух ногах, бег на месте (развитие мышц ног, укрепление голеностопного сустава).</a:t>
            </a:r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617</TotalTime>
  <Words>834</Words>
  <Application>Microsoft Office PowerPoint</Application>
  <PresentationFormat>Экран (4:3)</PresentationFormat>
  <Paragraphs>305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Муниципальное автономное дошкольное учреждение города Нижневартовска Центр развития ребёнка- детский сад №44 «Золотой ключик» </vt:lpstr>
      <vt:lpstr>Тема занятия:  «Морская прогулка»</vt:lpstr>
      <vt:lpstr>  Цель:</vt:lpstr>
      <vt:lpstr>Задачи: </vt:lpstr>
      <vt:lpstr>Методы и приёмы: </vt:lpstr>
      <vt:lpstr>                                                         Оборудование:</vt:lpstr>
      <vt:lpstr>Структура занятия: </vt:lpstr>
      <vt:lpstr>Ход занятия Подготовительная часть</vt:lpstr>
      <vt:lpstr>Подготовительная часть</vt:lpstr>
      <vt:lpstr>Основная часть</vt:lpstr>
      <vt:lpstr>Основная часть</vt:lpstr>
      <vt:lpstr>Основная часть</vt:lpstr>
      <vt:lpstr>Основная часть</vt:lpstr>
      <vt:lpstr>Основная часть</vt:lpstr>
      <vt:lpstr>Заключительная часть</vt:lpstr>
      <vt:lpstr>Заключительная часть</vt:lpstr>
      <vt:lpstr>Заключительная часть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учреждение города Нижневартовска Центр развития ребёнка- детский сад №44 «Золотой ключик» </dc:title>
  <dc:creator>айгуль</dc:creator>
  <cp:lastModifiedBy>Людмила</cp:lastModifiedBy>
  <cp:revision>68</cp:revision>
  <dcterms:created xsi:type="dcterms:W3CDTF">2014-02-13T13:47:48Z</dcterms:created>
  <dcterms:modified xsi:type="dcterms:W3CDTF">2002-01-01T04:00:04Z</dcterms:modified>
</cp:coreProperties>
</file>