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0EB7-12A5-4359-B504-2BDFEF518C23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35AA0-0BD5-44C0-9D37-F7462AB1AC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572560" cy="5841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 56-ой записной книжки А.А. Блока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143932" cy="5429288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“3 января… К вечеру –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ураган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(неизменный спутник переворотов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)”.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“8 января. Весь день “Двенадцать””.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“11 января… Нет уж, не то время, не та музыка.–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 какая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(если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жёлтое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)?”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“15 января… – Мои “Двенадцать” не двигаются. Мне холодно. Неужели дело в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Луначарском или, даже в Ленине? Это же – “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конец исторического процесса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”…”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“22 января… Звонил Есенин, рассказывал о вчерашнем “утре России” в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Тенишевском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зале. Газеты и толпа кричали по адресу его, А.Белого и моему: “изменники”. Кадеты и Мережковские злятся на меня страшно. Статья “искренняя”, но “нельзя” “простить”.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Господа, вы никогда не знали России и никогда её не любили! Правда глаза колет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 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“25 января… Думы, думы – и планы, столько, что мешают приняться за что-либо прочно. А своё бы писать (Иисус)”.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“27 января… Пишу о “Праматери” в издательстве Сабашниковых. Двенадцать””.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“28 января… “Двенадцать””.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“29 января… Сегодня я – гений!”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“18 февраля… Ч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Христос идёт перед ними – несомненно. Дело не в том “достойны ли они Его”, а страшно то, что Он с ними, и другого пока нет, а надо Другого – ?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Я как-то измучен”.</a:t>
            </a:r>
          </a:p>
          <a:p>
            <a:pPr algn="l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642918"/>
            <a:ext cx="4429156" cy="58579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i="1" dirty="0"/>
              <a:t>Особенности </a:t>
            </a:r>
            <a:r>
              <a:rPr lang="ru-RU" sz="3600" b="1" i="1" u="sng" dirty="0"/>
              <a:t>содержания </a:t>
            </a:r>
            <a:r>
              <a:rPr lang="ru-RU" sz="3600" b="1" i="1" dirty="0"/>
              <a:t>древнегреческой поэмы</a:t>
            </a:r>
            <a:r>
              <a:rPr lang="ru-RU" sz="3600" b="1" i="1" dirty="0" smtClean="0"/>
              <a:t>:</a:t>
            </a:r>
          </a:p>
          <a:p>
            <a:pPr>
              <a:buNone/>
            </a:pPr>
            <a:endParaRPr lang="ru-RU" sz="3600" dirty="0"/>
          </a:p>
          <a:p>
            <a:r>
              <a:rPr lang="ru-RU" sz="3600" dirty="0"/>
              <a:t>1) в основу поэмы полагается важное событие, имеющее народное или государственное значение;</a:t>
            </a:r>
          </a:p>
          <a:p>
            <a:r>
              <a:rPr lang="ru-RU" sz="3600" dirty="0"/>
              <a:t>2) широко вводится описательный элемент;</a:t>
            </a:r>
          </a:p>
          <a:p>
            <a:r>
              <a:rPr lang="ru-RU" sz="3600" dirty="0"/>
              <a:t>3) в изображение человека вводится трогательное;</a:t>
            </a:r>
          </a:p>
          <a:p>
            <a:r>
              <a:rPr lang="ru-RU" sz="3600" dirty="0"/>
              <a:t>4) в событие вносится чудесное: сны, оракулы, непосредственное участие высших существ, олицетворения отвлеченных понятий;</a:t>
            </a:r>
          </a:p>
          <a:p>
            <a:r>
              <a:rPr lang="ru-RU" sz="3600" dirty="0"/>
              <a:t>5) высказываются личные верования и убеждения поэта;</a:t>
            </a:r>
          </a:p>
          <a:p>
            <a:r>
              <a:rPr lang="ru-RU" sz="3600" dirty="0"/>
              <a:t>6) вводятся намеки на современность.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038600" cy="58579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i="1" dirty="0" smtClean="0"/>
              <a:t>Особенности </a:t>
            </a:r>
            <a:r>
              <a:rPr lang="ru-RU" sz="3600" b="1" i="1" u="sng" dirty="0" smtClean="0"/>
              <a:t>формы </a:t>
            </a:r>
            <a:r>
              <a:rPr lang="ru-RU" sz="3600" b="1" i="1" dirty="0" smtClean="0"/>
              <a:t>древнегреческой поэмы:</a:t>
            </a:r>
            <a:endParaRPr lang="ru-RU" sz="3600" b="1" dirty="0" smtClean="0"/>
          </a:p>
          <a:p>
            <a:r>
              <a:rPr lang="ru-RU" sz="3600" dirty="0" smtClean="0"/>
              <a:t>1) поэма начинается вступлением, в котором указывается содержание поэмы и призвание Музы;</a:t>
            </a:r>
          </a:p>
          <a:p>
            <a:r>
              <a:rPr lang="ru-RU" sz="3600" dirty="0" smtClean="0"/>
              <a:t>2) поэма, имея единство, группируя содержание около одного важнейшего события, разнообразится эпизодами, т.-е. такими вводными событиями, которые, сами составляя целое, примыкают к главному событию поэмы, нередко как препятствия, замедляющие его движение;</a:t>
            </a:r>
          </a:p>
          <a:p>
            <a:r>
              <a:rPr lang="ru-RU" sz="3600" dirty="0" smtClean="0"/>
              <a:t>3) начало поэмы по большей части вводит читателя в середину события;</a:t>
            </a:r>
          </a:p>
          <a:p>
            <a:r>
              <a:rPr lang="ru-RU" sz="3600" dirty="0" smtClean="0"/>
              <a:t>4) предшествующие события узнаются из рассказов от лица героя.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00042"/>
          <a:ext cx="8501121" cy="1488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328"/>
                <a:gridCol w="2193390"/>
                <a:gridCol w="1928826"/>
                <a:gridCol w="2214577"/>
              </a:tblGrid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Городской романс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Народная песня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Марш</a:t>
                      </a:r>
                      <a:endParaRPr lang="ru-RU" dirty="0"/>
                    </a:p>
                  </a:txBody>
                  <a:tcPr/>
                </a:tc>
              </a:tr>
              <a:tr h="774416">
                <a:tc>
                  <a:txBody>
                    <a:bodyPr/>
                    <a:lstStyle/>
                    <a:p>
                      <a:r>
                        <a:rPr lang="ru-RU" dirty="0" smtClean="0"/>
                        <a:t>???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???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???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???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285992"/>
          <a:ext cx="8501122" cy="36433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278"/>
                <a:gridCol w="2125281"/>
                <a:gridCol w="3224563"/>
              </a:tblGrid>
              <a:tr h="2417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1.Как пошли наши ребята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красной гвардии служить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красной гвардии служить 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Буйну голову сложить!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3.В очи бьётся </a:t>
                      </a:r>
                      <a:b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Красный флаг. </a:t>
                      </a:r>
                      <a:b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Раздаётся</a:t>
                      </a:r>
                      <a:b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Мерный шаг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2.Ужь я времячко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Проведу, проведу...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Ужь я темячко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Почешу, почешу...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25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5.Не слышно шуму городского,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Над невской башней тишина,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4.Свобода, свобода,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     Эх, эх, без креста!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6.Революционный держите шаг!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    Неугомонный не дремлет враг!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Высказывания об образе</a:t>
            </a:r>
            <a:br>
              <a:rPr lang="ru-RU" sz="3600" b="1" dirty="0" smtClean="0"/>
            </a:br>
            <a:r>
              <a:rPr lang="ru-RU" sz="3600" b="1" dirty="0" smtClean="0"/>
              <a:t>Иисуса Христа в поэме «Двенадцать»	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528641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« </a:t>
            </a:r>
            <a:r>
              <a:rPr lang="ru-RU" dirty="0"/>
              <a:t>В грохоте революции он расслышал нежную поступь Христа» (П.Медведев 1923г.)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 «Образ Христа – большая и бесспорная неудача» (</a:t>
            </a:r>
            <a:r>
              <a:rPr lang="ru-RU" dirty="0" err="1"/>
              <a:t>С.Штурт</a:t>
            </a:r>
            <a:r>
              <a:rPr lang="ru-RU" dirty="0"/>
              <a:t>)</a:t>
            </a:r>
          </a:p>
          <a:p>
            <a:endParaRPr lang="ru-RU" dirty="0"/>
          </a:p>
          <a:p>
            <a:r>
              <a:rPr lang="ru-RU" dirty="0" smtClean="0"/>
              <a:t>« </a:t>
            </a:r>
            <a:r>
              <a:rPr lang="ru-RU" dirty="0"/>
              <a:t>Христос в поэме – антитеза « псу» как воплощению зла, центральному «знаку» старого мира, - самая светлая нота поэмы, традиционный образ добра и справедливости» ( Л.Долгополов)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« Блок ввел Христа не как образ церковной традиции, а народного, незамутненного церковью и государством представления о бесхитростной божьей правде. Блок вовсе не благословлял революцию этим заинтересованным атрибутом народной веры, а лишь утверждал историческую преемственность. Революция принимала в наследство этическую веру народа» (А.Горелов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/>
              <a:t>« Образ Христа, как и образ двенадцати, и поэма в целом, связан с трагедийным представлением Блока о человеке эпохи перехода от старого мира к новому, поэтому в них не может быть гармонии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( П.Громов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« То обстоятельство, что человек и эпоха расщемлены, разорваны, противоречивы, не отрицает, а делает необходимым появление  в финале образа Христа, открывающего перспективу «впереди».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 Л.А.Трубина</a:t>
            </a:r>
            <a:r>
              <a:rPr lang="ru-RU" dirty="0"/>
              <a:t>,  доктор филологических наук)</a:t>
            </a:r>
          </a:p>
          <a:p>
            <a:endParaRPr lang="ru-RU" dirty="0"/>
          </a:p>
          <a:p>
            <a:r>
              <a:rPr lang="ru-RU" dirty="0"/>
              <a:t>« Блоку виделся незримый Христос как воплощение подлинного народного идеала правды, справедливости, к которому движутся человек и Россия, преодолевая суровые испытания и страдания». (Л.Трубина)            </a:t>
            </a:r>
          </a:p>
          <a:p>
            <a:endParaRPr lang="ru-RU" dirty="0"/>
          </a:p>
          <a:p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245</Words>
  <Application>Microsoft Office PowerPoint</Application>
  <PresentationFormat>Экран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Из 56-ой записной книжки А.А. Блока </vt:lpstr>
      <vt:lpstr>Слайд 2</vt:lpstr>
      <vt:lpstr>Слайд 3</vt:lpstr>
      <vt:lpstr>Высказывания об образе Иисуса Христа в поэме «Двенадцать»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56-ой записной книжки А.А. Блока </dc:title>
  <dc:creator>206</dc:creator>
  <cp:lastModifiedBy>206</cp:lastModifiedBy>
  <cp:revision>7</cp:revision>
  <dcterms:created xsi:type="dcterms:W3CDTF">2015-02-06T07:10:38Z</dcterms:created>
  <dcterms:modified xsi:type="dcterms:W3CDTF">2015-02-06T07:26:49Z</dcterms:modified>
</cp:coreProperties>
</file>