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A025CD-7D91-4DCA-B8C3-A8019B8AE72B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57"/>
          </p14:sldIdLst>
        </p14:section>
        <p14:section name="Раздел без заголовка" id="{F6CEE63C-2BC0-4763-8241-B778FDC2CD9F}">
          <p14:sldIdLst>
            <p14:sldId id="258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720080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«</a:t>
            </a:r>
            <a:r>
              <a:rPr lang="ru-RU" sz="1800" b="1" i="1" dirty="0" smtClean="0">
                <a:solidFill>
                  <a:srgbClr val="002060"/>
                </a:solidFill>
              </a:rPr>
              <a:t>Внеурочная деятельность обучаемых как инструмент развития самостоятельной творческой, познавательной и проектной деятельности в рамках ФГОС»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132856"/>
            <a:ext cx="3419475" cy="256460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592586"/>
            <a:ext cx="3419475" cy="2564606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5157192"/>
            <a:ext cx="51125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«Внеурочную деятельность следует понимать как личностно - ориентированное взаимодействие педагога и ребенка, целью которого является обеспечение условий  развития ребенка, становление его как </a:t>
            </a:r>
            <a:r>
              <a:rPr lang="ru-RU" sz="1400" b="1" dirty="0" smtClean="0"/>
              <a:t>личности».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536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28682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Спортивно-оздоровительное:</a:t>
            </a:r>
            <a:r>
              <a:rPr lang="ru-RU" dirty="0"/>
              <a:t> 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1274">
            <a:off x="741479" y="1194067"/>
            <a:ext cx="3419475" cy="2564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9380">
            <a:off x="5255350" y="822809"/>
            <a:ext cx="3419475" cy="2395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РАБОЧИЙ СТОЛ\Чемпионы\з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2246040" cy="29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20573664">
            <a:off x="3716700" y="5269268"/>
            <a:ext cx="51090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Спортивный проект «Веселые старты на льду»</a:t>
            </a:r>
            <a:endParaRPr lang="ru-RU" sz="1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5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7087">
            <a:off x="400707" y="433090"/>
            <a:ext cx="3419475" cy="25646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165" y="260648"/>
            <a:ext cx="3360374" cy="2520280"/>
          </a:xfrm>
        </p:spPr>
      </p:pic>
      <p:pic>
        <p:nvPicPr>
          <p:cNvPr id="3074" name="Picture 2" descr="C:\Users\User\Desktop\ДП\100_16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501008"/>
            <a:ext cx="3141787" cy="23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П\100_168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9228">
            <a:off x="4714253" y="3284944"/>
            <a:ext cx="3717851" cy="27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П\VintikAndShpuntik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646" y="2420888"/>
            <a:ext cx="1872019" cy="15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376554" cy="28803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Социальное направление: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96752"/>
            <a:ext cx="3635674" cy="2226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6712">
            <a:off x="683568" y="1412776"/>
            <a:ext cx="3419475" cy="226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02.02.2013\DSC_00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921517"/>
            <a:ext cx="3456384" cy="2289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024744" cy="432048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Духовно-нравственное направление: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268760"/>
            <a:ext cx="3419475" cy="256460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80728"/>
            <a:ext cx="3419475" cy="2564606"/>
          </a:xfrm>
        </p:spPr>
      </p:pic>
      <p:pic>
        <p:nvPicPr>
          <p:cNvPr id="5122" name="Picture 2" descr="D:\Акция, кино\100_16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3213795" cy="24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024744" cy="288032"/>
          </a:xfrm>
        </p:spPr>
        <p:txBody>
          <a:bodyPr>
            <a:normAutofit fontScale="90000"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Общеинтеллектуальное</a:t>
            </a:r>
            <a:r>
              <a:rPr lang="ru-RU" sz="2400" b="1" i="1" dirty="0">
                <a:solidFill>
                  <a:srgbClr val="FF0000"/>
                </a:solidFill>
              </a:rPr>
              <a:t> направление: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6451">
            <a:off x="397582" y="1293021"/>
            <a:ext cx="3168352" cy="23762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176" y="1052736"/>
            <a:ext cx="3264363" cy="2448272"/>
          </a:xfrm>
        </p:spPr>
      </p:pic>
      <p:pic>
        <p:nvPicPr>
          <p:cNvPr id="6146" name="Picture 2" descr="C:\Users\User\Desktop\ДП\Moloto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196472" cy="22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П\muravey_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821092" cy="19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ДП\orleno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2175687" cy="31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П\VintikAndShpunti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9263"/>
            <a:ext cx="2207069" cy="18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ля мастер класса\п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0722">
            <a:off x="244532" y="2132856"/>
            <a:ext cx="1944216" cy="2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ля мастер класса\наб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725" y="138185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ля мастер класса\н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2099">
            <a:off x="5674111" y="478431"/>
            <a:ext cx="3156679" cy="23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для мастер класса\кор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853952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для мастер класса\с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561">
            <a:off x="4978312" y="2822532"/>
            <a:ext cx="2358008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для мастер класса\ч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76126"/>
            <a:ext cx="1997968" cy="26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для мастер класса\ш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73" y="5017801"/>
            <a:ext cx="2272561" cy="17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БОЧИЙ СТОЛ\грамоты\img0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44" y="181163"/>
            <a:ext cx="1639384" cy="23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РАБОЧИЙ СТОЛ\грамоты\img1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1699925" cy="24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РАБОЧИЙ СТОЛ\грамоты\img0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11963"/>
            <a:ext cx="1728192" cy="24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РАБОЧИЙ СТОЛ\грамоты\веселые старты на льду 2014\img1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1226"/>
            <a:ext cx="2061203" cy="285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РАБОЧИЙ СТОЛ\грамоты\Героям Сталинграда выставка\img12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6" y="3011376"/>
            <a:ext cx="1657433" cy="23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РАБОЧИЙ СТОЛ\грамоты\старые грамоты\img04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925" y="3481110"/>
            <a:ext cx="2123453" cy="30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User\Desktop\РАБОЧИЙ СТОЛ\грамоты\старые грамоты\img03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30" y="2924944"/>
            <a:ext cx="1731367" cy="2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User\Desktop\РАБОЧИЙ СТОЛ\грамоты\старые грамоты\img06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142831"/>
            <a:ext cx="2195046" cy="31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6624736" cy="2585323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 extrusionH="76200" contourW="12700">
            <a:extrusionClr>
              <a:srgbClr val="00B0F0"/>
            </a:extrusionClr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ДП\VintikAndShpunt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3623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93610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Внеурочная деятельность организуется по направлениям развития личности: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2323652"/>
            <a:ext cx="8064896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Спортивно-оздоровительное</a:t>
            </a:r>
            <a:r>
              <a:rPr lang="ru-RU" sz="1800" b="1" i="1" dirty="0">
                <a:solidFill>
                  <a:srgbClr val="002060"/>
                </a:solidFill>
              </a:rPr>
              <a:t>, </a:t>
            </a:r>
            <a:r>
              <a:rPr lang="ru-RU" sz="1800" b="1" i="1" dirty="0" smtClean="0">
                <a:solidFill>
                  <a:srgbClr val="002060"/>
                </a:solidFill>
              </a:rPr>
              <a:t>духовно-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нравственное,социальное</a:t>
            </a:r>
            <a:r>
              <a:rPr lang="ru-RU" sz="1800" b="1" i="1" dirty="0">
                <a:solidFill>
                  <a:srgbClr val="002060"/>
                </a:solidFill>
              </a:rPr>
              <a:t>, </a:t>
            </a:r>
            <a:r>
              <a:rPr lang="ru-RU" sz="1800" b="1" i="1" dirty="0" err="1">
                <a:solidFill>
                  <a:srgbClr val="002060"/>
                </a:solidFill>
              </a:rPr>
              <a:t>общеинтеллектуальное</a:t>
            </a:r>
            <a:r>
              <a:rPr lang="ru-RU" sz="1800" b="1" i="1" dirty="0">
                <a:solidFill>
                  <a:srgbClr val="002060"/>
                </a:solidFill>
              </a:rPr>
              <a:t>, общекультурное. 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marL="6858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	При </a:t>
            </a:r>
            <a:r>
              <a:rPr lang="ru-RU" sz="1800" b="1" i="1" dirty="0">
                <a:solidFill>
                  <a:srgbClr val="002060"/>
                </a:solidFill>
              </a:rPr>
              <a:t>этом следует помнить, что формы, содержание деятельности  должны соответствовать целям, задачам и результатам воспитательной деятельности педагога. Результативность воспитательной деятельности предполагает: приобретение учащимися социального знания, формирования положительного отношения к базовым ценностям, приобретения опыта самостоятельного общественного 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42613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37105">
            <a:off x="1060148" y="944928"/>
            <a:ext cx="7024744" cy="720080"/>
          </a:xfrm>
        </p:spPr>
        <p:txBody>
          <a:bodyPr>
            <a:normAutofit/>
          </a:bodyPr>
          <a:lstStyle/>
          <a:p>
            <a:r>
              <a:rPr lang="ru-RU" sz="3100" b="1" i="1" dirty="0">
                <a:solidFill>
                  <a:srgbClr val="FF0000"/>
                </a:solidFill>
              </a:rPr>
              <a:t>Спортивно-оздоровительное: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занятия в спортивных секциях, беседы о ЗОЖ, участие в оздоровительных процедурах, спортивные турниры, олимпиады, праздники, классные часы, спортивные и оздоровительные акции в окружающем школу социуме; туристические походы; военно-спортивные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28427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38724">
            <a:off x="2042118" y="1071381"/>
            <a:ext cx="6284572" cy="60113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Социальное </a:t>
            </a:r>
            <a:r>
              <a:rPr lang="ru-RU" sz="3200" b="1" i="1" dirty="0" smtClean="0">
                <a:solidFill>
                  <a:srgbClr val="FF0000"/>
                </a:solidFill>
              </a:rPr>
              <a:t>направление: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Участие </a:t>
            </a:r>
            <a:r>
              <a:rPr lang="ru-RU" sz="2000" b="1" i="1" dirty="0">
                <a:solidFill>
                  <a:schemeClr val="tx1"/>
                </a:solidFill>
              </a:rPr>
              <a:t>в праздниках чествования ветеранов, пожилых людей; социально значимые акции в социуме; разработка проектов социально значимой </a:t>
            </a:r>
            <a:r>
              <a:rPr lang="ru-RU" sz="2000" b="1" i="1" dirty="0" smtClean="0">
                <a:solidFill>
                  <a:schemeClr val="tx1"/>
                </a:solidFill>
              </a:rPr>
              <a:t>деятельности; </a:t>
            </a:r>
            <a:r>
              <a:rPr lang="ru-RU" sz="2000" b="1" i="1" dirty="0">
                <a:solidFill>
                  <a:schemeClr val="tx1"/>
                </a:solidFill>
              </a:rPr>
              <a:t>коллективные творческие дела; тимуровское движение; трудовые десанты, социально-моделирующие игры.</a:t>
            </a:r>
          </a:p>
        </p:txBody>
      </p:sp>
    </p:spTree>
    <p:extLst>
      <p:ext uri="{BB962C8B-B14F-4D97-AF65-F5344CB8AC3E}">
        <p14:creationId xmlns:p14="http://schemas.microsoft.com/office/powerpoint/2010/main" val="35465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Духовно-нравственное направление</a:t>
            </a:r>
            <a:r>
              <a:rPr lang="ru-RU" sz="32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Этические </a:t>
            </a:r>
            <a:r>
              <a:rPr lang="ru-RU" sz="2000" b="1" dirty="0">
                <a:solidFill>
                  <a:schemeClr val="tx1"/>
                </a:solidFill>
              </a:rPr>
              <a:t>беседы, тематические диспуты, дебаты, проблемно-ценностные дискуссии; благотворительные акции в социуме; туристические походы, экскурсии (очные и заочные), работа школьных музеев; день рождения школы </a:t>
            </a:r>
            <a:r>
              <a:rPr lang="ru-RU" sz="2000" b="1" dirty="0" smtClean="0">
                <a:solidFill>
                  <a:schemeClr val="tx1"/>
                </a:solidFill>
              </a:rPr>
              <a:t>; </a:t>
            </a:r>
            <a:r>
              <a:rPr lang="ru-RU" sz="2000" b="1" dirty="0">
                <a:solidFill>
                  <a:schemeClr val="tx1"/>
                </a:solidFill>
              </a:rPr>
              <a:t>праздники; поисково-краеведческие экспедиции.</a:t>
            </a:r>
          </a:p>
        </p:txBody>
      </p:sp>
    </p:spTree>
    <p:extLst>
      <p:ext uri="{BB962C8B-B14F-4D97-AF65-F5344CB8AC3E}">
        <p14:creationId xmlns:p14="http://schemas.microsoft.com/office/powerpoint/2010/main" val="42480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92908">
            <a:off x="792422" y="912069"/>
            <a:ext cx="7024744" cy="673144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Общеинтеллектуальное</a:t>
            </a:r>
            <a:r>
              <a:rPr lang="ru-RU" sz="2400" b="1" i="1" dirty="0">
                <a:solidFill>
                  <a:srgbClr val="FF0000"/>
                </a:solidFill>
              </a:rPr>
              <a:t> направление: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Предметные </a:t>
            </a:r>
            <a:r>
              <a:rPr lang="ru-RU" sz="2000" b="1" dirty="0">
                <a:solidFill>
                  <a:schemeClr val="tx1"/>
                </a:solidFill>
              </a:rPr>
              <a:t>факультативы, олимпиады, исследовательская деятельность, школьные научные общества, конференции, общественный  смотр знаний, чествование лучших учеников, интеллектуальные марафоны и др.</a:t>
            </a:r>
          </a:p>
        </p:txBody>
      </p:sp>
    </p:spTree>
    <p:extLst>
      <p:ext uri="{BB962C8B-B14F-4D97-AF65-F5344CB8AC3E}">
        <p14:creationId xmlns:p14="http://schemas.microsoft.com/office/powerpoint/2010/main" val="22970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63273">
            <a:off x="2449463" y="1122542"/>
            <a:ext cx="5612368" cy="60113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Общекультурное направление: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Культпоходы </a:t>
            </a:r>
            <a:r>
              <a:rPr lang="ru-RU" sz="2000" b="1" dirty="0">
                <a:solidFill>
                  <a:schemeClr val="tx1"/>
                </a:solidFill>
              </a:rPr>
              <a:t>в театры, кино (с последующим анализом),  концерты, выставки, смотры-конкурсы, досугово-развлекательные акции в социуме, фестивали искусств, занятия в коллективах художественной самодеятельности.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277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Базовые национальные ценности российского общества: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848872" cy="405981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Патриотизм.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С</a:t>
            </a:r>
            <a:r>
              <a:rPr lang="ru-RU" b="1" i="1" dirty="0" smtClean="0">
                <a:solidFill>
                  <a:srgbClr val="C00000"/>
                </a:solidFill>
              </a:rPr>
              <a:t>оциальная солидарность.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Гражданственность.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Семья.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Здоровье.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Т</a:t>
            </a:r>
            <a:r>
              <a:rPr lang="ru-RU" b="1" i="1" dirty="0" smtClean="0">
                <a:solidFill>
                  <a:srgbClr val="C00000"/>
                </a:solidFill>
              </a:rPr>
              <a:t>руд </a:t>
            </a:r>
            <a:r>
              <a:rPr lang="ru-RU" b="1" i="1" dirty="0">
                <a:solidFill>
                  <a:srgbClr val="C00000"/>
                </a:solidFill>
              </a:rPr>
              <a:t>и </a:t>
            </a:r>
            <a:r>
              <a:rPr lang="ru-RU" b="1" i="1" dirty="0" smtClean="0">
                <a:solidFill>
                  <a:srgbClr val="C00000"/>
                </a:solidFill>
              </a:rPr>
              <a:t>творчество.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Наука.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Т</a:t>
            </a:r>
            <a:r>
              <a:rPr lang="ru-RU" b="1" i="1" dirty="0" smtClean="0">
                <a:solidFill>
                  <a:srgbClr val="C00000"/>
                </a:solidFill>
              </a:rPr>
              <a:t>радиционные </a:t>
            </a:r>
            <a:r>
              <a:rPr lang="ru-RU" b="1" i="1" dirty="0">
                <a:solidFill>
                  <a:srgbClr val="C00000"/>
                </a:solidFill>
              </a:rPr>
              <a:t>религии </a:t>
            </a:r>
            <a:r>
              <a:rPr lang="ru-RU" b="1" i="1" dirty="0" smtClean="0">
                <a:solidFill>
                  <a:srgbClr val="C00000"/>
                </a:solidFill>
              </a:rPr>
              <a:t>России.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И</a:t>
            </a:r>
            <a:r>
              <a:rPr lang="ru-RU" b="1" i="1" dirty="0" smtClean="0">
                <a:solidFill>
                  <a:srgbClr val="C00000"/>
                </a:solidFill>
              </a:rPr>
              <a:t>скусство </a:t>
            </a:r>
            <a:r>
              <a:rPr lang="ru-RU" b="1" i="1" dirty="0">
                <a:solidFill>
                  <a:srgbClr val="C00000"/>
                </a:solidFill>
              </a:rPr>
              <a:t>и </a:t>
            </a:r>
            <a:r>
              <a:rPr lang="ru-RU" b="1" i="1" dirty="0" smtClean="0">
                <a:solidFill>
                  <a:srgbClr val="C00000"/>
                </a:solidFill>
              </a:rPr>
              <a:t>литература.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Природа.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Ч</a:t>
            </a:r>
            <a:r>
              <a:rPr lang="ru-RU" b="1" i="1" dirty="0" smtClean="0">
                <a:solidFill>
                  <a:srgbClr val="C00000"/>
                </a:solidFill>
              </a:rPr>
              <a:t>еловечество</a:t>
            </a:r>
            <a:r>
              <a:rPr lang="ru-RU" b="1" i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42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6048672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Кружок- студия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«Винтик , </a:t>
            </a:r>
            <a:r>
              <a:rPr lang="ru-RU" sz="2400" b="1" i="1" dirty="0" err="1">
                <a:solidFill>
                  <a:srgbClr val="002060"/>
                </a:solidFill>
              </a:rPr>
              <a:t>Ш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пунтик</a:t>
            </a:r>
            <a:r>
              <a:rPr lang="ru-RU" sz="2400" b="1" i="1" dirty="0" smtClean="0">
                <a:solidFill>
                  <a:srgbClr val="002060"/>
                </a:solidFill>
              </a:rPr>
              <a:t> и команда 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2060848"/>
            <a:ext cx="4104456" cy="4248472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создание условий для: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    творческой самореализации ребенка в комфортной развивающей среде, стимулирующей возникновение личностного интереса к различным аспектам жизнедеятельности и позитивного преобразующего отношения к окружающей действительности;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   социального становления личности ребенка в процессе общения и совместной деятельности в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сообществе, активного взаимодействия со сверстниками и педагогами;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    профессионального самоопределения учащегося, необходимого для успешной реализации дальнейших жизненных планов и перспектив.</a:t>
            </a:r>
          </a:p>
          <a:p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420888"/>
            <a:ext cx="2801371" cy="3960440"/>
          </a:xfrm>
        </p:spPr>
      </p:pic>
      <p:pic>
        <p:nvPicPr>
          <p:cNvPr id="1026" name="Picture 2" descr="C:\Users\User\Desktop\ДП\VintikAndShpunti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4498"/>
            <a:ext cx="2732976" cy="22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242</TotalTime>
  <Words>369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«Внеурочная деятельность обучаемых как инструмент развития самостоятельной творческой, познавательной и проектной деятельности в рамках ФГОС»</vt:lpstr>
      <vt:lpstr>Внеурочная деятельность организуется по направлениям развития личности: </vt:lpstr>
      <vt:lpstr>Спортивно-оздоровительное: </vt:lpstr>
      <vt:lpstr>Социальное направление:</vt:lpstr>
      <vt:lpstr>Духовно-нравственное направление:</vt:lpstr>
      <vt:lpstr>Общеинтеллектуальное направление: </vt:lpstr>
      <vt:lpstr>Общекультурное направление: </vt:lpstr>
      <vt:lpstr>Базовые национальные ценности российского общества: </vt:lpstr>
      <vt:lpstr>Кружок- студия  «Винтик , Шпунтик и команда »</vt:lpstr>
      <vt:lpstr>Спортивно-оздоровительное: </vt:lpstr>
      <vt:lpstr>Презентация PowerPoint</vt:lpstr>
      <vt:lpstr>Социальное направление:</vt:lpstr>
      <vt:lpstr>Духовно-нравственное направление:</vt:lpstr>
      <vt:lpstr>Общеинтеллектуальное направление: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2015-03-20T15:06:15Z</dcterms:created>
  <dcterms:modified xsi:type="dcterms:W3CDTF">2015-05-10T21:27:23Z</dcterms:modified>
</cp:coreProperties>
</file>