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1" r:id="rId25"/>
    <p:sldId id="272" r:id="rId26"/>
    <p:sldId id="27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F1F0-94D0-4477-8C7C-E5E7E943D9E1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D2B4-3CC1-4A02-AD32-70A0653C9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EF7214-8C16-4C68-AEEE-B7468BE53802}" type="slidenum">
              <a:rPr lang="ru-RU">
                <a:solidFill>
                  <a:prstClr val="white"/>
                </a:solidFill>
              </a:rPr>
              <a:pPr/>
              <a:t>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Йодная профилактика проводится для взрослых- 8-10 дней, для детей до 3-х лет не - более 2 суток (затем эвакуация в чистую зону)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71A56-82EB-4DBF-AE25-455546E49A86}" type="slidenum">
              <a:rPr lang="ru-RU">
                <a:solidFill>
                  <a:prstClr val="white"/>
                </a:solidFill>
              </a:rPr>
              <a:pPr/>
              <a:t>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Урок-презентация</a:t>
            </a:r>
            <a:r>
              <a:rPr lang="ru-RU" baseline="0" dirty="0" smtClean="0"/>
              <a:t> для учащихся 8 класса.</a:t>
            </a:r>
            <a:endParaRPr lang="ru-RU" dirty="0" smtClean="0"/>
          </a:p>
          <a:p>
            <a:r>
              <a:rPr lang="ru-RU" dirty="0" smtClean="0"/>
              <a:t>Выполнен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Бородкиной</a:t>
            </a:r>
            <a:r>
              <a:rPr lang="ru-RU" baseline="0" dirty="0" smtClean="0"/>
              <a:t> Светланой Алексеевной, учителем ОБЖ.</a:t>
            </a:r>
          </a:p>
          <a:p>
            <a:r>
              <a:rPr lang="ru-RU" baseline="0" dirty="0" smtClean="0"/>
              <a:t> г.Санкт-Петербург ГОУ СОШ №277 Кировского района.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Внимание учащихся обращается на роль щитовидной</a:t>
            </a:r>
            <a:r>
              <a:rPr lang="ru-RU" baseline="0" dirty="0" smtClean="0"/>
              <a:t> железы в обменных процессах организма человека.</a:t>
            </a:r>
          </a:p>
          <a:p>
            <a:r>
              <a:rPr lang="ru-RU" dirty="0" smtClean="0"/>
              <a:t>Поэтому главная цель – не допустить поражения щитовидной железы.</a:t>
            </a:r>
          </a:p>
          <a:p>
            <a:r>
              <a:rPr lang="ru-RU" dirty="0" smtClean="0"/>
              <a:t>Проведение йодной профилактики – одна из самых важных</a:t>
            </a:r>
            <a:r>
              <a:rPr lang="ru-RU" baseline="0" dirty="0" smtClean="0"/>
              <a:t> медицинских мер по предупреждению поражения населения радиоактивными выбросами в первое время после их выпадения.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Йодистый калий принимают в следующей дозировке:</a:t>
            </a:r>
          </a:p>
          <a:p>
            <a:pPr>
              <a:buFontTx/>
              <a:buChar char="-"/>
            </a:pPr>
            <a:r>
              <a:rPr lang="ru-RU" dirty="0" smtClean="0"/>
              <a:t>Взрослое население – 130 мг;</a:t>
            </a:r>
          </a:p>
          <a:p>
            <a:pPr>
              <a:buFontTx/>
              <a:buChar char="-"/>
            </a:pPr>
            <a:r>
              <a:rPr lang="ru-RU" dirty="0" smtClean="0"/>
              <a:t>Дети до трёхлетнего возраста – 65мг.</a:t>
            </a:r>
          </a:p>
          <a:p>
            <a:pPr>
              <a:buFontTx/>
              <a:buNone/>
            </a:pPr>
            <a:r>
              <a:rPr lang="ru-RU" dirty="0" smtClean="0"/>
              <a:t>Препарат</a:t>
            </a:r>
            <a:r>
              <a:rPr lang="ru-RU" baseline="0" dirty="0" smtClean="0"/>
              <a:t> принимают после еды вместе с киселём, чаем или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препаратами стабильного йода и правилами их приёма. </a:t>
            </a:r>
          </a:p>
          <a:p>
            <a:r>
              <a:rPr lang="ru-RU" dirty="0" smtClean="0"/>
              <a:t>Работа</a:t>
            </a:r>
            <a:r>
              <a:rPr lang="ru-RU" baseline="0" dirty="0" smtClean="0"/>
              <a:t> со слайдами №14,15,16.</a:t>
            </a:r>
          </a:p>
          <a:p>
            <a:r>
              <a:rPr lang="ru-RU" baseline="0" dirty="0" smtClean="0"/>
              <a:t>Спиртные напитки усиливают </a:t>
            </a:r>
            <a:r>
              <a:rPr lang="ru-RU" baseline="0" dirty="0" err="1" smtClean="0"/>
              <a:t>прижигательный</a:t>
            </a:r>
            <a:r>
              <a:rPr lang="ru-RU" baseline="0" dirty="0" smtClean="0"/>
              <a:t> эффект йода. Газированные и кисломолочные разрушают свойства йода.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(по щелчку мыши на слайде появляется перечень питательных жидкостей и перечень в чём нельзя разводить йод).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эффективности проведения йодной профилактики необходимо сочетать</a:t>
            </a:r>
            <a:r>
              <a:rPr lang="ru-RU" baseline="0" dirty="0" smtClean="0"/>
              <a:t> </a:t>
            </a:r>
            <a:r>
              <a:rPr lang="ru-RU" dirty="0" smtClean="0"/>
              <a:t> дозировку стабильного</a:t>
            </a:r>
            <a:r>
              <a:rPr lang="ru-RU" baseline="0" dirty="0" smtClean="0"/>
              <a:t> йода с возрастными категориями.</a:t>
            </a:r>
          </a:p>
          <a:p>
            <a:r>
              <a:rPr lang="ru-RU" baseline="0" dirty="0" smtClean="0"/>
              <a:t>(Работа над содержанием слайда №13).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Максимального защитного эффекта достигают при заблаговременном приёме</a:t>
            </a:r>
            <a:r>
              <a:rPr lang="ru-RU" baseline="0" dirty="0" smtClean="0"/>
              <a:t> стабильного йода или при одновременном с поступлением радиоактивного йода-131.</a:t>
            </a:r>
          </a:p>
          <a:p>
            <a:r>
              <a:rPr lang="ru-RU" baseline="0" dirty="0" smtClean="0"/>
              <a:t>При выпадении РВ на местности, при всех видах пылеобразования на радиационно-загрязнённой местности  необходимо обязательно использовать средства защиты органов дыхания (противогаз или сухую марлевую повязку).</a:t>
            </a:r>
          </a:p>
          <a:p>
            <a:r>
              <a:rPr lang="ru-RU" baseline="0" dirty="0" smtClean="0"/>
              <a:t>Не допускать </a:t>
            </a:r>
            <a:r>
              <a:rPr lang="ru-RU" baseline="0" dirty="0" err="1" smtClean="0"/>
              <a:t>попадения</a:t>
            </a:r>
            <a:r>
              <a:rPr lang="ru-RU" baseline="0" dirty="0" smtClean="0"/>
              <a:t> РВ на открытые участки тела.</a:t>
            </a:r>
          </a:p>
          <a:p>
            <a:r>
              <a:rPr lang="ru-RU" baseline="0" dirty="0" smtClean="0"/>
              <a:t> Усилить защитные свойства обычной одежды, сделав её более герметичной, пропитав водно-эмульсионной смесью (в 2 литрах горячей воды растворить 250-300 г измельчённого мыла и добавить 0,5 л растительного или минерального масла), а также провести герметизацию укрытия.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Разовый (однократный) приём 100 мл стабильного йода обеспечивает защитный эффект в течение</a:t>
            </a:r>
            <a:r>
              <a:rPr lang="ru-RU" baseline="0" dirty="0" smtClean="0"/>
              <a:t> 14-24 часов.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1488-A28A-4360-BF0A-E5CFB25BAAD1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16240-B853-4E9A-AC15-0E9DE7D7D6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8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E401-FDA6-46B1-A50A-02713FF5D3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9CF4-0E84-4E3E-A63D-82EF9E3D2F7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1E45-B33F-441A-A030-3BCC7357AD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4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8AC2-22C0-446D-B68B-62A9677805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3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CDB1-BAB7-4C72-BFB6-E1A668B292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9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CB89-F6F9-458D-AF00-922029580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2F52-8574-42D6-A9D5-D0EEB9DBE9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7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65A5-2966-4A64-9560-63C518CE71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09B8-065B-4334-BAF7-1E53561F3E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2A98-AE47-4BB9-A252-6674EBFDE4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3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Tm="30000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12.04.2015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30000">
    <p:push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126C7-F55C-4D2E-8A82-7C90C7A46BB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99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boz.obozrevatel.com/files/News/2010/07/16/378777/378777_image_larg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orodkinasa.school277.spb.ru/material/str_dlya_kolleg/yodnaya_profilaktika_8_klass/pravila_jod_profilaktiki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shared.ru/slide/41667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55446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Тест по разделу </a:t>
            </a:r>
            <a:r>
              <a:rPr lang="ru-RU" dirty="0" smtClean="0"/>
              <a:t>«Гражданская оборона – составная часть обороноспособности страны»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33836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8. </a:t>
            </a:r>
            <a:r>
              <a:rPr lang="ru-RU" sz="3600" dirty="0" smtClean="0"/>
              <a:t>Оружие</a:t>
            </a:r>
            <a:r>
              <a:rPr lang="ru-RU" sz="3600" dirty="0"/>
              <a:t>, основанное на болезнетворных свойствах микроорганизмов:</a:t>
            </a:r>
          </a:p>
          <a:p>
            <a:pPr marL="0" indent="0">
              <a:buNone/>
            </a:pPr>
            <a:r>
              <a:rPr lang="ru-RU" sz="3600" dirty="0"/>
              <a:t>1) Массовое;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</a:t>
            </a:r>
            <a:r>
              <a:rPr lang="ru-RU" sz="3600" dirty="0"/>
              <a:t>) </a:t>
            </a:r>
            <a:r>
              <a:rPr lang="ru-RU" sz="3600" dirty="0" smtClean="0"/>
              <a:t>Биологическое; </a:t>
            </a:r>
          </a:p>
          <a:p>
            <a:pPr marL="0" indent="0">
              <a:buNone/>
            </a:pPr>
            <a:r>
              <a:rPr lang="ru-RU" sz="3600" dirty="0" smtClean="0"/>
              <a:t>3) Ядерное.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483081"/>
      </p:ext>
    </p:extLst>
  </p:cSld>
  <p:clrMapOvr>
    <a:masterClrMapping/>
  </p:clrMapOvr>
  <p:transition spd="slow" advTm="1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9. </a:t>
            </a:r>
            <a:r>
              <a:rPr lang="ru-RU" sz="3200" dirty="0" smtClean="0"/>
              <a:t>К </a:t>
            </a:r>
            <a:r>
              <a:rPr lang="ru-RU" sz="3200" dirty="0"/>
              <a:t>простейшим средствам защиты органов дыхания относятся: </a:t>
            </a:r>
          </a:p>
          <a:p>
            <a:pPr marL="0" indent="0">
              <a:buNone/>
            </a:pPr>
            <a:r>
              <a:rPr lang="ru-RU" sz="3200" dirty="0"/>
              <a:t>1</a:t>
            </a:r>
            <a:r>
              <a:rPr lang="ru-RU" sz="3200" dirty="0" smtClean="0"/>
              <a:t>) </a:t>
            </a:r>
            <a:r>
              <a:rPr lang="ru-RU" sz="3200" dirty="0"/>
              <a:t>Фильтрующие гражданские и промышленные противогазы;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2) </a:t>
            </a:r>
            <a:r>
              <a:rPr lang="ru-RU" sz="3200" dirty="0"/>
              <a:t>Фильтрующие детские и изолирующие противогазы и респираторы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r>
              <a:rPr lang="ru-RU" sz="3200" dirty="0" smtClean="0"/>
              <a:t>3) </a:t>
            </a:r>
            <a:r>
              <a:rPr lang="ru-RU" sz="3200" dirty="0"/>
              <a:t>Ватно-марлевая повязка и </a:t>
            </a:r>
            <a:r>
              <a:rPr lang="ru-RU" sz="3200" dirty="0" err="1"/>
              <a:t>противопылевая</a:t>
            </a:r>
            <a:r>
              <a:rPr lang="ru-RU" sz="3200" dirty="0"/>
              <a:t> тканевая маска.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02293"/>
      </p:ext>
    </p:extLst>
  </p:cSld>
  <p:clrMapOvr>
    <a:masterClrMapping/>
  </p:clrMapOvr>
  <p:transition spd="slow" advTm="2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10. </a:t>
            </a:r>
            <a:r>
              <a:rPr lang="ru-RU" sz="3200" dirty="0" smtClean="0"/>
              <a:t>Воздействие </a:t>
            </a:r>
            <a:r>
              <a:rPr lang="ru-RU" sz="3200" dirty="0"/>
              <a:t>какого поражающего фактора ядерного взрыва может вызвать ожоги кожи, поражения глаз человека и пожары? </a:t>
            </a:r>
            <a:r>
              <a:rPr lang="ru-RU" sz="3200" dirty="0" smtClean="0"/>
              <a:t>1) Воздействие </a:t>
            </a:r>
            <a:r>
              <a:rPr lang="ru-RU" sz="3200" dirty="0"/>
              <a:t>светового </a:t>
            </a:r>
            <a:r>
              <a:rPr lang="ru-RU" sz="3200" dirty="0" smtClean="0"/>
              <a:t>излучения</a:t>
            </a:r>
            <a:r>
              <a:rPr lang="ru-RU" sz="3200" dirty="0"/>
              <a:t>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2) </a:t>
            </a:r>
            <a:r>
              <a:rPr lang="ru-RU" sz="3200" dirty="0"/>
              <a:t>Воздействие приникающей радиации;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3) Воздействие </a:t>
            </a:r>
            <a:r>
              <a:rPr lang="ru-RU" sz="3200" dirty="0"/>
              <a:t>электромагнитного </a:t>
            </a:r>
            <a:r>
              <a:rPr lang="ru-RU" sz="3200" dirty="0" smtClean="0"/>
              <a:t>импульса.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2579369"/>
      </p:ext>
    </p:extLst>
  </p:cSld>
  <p:clrMapOvr>
    <a:masterClrMapping/>
  </p:clrMapOvr>
  <p:transition spd="slow" advTm="2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43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Проверка теста.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96600"/>
              </p:ext>
            </p:extLst>
          </p:nvPr>
        </p:nvGraphicFramePr>
        <p:xfrm>
          <a:off x="611560" y="1397000"/>
          <a:ext cx="8064900" cy="210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  <a:gridCol w="806490"/>
              </a:tblGrid>
              <a:tr h="10520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 anchor="ctr"/>
                </a:tc>
              </a:tr>
              <a:tr h="10520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4807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Оценка за тест:</a:t>
            </a: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07356"/>
              </p:ext>
            </p:extLst>
          </p:nvPr>
        </p:nvGraphicFramePr>
        <p:xfrm>
          <a:off x="539550" y="1397000"/>
          <a:ext cx="7992890" cy="289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/>
                <a:gridCol w="1296144"/>
                <a:gridCol w="1296144"/>
                <a:gridCol w="1296144"/>
                <a:gridCol w="1296144"/>
              </a:tblGrid>
              <a:tr h="14480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правильных ответов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0-4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5-6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7-8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9-10</a:t>
                      </a:r>
                      <a:endParaRPr lang="ru-RU" sz="3200" dirty="0"/>
                    </a:p>
                  </a:txBody>
                  <a:tcPr anchor="ctr"/>
                </a:tc>
              </a:tr>
              <a:tr h="14480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Оценка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6328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8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76200" y="304800"/>
            <a:ext cx="89916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alpha val="53000"/>
                </a:srgbClr>
              </a:gs>
              <a:gs pos="100000">
                <a:srgbClr val="0000FF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Ватно-марлевая повязка</a:t>
            </a:r>
            <a:endParaRPr lang="ru-RU" sz="240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" y="1675872"/>
            <a:ext cx="7685360" cy="51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4" name="Picture 4" descr="{130A0935-4F91-4310-8C0A-C0377C08412F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6200" y="304800"/>
            <a:ext cx="89916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alpha val="53000"/>
                </a:srgbClr>
              </a:gs>
              <a:gs pos="100000">
                <a:srgbClr val="0000FF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Ватно-марлевая повязка изготавливается так</a:t>
            </a:r>
            <a:r>
              <a:rPr lang="ru-RU" sz="240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0" y="1371600"/>
            <a:ext cx="8991600" cy="525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>
                  <a:alpha val="53000"/>
                </a:srgbClr>
              </a:gs>
              <a:gs pos="100000">
                <a:srgbClr val="0000FF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1.берут кусок марли 100x50 см;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в средней части куска на площади 30x20 см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кладут ровный слой ваты толщиной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примерно 2 см;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О свободные от ваты концы марли (около 30-35 см)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с обеих сторон разрезают посредине ножницами,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образуя две пары завязок;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4.завязки, при наличии времени,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закрепляют стежками ниток (обшивают).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5.Если есть марля, но нет ваты, можно изготовить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марлевую повязку.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Для этого вместо ваты на середину куска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укладывают 5-6 слоев марли.</a:t>
            </a:r>
          </a:p>
        </p:txBody>
      </p:sp>
    </p:spTree>
    <p:extLst>
      <p:ext uri="{BB962C8B-B14F-4D97-AF65-F5344CB8AC3E}">
        <p14:creationId xmlns:p14="http://schemas.microsoft.com/office/powerpoint/2010/main" val="35264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20688"/>
            <a:ext cx="7543800" cy="5976664"/>
          </a:xfrm>
        </p:spPr>
        <p:txBody>
          <a:bodyPr/>
          <a:lstStyle/>
          <a:p>
            <a:r>
              <a:rPr lang="ru-RU" sz="3600" dirty="0" smtClean="0"/>
              <a:t>Для защиты от OB необходимо смочить её 2% -м раствором питьевой соды (при защите от хлора) или 5% -м раствором лимонной кислоты (при защите от аммиака). Если у вас не оказалось ни соды, ни лимонной кислоты — обильно смочите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1200"/>
            <a:ext cx="871296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NaHCO3+Cl2→NaClO3+NaCl+H2O+CO2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56860"/>
            <a:ext cx="1584176" cy="10249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DADADA">
                    <a:lumMod val="10000"/>
                  </a:srgbClr>
                </a:solidFill>
                <a:cs typeface="Aharoni" panose="02010803020104030203" pitchFamily="2" charset="-79"/>
              </a:rPr>
              <a:t>Сода</a:t>
            </a:r>
            <a:endParaRPr lang="ru-RU" sz="4000" b="1" dirty="0">
              <a:solidFill>
                <a:srgbClr val="DADADA">
                  <a:lumMod val="10000"/>
                </a:srgbClr>
              </a:solidFill>
              <a:cs typeface="Aharoni" panose="02010803020104030203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3788" y="4658044"/>
            <a:ext cx="266429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DADADA">
                    <a:lumMod val="10000"/>
                  </a:srgbClr>
                </a:solidFill>
              </a:rPr>
              <a:t>Соли</a:t>
            </a:r>
            <a:endParaRPr lang="ru-RU" sz="40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068960"/>
            <a:ext cx="1584176" cy="1012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DADADA">
                    <a:lumMod val="10000"/>
                  </a:srgbClr>
                </a:solidFill>
              </a:rPr>
              <a:t>Хлор</a:t>
            </a:r>
            <a:endParaRPr lang="ru-RU" sz="40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148422"/>
            <a:ext cx="180020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DADADA">
                    <a:lumMod val="10000"/>
                  </a:srgbClr>
                </a:solidFill>
              </a:rPr>
              <a:t>Вода</a:t>
            </a:r>
            <a:endParaRPr lang="ru-RU" sz="40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658044"/>
            <a:ext cx="28083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ADADA">
                    <a:lumMod val="10000"/>
                  </a:srgbClr>
                </a:solidFill>
              </a:rPr>
              <a:t>Углекислый газ</a:t>
            </a:r>
            <a:endParaRPr lang="ru-RU" sz="3200" b="1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187624" y="256490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63788" y="2564904"/>
            <a:ext cx="5400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172400" y="2564904"/>
            <a:ext cx="288032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572000" y="2564904"/>
            <a:ext cx="216024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680012" y="2564904"/>
            <a:ext cx="1044116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14376"/>
              </p:ext>
            </p:extLst>
          </p:nvPr>
        </p:nvGraphicFramePr>
        <p:xfrm>
          <a:off x="1300420" y="1628800"/>
          <a:ext cx="6852200" cy="3685068"/>
        </p:xfrm>
        <a:graphic>
          <a:graphicData uri="http://schemas.openxmlformats.org/drawingml/2006/table">
            <a:tbl>
              <a:tblPr firstRow="1" bandRow="1"/>
              <a:tblGrid>
                <a:gridCol w="685220"/>
                <a:gridCol w="685220"/>
                <a:gridCol w="685220"/>
                <a:gridCol w="685220"/>
                <a:gridCol w="685220"/>
                <a:gridCol w="685220"/>
                <a:gridCol w="685220"/>
                <a:gridCol w="685220"/>
                <a:gridCol w="685220"/>
                <a:gridCol w="685220"/>
              </a:tblGrid>
              <a:tr h="92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26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исправлений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26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71328" y="419996"/>
            <a:ext cx="80643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Бланк ответов.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Фамилия Имя:_____________________ Класс________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719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gp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092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81000" y="152400"/>
            <a:ext cx="8305800" cy="914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1">
                  <a:alpha val="49001"/>
                </a:schemeClr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Гражданский противогаз ГП-7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572000" y="2041525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/>
              <a:t>Гражданский противогаз ГП-7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/>
              <a:t>           предназначен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/>
              <a:t>для защиты органов дыхания, глаз и лица человека от отравляющих и радиоактивных веществ в виде паров и аэрозолей, бактериальных (биологических) средств, присутствующих в воздухе </a:t>
            </a:r>
          </a:p>
        </p:txBody>
      </p:sp>
    </p:spTree>
    <p:extLst>
      <p:ext uri="{BB962C8B-B14F-4D97-AF65-F5344CB8AC3E}">
        <p14:creationId xmlns:p14="http://schemas.microsoft.com/office/powerpoint/2010/main" val="333745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066"/>
            <a:ext cx="8568952" cy="658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3402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2379" y="692153"/>
            <a:ext cx="2395226" cy="589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 fontAlgn="base">
              <a:lnSpc>
                <a:spcPct val="110000"/>
              </a:lnSpc>
              <a:spcBef>
                <a:spcPts val="1000"/>
              </a:spcBef>
              <a:spcAft>
                <a:spcPts val="14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Противогаз ГП-7 - одна из самых последних и самых совершенных моделей.</a:t>
            </a:r>
          </a:p>
          <a:p>
            <a:pPr defTabSz="449263" fontAlgn="base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Им могут пользоваться люди старше 60 лет, а также больные с легочными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</a:rPr>
              <a:t>сердечно-сосудистыми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заболеваниями.</a:t>
            </a:r>
          </a:p>
          <a:p>
            <a:pPr defTabSz="449263" fontAlgn="base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Наличие у противогаза переговорного устройства (мембраны) обеспечивает четкое понимание передаваемой речи, значительно облегчает пользование средствами связи (радио, телефоном).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1951180" cy="353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64259" y="698501"/>
            <a:ext cx="3707123" cy="5507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ГП-7 по сравнению с ГП-5 имеет ряд существенных преимуществ по эксплуатационным и физиологическим показателям.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Уменьшение сопротивления фильтрующе-поглощающей коробки облегчает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</a:rPr>
              <a:t>дыхание-независимый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обтюратор (представляет собой полосу тонкой резины и служит для создания надежной герметизации лицевой части на голове, в свою очередь герметизация вторых, из-за способности обтюратора растягиваться независимо от корпуса маски.) обеспечивает более надежную герметизацию и в то же время уменьшает давление лицевой части противогаза на голову.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Снижение сопротивления дыхания и давления на голову позволяет увеличить время пребывания в противогазе.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864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Противогаз ГП-7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3628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79410"/>
              </p:ext>
            </p:extLst>
          </p:nvPr>
        </p:nvGraphicFramePr>
        <p:xfrm>
          <a:off x="323528" y="548680"/>
          <a:ext cx="8064896" cy="5391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066475"/>
                <a:gridCol w="1543391"/>
                <a:gridCol w="1727515"/>
                <a:gridCol w="1727515"/>
              </a:tblGrid>
              <a:tr h="383230">
                <a:tc rowSpan="2">
                  <a:txBody>
                    <a:bodyPr/>
                    <a:lstStyle/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Условия</a:t>
                      </a:r>
                    </a:p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 выполнения 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норматива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Оценки по времени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</a:rPr>
                        <a:t>Отлич</a:t>
                      </a:r>
                      <a:r>
                        <a:rPr lang="ru-RU" sz="2400" b="1" dirty="0" smtClean="0">
                          <a:effectLst/>
                        </a:rPr>
                        <a:t>-но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Хорошо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</a:rPr>
                        <a:t>Удовлет-вори-тельно</a:t>
                      </a:r>
                      <a:r>
                        <a:rPr lang="ru-RU" sz="2400" b="1" dirty="0" smtClean="0">
                          <a:effectLst/>
                        </a:rPr>
                        <a:t>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3585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Противогазы </a:t>
                      </a:r>
                      <a:r>
                        <a:rPr lang="ru-RU" sz="2400" b="1" dirty="0">
                          <a:effectLst/>
                        </a:rPr>
                        <a:t>в «поход­ном положении</a:t>
                      </a:r>
                      <a:r>
                        <a:rPr lang="ru-RU" sz="2400" b="1" dirty="0" smtClean="0">
                          <a:effectLst/>
                        </a:rPr>
                        <a:t>».</a:t>
                      </a:r>
                      <a:endParaRPr lang="ru-RU" sz="2400" b="1" dirty="0">
                        <a:effectLst/>
                      </a:endParaRPr>
                    </a:p>
                    <a:p>
                      <a:pPr indent="139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Руководитель </a:t>
                      </a:r>
                      <a:r>
                        <a:rPr lang="ru-RU" sz="2400" b="1" dirty="0" smtClean="0">
                          <a:effectLst/>
                        </a:rPr>
                        <a:t>подаёт </a:t>
                      </a:r>
                      <a:r>
                        <a:rPr lang="ru-RU" sz="2400" b="1" dirty="0">
                          <a:effectLst/>
                        </a:rPr>
                        <a:t>команду «Газы». Обучаемые надевают противогазы.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 секунд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 секунд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 секунд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lnSpcReduction="10000"/>
          </a:bodyPr>
          <a:lstStyle/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</a:rPr>
              <a:t>Ошибки, </a:t>
            </a:r>
            <a:endParaRPr lang="ru-RU" sz="3500" dirty="0">
              <a:latin typeface="Arial"/>
            </a:endParaRPr>
          </a:p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</a:rPr>
              <a:t>снижающие оценку на 1 балл </a:t>
            </a:r>
            <a:endParaRPr lang="ru-RU" sz="35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0000"/>
                </a:solidFill>
              </a:rPr>
              <a:t>1</a:t>
            </a:r>
            <a:r>
              <a:rPr lang="ru-RU" sz="3000" b="1" dirty="0">
                <a:solidFill>
                  <a:srgbClr val="000000"/>
                </a:solidFill>
              </a:rPr>
              <a:t>. При надевании противогаза обучаемый</a:t>
            </a:r>
            <a:r>
              <a:rPr lang="ru-RU" sz="3000" b="1" spc="-100" dirty="0">
                <a:solidFill>
                  <a:srgbClr val="000000"/>
                </a:solidFill>
              </a:rPr>
              <a:t> </a:t>
            </a:r>
            <a:r>
              <a:rPr lang="ru-RU" sz="3000" b="1" dirty="0">
                <a:solidFill>
                  <a:srgbClr val="000000"/>
                </a:solidFill>
              </a:rPr>
              <a:t>не закрыл глаза и не задержал дыха­ния</a:t>
            </a:r>
            <a:endParaRPr lang="ru-RU" sz="35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</a:rPr>
              <a:t>2. После надевания противогаза  обучае­мый не сделал резкий выдох</a:t>
            </a:r>
            <a:endParaRPr lang="ru-RU" sz="35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</a:rPr>
              <a:t>3. Шлем-маска на­дета так, что очки не приходятся  против глаз (с перекосом)</a:t>
            </a:r>
            <a:endParaRPr lang="ru-RU" sz="35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0000"/>
                </a:solidFill>
              </a:rPr>
              <a:t> </a:t>
            </a:r>
            <a:endParaRPr lang="ru-RU" sz="35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Ошибки, 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определяющие оценку </a:t>
            </a:r>
            <a:endParaRPr lang="ru-RU" sz="3200" dirty="0">
              <a:latin typeface="Arial"/>
            </a:endParaRPr>
          </a:p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«Неудовлетворительно»  </a:t>
            </a:r>
            <a:endParaRPr lang="ru-RU" sz="32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</a:rPr>
              <a:t>1</a:t>
            </a:r>
            <a:r>
              <a:rPr lang="ru-RU" b="1" dirty="0">
                <a:solidFill>
                  <a:srgbClr val="000000"/>
                </a:solidFill>
              </a:rPr>
              <a:t>. Шлем-маска надета с перекосом, при котором наружный воздух может проникнуть под шлем-маску</a:t>
            </a:r>
            <a:endParaRPr lang="ru-RU" sz="32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2. При надевании была порвана шлем-маска</a:t>
            </a:r>
            <a:endParaRPr lang="ru-RU" sz="3200" dirty="0">
              <a:latin typeface="Arial"/>
            </a:endParaRPr>
          </a:p>
          <a:p>
            <a:pPr marL="0" indent="0" fontAlgn="t">
              <a:lnSpc>
                <a:spcPct val="108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3. Не полностью 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ввернута фильтрующая коробка</a:t>
            </a:r>
            <a:endParaRPr lang="ru-RU" sz="3200" dirty="0">
              <a:latin typeface="Arial"/>
            </a:endParaRPr>
          </a:p>
          <a:p>
            <a:pPr marL="0" indent="137160" fontAlgn="t">
              <a:lnSpc>
                <a:spcPct val="108000"/>
              </a:lnSpc>
              <a:spcBef>
                <a:spcPts val="0"/>
              </a:spcBef>
            </a:pPr>
            <a:endParaRPr lang="ru-RU" sz="3200" dirty="0"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71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4827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Правила проведения йодной профилактики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4427984" cy="55091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7-tub.yandex.net/i?id=14585045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132856"/>
            <a:ext cx="1584176" cy="15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bsa013\Рабочий стол\Для Инны!\0_15b71_ab62487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584510" cy="3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bsa013\Рабочий стол\Для Инны!\112266_393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65104"/>
            <a:ext cx="3571511" cy="232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20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проведения йодной профилактики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bsa013\Рабочий стол\Для Инны!\tiroide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232248" cy="18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Защитить щитовидную железу препаратами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стабильного йода  от проникновения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щитовидную железу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радиоактивного йода-131,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т.к  щитовидная железа управляет всеми железами          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внутренней секреции в организме человека.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Documents and Settings\bsa013\Рабочий стол\Для Инны!\BT5RCAC3LSZOCANXQQDCCALERCZCCADCB2CWCAVOZFKPCAXCP4SZCACH7O68CAZJEB1YCAFMR7B8CAZTPK77CAO2N61GCAF3D3YHCAYLIDBKCA3YTJCTCAOP2EYDCA4AIH9ECAVR3WLACAIE2V7RCAH4G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195736" cy="244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77071"/>
            <a:ext cx="298376" cy="2160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73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Препараты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стабильного йода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bsa013\Рабочий стол\Для Инны!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909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bsa013\Рабочий стол\Для Инны!\0257019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1916832"/>
            <a:ext cx="2304256" cy="253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42595" y="1012373"/>
            <a:ext cx="33375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(порошок)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Йодистого калия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раз в день,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запивая молоком.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Взрослые по 1 табл.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по ½ табл.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течение 7-8 дней,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не более 10 дней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212976"/>
            <a:ext cx="21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Продаются в аптеке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628800"/>
            <a:ext cx="32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Индивидуальная аптечка АИ-2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725144"/>
            <a:ext cx="3299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Выдаётся населению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санитарными постами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органа уполномоченного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решение задач в области ГО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404" y="366971"/>
            <a:ext cx="8183880" cy="105156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sa013\Рабочий стол\Для Инны!\1219827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592288" cy="194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2910" y="69269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5% спиртовой раствор йода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bsa013\Рабочий стол\Для Инны!\pipetka-stekljann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97304">
            <a:off x="45191" y="2070544"/>
            <a:ext cx="1883836" cy="1883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87167" y="1958509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помощью аптекарской пипетки йод капают в стакан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питательной жидкостью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возрастным категориям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bsa013\Рабочий стол\Для Инны!\HNBRCAE2IOXMCALMU7U1CALRK78HCAK9K2M9CAFFWFMLCAQ2QXB3CAN6PVTLCAVVHZ6PCAKN8MARCA9FQAM2CA1RDF2ICAHMPJAVCA28XTYCCAGPGT8SCAKPPOIACAMDHCFYCAL01JTKCA235ZOVCA77L2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348880"/>
            <a:ext cx="1057275" cy="109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bsa013\Рабочий стол\Для Инны!\94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1956" y="5949280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100 мл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суточная доза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602128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4005064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Питательная жидкость: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Молоко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Кисель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Бульон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компот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326" y="4263305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Недопустимо разводить йод: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спиртных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газированных 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кисломолочных напитках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bsa013\Рабочий стол\Для Инны!\17398_2009-06-27_05_33_14.jpg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6259575" y="433473"/>
            <a:ext cx="25202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66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Государственная </a:t>
            </a:r>
            <a:r>
              <a:rPr lang="ru-RU" dirty="0"/>
              <a:t>структура, обеспечивающая систему мероприятий по защите и подготовке к ней населения, материальных и культурных ценностей на территории РФ от опасностей, возникающих при ведении военных действий, называется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/>
              <a:t>Гражданская оборона;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/>
              <a:t>РСЧС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Вооруженные силы РФ  </a:t>
            </a:r>
          </a:p>
        </p:txBody>
      </p:sp>
    </p:spTree>
    <p:extLst>
      <p:ext uri="{BB962C8B-B14F-4D97-AF65-F5344CB8AC3E}">
        <p14:creationId xmlns:p14="http://schemas.microsoft.com/office/powerpoint/2010/main" val="1048864404"/>
      </p:ext>
    </p:extLst>
  </p:cSld>
  <p:clrMapOvr>
    <a:masterClrMapping/>
  </p:clrMapOvr>
  <p:transition spd="slow" advTm="2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00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Возрастные категории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bsa013\Рабочий стол\Для Инны!\f_177216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252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1196752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Беременным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йодную профилактику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проводить нельзя.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Опасно для плода!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Documents and Settings\bsa013\Рабочий стол\Для Инны!\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799692" cy="239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bsa013\Рабочий стол\Для Инны!\7WORCABM9CKLCAAF8UU7CA5F1P2KCA3W5494CAWYZERLCA3JFQQLCAAWUDKFCAM7FWN9CAQ120FXCAT6EHXHCAJ526CTCAB3E0JBCAQFFBYJCARKH7FDCA949I51CAMWY6ZACA3ULAFWCAKPRS01CALDOUI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6259" y="4714910"/>
            <a:ext cx="141969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3429000"/>
            <a:ext cx="2262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Грудным детям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молоком матери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4581128"/>
            <a:ext cx="2526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искусственном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вскармливании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детям до 2 лет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йодная сетка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стопы,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ладони, ягодицы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Documents and Settings\bsa013\Рабочий стол\Для Инны!\04cNNNfAdBGD-B18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7236296" y="0"/>
            <a:ext cx="1907704" cy="254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48064" y="980728"/>
            <a:ext cx="2160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 до 14 лет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22 капли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5% раствора йода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100 мл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питательной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жидкости, в день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3" name="Picture 9" descr="C:\Documents and Settings\bsa013\Рабочий стол\Для Инны!\untitled.bmp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5530142" y="3284984"/>
            <a:ext cx="3613858" cy="267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200531" y="5949280"/>
            <a:ext cx="4943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капли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5% раствора йода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100 мл питательной жидкости, в день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94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31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Защитный эффект йодной профилактики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924944"/>
          <a:ext cx="9144001" cy="41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304"/>
                <a:gridCol w="1835697"/>
              </a:tblGrid>
              <a:tr h="614657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Время приёма препаратов стабильного йода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Фактор защиты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1249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 6 часов до поступления в организм йода-131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 100 раз</a:t>
                      </a:r>
                      <a:endParaRPr lang="ru-RU" sz="2400" b="1" dirty="0"/>
                    </a:p>
                  </a:txBody>
                  <a:tcPr/>
                </a:tc>
              </a:tr>
              <a:tr h="81249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 время поступления в организм йода-131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 90 раз</a:t>
                      </a:r>
                      <a:endParaRPr lang="ru-RU" sz="2400" b="1" dirty="0"/>
                    </a:p>
                  </a:txBody>
                  <a:tcPr/>
                </a:tc>
              </a:tr>
              <a:tr h="81295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Через 2 часа после  разового поступления йода-131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 10 раз</a:t>
                      </a:r>
                      <a:endParaRPr lang="ru-RU" sz="2400" b="1" dirty="0"/>
                    </a:p>
                  </a:txBody>
                  <a:tcPr/>
                </a:tc>
              </a:tr>
              <a:tr h="8804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Через</a:t>
                      </a:r>
                      <a:r>
                        <a:rPr lang="ru-RU" sz="2400" b="1" baseline="0" dirty="0" smtClean="0"/>
                        <a:t> 6 часов после разового поступления йода-131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 2 раза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Documents and Settings\bsa013\Рабочий стол\Для Инны!\S4KWCAC5CW1ZCASLLJ7WCALHNWT1CAFFLFSXCALXVFB5CAQK7JMACA18Q5BUCALL2YQ4CATZ8V0WCAPGX5H8CACAI3LZCAF5C666CAZBD8QPCA80Z6HKCA7E4IL0CA9MEJPFCA355D9BCA30CIOMCA31IR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800" y="620688"/>
            <a:ext cx="1691731" cy="224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bsa013\Рабочий стол\Для Инны!\AQWDCA14DT22CAHPHTOHCA1JOEOWCA0EJ292CATRHLCUCACPAFQKCABJ7LJECAAN89AZCA6LTHTOCA27LXHVCAFAZ4GACA9LMQ01CA3X0FB3CAGQ3U72CA3STS39CA90WSLJCATI6Q29CACQFUIOCAPDT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832604" cy="224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61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1 из 11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96344" cy="296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1268760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радиационно-опасных авариях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облаке находится большое количество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радиоактивного йода-131,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период полураспада которого 8 дней. </a:t>
            </a:r>
          </a:p>
        </p:txBody>
      </p:sp>
      <p:pic>
        <p:nvPicPr>
          <p:cNvPr id="6" name="Picture 8" descr="C:\Documents and Settings\bsa013\Рабочий стол\Для Инны!\1207039832_img_0628.jpg"/>
          <p:cNvPicPr>
            <a:picLocks noChangeAspect="1" noChangeArrowheads="1"/>
          </p:cNvPicPr>
          <p:nvPr/>
        </p:nvPicPr>
        <p:blipFill>
          <a:blip r:embed="rId5" cstate="print"/>
          <a:srcRect l="11864" t="21440" r="14107" b="4641"/>
          <a:stretch>
            <a:fillRect/>
          </a:stretch>
        </p:blipFill>
        <p:spPr bwMode="auto">
          <a:xfrm>
            <a:off x="6191672" y="2921563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356992"/>
            <a:ext cx="626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Поэтому проводить йодную профилактику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 в течение первых 8 дней,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не боле 10 дней.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373216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избыточное содержание йода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организме человека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вредно для его здоровья.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0"/>
            <a:ext cx="61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Длительность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йодной профилактики</a:t>
            </a:r>
            <a:endParaRPr lang="ru-RU" sz="36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1096" y="4581128"/>
            <a:ext cx="2869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358810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Постепенно уровень радиации на местности снижается примерно в 10 раз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отрезки  времени кратные 7  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(через 7 часов после выброса РОВ в 10 раз,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через 49 часов – почти в 100 раз).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4067944" cy="270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5"/>
            <a:ext cx="493039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041" y="3717032"/>
            <a:ext cx="4187959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9249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радиационный фон превышает допустимый уровень по истечении 10 дней,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принимается решение -   </a:t>
            </a:r>
            <a:r>
              <a:rPr lang="ru-RU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ЭВАКУИРОВАТЬ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население в чистую зону.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Снижение уровня радиации</a:t>
            </a:r>
            <a:endParaRPr lang="ru-RU" sz="32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Использован материал: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http://borodkinasa.school277.spb.ru/material/str_dlya_kolleg/yodnaya_profilaktika_8_klass/pravila_jod_profilaktiki.pptx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http://www.myshared.ru/slide/416678/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 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38568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2. </a:t>
            </a:r>
            <a:r>
              <a:rPr lang="ru-RU" sz="3600" dirty="0" smtClean="0"/>
              <a:t>В </a:t>
            </a:r>
            <a:r>
              <a:rPr lang="ru-RU" sz="3600" dirty="0"/>
              <a:t>каком году впервые было применено ядерное оружие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 smtClean="0"/>
              <a:t>1) </a:t>
            </a:r>
            <a:r>
              <a:rPr lang="ru-RU" sz="3600" dirty="0"/>
              <a:t>1939г;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2) 1944г</a:t>
            </a:r>
            <a:r>
              <a:rPr lang="ru-RU" sz="3600" dirty="0"/>
              <a:t>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3) 1945г.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07160964"/>
      </p:ext>
    </p:extLst>
  </p:cSld>
  <p:clrMapOvr>
    <a:masterClrMapping/>
  </p:clrMapOvr>
  <p:transition spd="slow" advTm="1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3. </a:t>
            </a:r>
            <a:r>
              <a:rPr lang="ru-RU" sz="3200" dirty="0" smtClean="0"/>
              <a:t>При </a:t>
            </a:r>
            <a:r>
              <a:rPr lang="ru-RU" sz="3200" dirty="0"/>
              <a:t>каких условиях противогаз носится в положении «наготове»:</a:t>
            </a:r>
          </a:p>
          <a:p>
            <a:pPr marL="0" indent="0">
              <a:buNone/>
            </a:pPr>
            <a:r>
              <a:rPr lang="ru-RU" sz="3200" dirty="0"/>
              <a:t>1</a:t>
            </a:r>
            <a:r>
              <a:rPr lang="ru-RU" sz="3200" dirty="0" smtClean="0"/>
              <a:t>) </a:t>
            </a:r>
            <a:r>
              <a:rPr lang="ru-RU" sz="3200" dirty="0"/>
              <a:t>При угрозе заражения, после информации по радио и по команде «Противогазы готовь!»; </a:t>
            </a:r>
          </a:p>
          <a:p>
            <a:pPr marL="0" indent="0">
              <a:buNone/>
            </a:pPr>
            <a:r>
              <a:rPr lang="ru-RU" sz="3200" dirty="0"/>
              <a:t>2</a:t>
            </a:r>
            <a:r>
              <a:rPr lang="ru-RU" sz="3200" dirty="0" smtClean="0"/>
              <a:t>) </a:t>
            </a:r>
            <a:r>
              <a:rPr lang="ru-RU" sz="3200" dirty="0"/>
              <a:t>По сигналу «Воздушная тревога»;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</a:t>
            </a:r>
            <a:r>
              <a:rPr lang="ru-RU" sz="3200" dirty="0"/>
              <a:t>) При условии, когда обнаружены признаки применения отравляющих веществ. </a:t>
            </a:r>
          </a:p>
        </p:txBody>
      </p:sp>
    </p:spTree>
    <p:extLst>
      <p:ext uri="{BB962C8B-B14F-4D97-AF65-F5344CB8AC3E}">
        <p14:creationId xmlns:p14="http://schemas.microsoft.com/office/powerpoint/2010/main" val="2332086968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4.</a:t>
            </a:r>
            <a:r>
              <a:rPr lang="ru-RU" sz="3200" dirty="0" smtClean="0"/>
              <a:t> Удаление </a:t>
            </a:r>
            <a:r>
              <a:rPr lang="ru-RU" sz="3200" dirty="0"/>
              <a:t>и обезвреживание вредных веществ, попавших на кожу, одежду и СИЗ, самостоятельно в очаге или сразу после выхода из него, используя индивидуальные специальные средства или подручные материалы: </a:t>
            </a:r>
          </a:p>
          <a:p>
            <a:pPr marL="0" indent="0">
              <a:buNone/>
            </a:pPr>
            <a:r>
              <a:rPr lang="ru-RU" sz="3200" dirty="0"/>
              <a:t>1</a:t>
            </a:r>
            <a:r>
              <a:rPr lang="ru-RU" sz="3200" dirty="0" smtClean="0"/>
              <a:t>) </a:t>
            </a:r>
            <a:r>
              <a:rPr lang="ru-RU" sz="3200" dirty="0"/>
              <a:t>Санитарная обработка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r>
              <a:rPr lang="ru-RU" sz="3200" dirty="0" smtClean="0"/>
              <a:t>2) </a:t>
            </a:r>
            <a:r>
              <a:rPr lang="ru-RU" sz="3200" dirty="0"/>
              <a:t>Полная санитарная обработка;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3) </a:t>
            </a:r>
            <a:r>
              <a:rPr lang="ru-RU" sz="3200" dirty="0"/>
              <a:t>Частичная санитарная </a:t>
            </a:r>
            <a:r>
              <a:rPr lang="ru-RU" sz="3200" dirty="0" smtClean="0"/>
              <a:t>обработка. 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51660"/>
      </p:ext>
    </p:extLst>
  </p:cSld>
  <p:clrMapOvr>
    <a:masterClrMapping/>
  </p:clrMapOvr>
  <p:transition spd="slow" advTm="3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5. </a:t>
            </a:r>
            <a:r>
              <a:rPr lang="ru-RU" sz="3600" dirty="0" smtClean="0"/>
              <a:t>Основным </a:t>
            </a:r>
            <a:r>
              <a:rPr lang="ru-RU" sz="3600" dirty="0"/>
              <a:t>способом эвакуации является: </a:t>
            </a:r>
          </a:p>
          <a:p>
            <a:pPr marL="0" indent="0">
              <a:buNone/>
            </a:pPr>
            <a:r>
              <a:rPr lang="ru-RU" sz="3600" dirty="0"/>
              <a:t>1</a:t>
            </a:r>
            <a:r>
              <a:rPr lang="ru-RU" sz="3600" dirty="0" smtClean="0"/>
              <a:t>) Пеший</a:t>
            </a:r>
            <a:r>
              <a:rPr lang="ru-RU" sz="3600" dirty="0"/>
              <a:t>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</a:t>
            </a:r>
            <a:r>
              <a:rPr lang="ru-RU" sz="3600" dirty="0"/>
              <a:t>) </a:t>
            </a:r>
            <a:r>
              <a:rPr lang="ru-RU" sz="3600" dirty="0" smtClean="0"/>
              <a:t>Комбинированный; </a:t>
            </a:r>
          </a:p>
          <a:p>
            <a:pPr marL="0" indent="0">
              <a:buNone/>
            </a:pPr>
            <a:r>
              <a:rPr lang="ru-RU" sz="3600" dirty="0"/>
              <a:t>3) На транспорте.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0339"/>
      </p:ext>
    </p:extLst>
  </p:cSld>
  <p:clrMapOvr>
    <a:masterClrMapping/>
  </p:clrMapOvr>
  <p:transition spd="slow" advTm="1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3900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6. </a:t>
            </a:r>
            <a:r>
              <a:rPr lang="ru-RU" sz="3600" dirty="0" smtClean="0"/>
              <a:t>Какой </a:t>
            </a:r>
            <a:r>
              <a:rPr lang="ru-RU" sz="3600" dirty="0"/>
              <a:t>сигнал оповещения населения о ЧС установлен в наше время:</a:t>
            </a:r>
          </a:p>
          <a:p>
            <a:pPr marL="0" indent="0">
              <a:buNone/>
            </a:pPr>
            <a:r>
              <a:rPr lang="ru-RU" sz="3600" dirty="0" smtClean="0"/>
              <a:t>1) «Внимание </a:t>
            </a:r>
            <a:r>
              <a:rPr lang="ru-RU" sz="3600" dirty="0"/>
              <a:t>всем</a:t>
            </a:r>
            <a:r>
              <a:rPr lang="ru-RU" sz="3600" dirty="0" smtClean="0"/>
              <a:t>!»;</a:t>
            </a:r>
          </a:p>
          <a:p>
            <a:pPr marL="0" indent="0">
              <a:buNone/>
            </a:pPr>
            <a:r>
              <a:rPr lang="ru-RU" sz="3600" dirty="0" smtClean="0"/>
              <a:t>2) «Воздушная </a:t>
            </a:r>
            <a:r>
              <a:rPr lang="ru-RU" sz="3600" dirty="0"/>
              <a:t>тревога</a:t>
            </a:r>
            <a:r>
              <a:rPr lang="ru-RU" sz="3600" dirty="0" smtClean="0"/>
              <a:t>»;</a:t>
            </a:r>
          </a:p>
          <a:p>
            <a:pPr marL="0" indent="0">
              <a:buNone/>
            </a:pPr>
            <a:r>
              <a:rPr lang="ru-RU" sz="3600" dirty="0" smtClean="0"/>
              <a:t>3) «Отбой </a:t>
            </a:r>
            <a:r>
              <a:rPr lang="ru-RU" sz="3600" dirty="0"/>
              <a:t>воздушной тревоги»;</a:t>
            </a:r>
          </a:p>
          <a:p>
            <a:pPr marL="0" indent="0">
              <a:buNone/>
            </a:pPr>
            <a:r>
              <a:rPr lang="ru-RU" sz="3600" dirty="0"/>
              <a:t>4</a:t>
            </a:r>
            <a:r>
              <a:rPr lang="ru-RU" sz="3600" dirty="0" smtClean="0"/>
              <a:t>) «Химическая </a:t>
            </a:r>
            <a:r>
              <a:rPr lang="ru-RU" sz="3600" dirty="0"/>
              <a:t>тревога»;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5) «Радиационная </a:t>
            </a:r>
            <a:r>
              <a:rPr lang="ru-RU" sz="3600" dirty="0"/>
              <a:t>опасность».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33595"/>
      </p:ext>
    </p:extLst>
  </p:cSld>
  <p:clrMapOvr>
    <a:masterClrMapping/>
  </p:clrMapOvr>
  <p:transition spd="slow" advTm="2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7. </a:t>
            </a:r>
            <a:r>
              <a:rPr lang="ru-RU" sz="3200" dirty="0" smtClean="0"/>
              <a:t>От </a:t>
            </a:r>
            <a:r>
              <a:rPr lang="ru-RU" sz="3200" dirty="0"/>
              <a:t>каких поражающих факторов защищает противорадиационное укрытие: </a:t>
            </a:r>
          </a:p>
          <a:p>
            <a:pPr marL="0" indent="0">
              <a:buNone/>
            </a:pPr>
            <a:r>
              <a:rPr lang="ru-RU" sz="3200" dirty="0" smtClean="0"/>
              <a:t>1) От </a:t>
            </a:r>
            <a:r>
              <a:rPr lang="ru-RU" sz="3200" dirty="0"/>
              <a:t>радиоактивного заражения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r>
              <a:rPr lang="ru-RU" sz="3200" dirty="0" smtClean="0"/>
              <a:t>2) </a:t>
            </a:r>
            <a:r>
              <a:rPr lang="ru-RU" sz="3200" dirty="0"/>
              <a:t>От химического и бактериологического оружия; </a:t>
            </a:r>
          </a:p>
          <a:p>
            <a:pPr marL="0" indent="0">
              <a:buNone/>
            </a:pPr>
            <a:r>
              <a:rPr lang="ru-RU" sz="3200" dirty="0"/>
              <a:t>3</a:t>
            </a:r>
            <a:r>
              <a:rPr lang="ru-RU" sz="3200" dirty="0" smtClean="0"/>
              <a:t>) </a:t>
            </a:r>
            <a:r>
              <a:rPr lang="ru-RU" sz="3200" dirty="0"/>
              <a:t>От ударной волны, радиоактивного заражения и химического оружия </a:t>
            </a:r>
          </a:p>
        </p:txBody>
      </p:sp>
    </p:spTree>
    <p:extLst>
      <p:ext uri="{BB962C8B-B14F-4D97-AF65-F5344CB8AC3E}">
        <p14:creationId xmlns:p14="http://schemas.microsoft.com/office/powerpoint/2010/main" val="397068318"/>
      </p:ext>
    </p:extLst>
  </p:cSld>
  <p:clrMapOvr>
    <a:masterClrMapping/>
  </p:clrMapOvr>
  <p:transition spd="slow" advTm="25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1548</Words>
  <Application>Microsoft Office PowerPoint</Application>
  <PresentationFormat>Экран (4:3)</PresentationFormat>
  <Paragraphs>292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Аспект</vt:lpstr>
      <vt:lpstr>Сумерки</vt:lpstr>
      <vt:lpstr>Тест по разделу «Гражданская оборона – составная часть обороноспособности страны»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проведения йодной профилактики</vt:lpstr>
      <vt:lpstr>Цель проведения йодной профилактики</vt:lpstr>
      <vt:lpstr> Препараты          стабильного йода</vt:lpstr>
      <vt:lpstr>Презентация PowerPoint</vt:lpstr>
      <vt:lpstr>Возрастные категории</vt:lpstr>
      <vt:lpstr>Защитный эффект йодной профилактики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разделу «Гражданская оборона – составная часть обороноспособности страны»</dc:title>
  <dc:creator>deVice</dc:creator>
  <cp:lastModifiedBy>Кабинет ОБЖ</cp:lastModifiedBy>
  <cp:revision>13</cp:revision>
  <dcterms:created xsi:type="dcterms:W3CDTF">2014-12-07T17:44:49Z</dcterms:created>
  <dcterms:modified xsi:type="dcterms:W3CDTF">2015-04-12T20:27:27Z</dcterms:modified>
</cp:coreProperties>
</file>