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33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10"/>
          <p:cNvSpPr txBox="1">
            <a:spLocks noChangeArrowheads="1"/>
          </p:cNvSpPr>
          <p:nvPr/>
        </p:nvSpPr>
        <p:spPr bwMode="auto">
          <a:xfrm>
            <a:off x="5000628" y="2500306"/>
            <a:ext cx="3708400" cy="1093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CD5B5"/>
              </a:gs>
            </a:gsLst>
            <a:lin ang="5400000" scaled="1"/>
          </a:gradFill>
          <a:ln w="12700">
            <a:solidFill>
              <a:srgbClr val="FAC090"/>
            </a:solidFill>
            <a:miter lim="800000"/>
            <a:headEnd/>
            <a:tailEnd/>
          </a:ln>
          <a:effectLst>
            <a:prstShdw prst="shdw13" dist="53882" dir="13500000">
              <a:srgbClr val="984807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Физкультурно-оздоровительные </a:t>
            </a:r>
            <a:r>
              <a:rPr lang="ru-RU" altLang="ru-RU" dirty="0" err="1" smtClean="0"/>
              <a:t>здоровьесберегающие</a:t>
            </a:r>
            <a:r>
              <a:rPr lang="ru-RU" altLang="ru-RU" dirty="0" smtClean="0"/>
              <a:t> технологии </a:t>
            </a:r>
            <a:endParaRPr lang="ru-RU" altLang="ru-RU" dirty="0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 flipV="1">
            <a:off x="4140200" y="692150"/>
            <a:ext cx="792163" cy="576263"/>
          </a:xfrm>
          <a:custGeom>
            <a:avLst/>
            <a:gdLst>
              <a:gd name="T0" fmla="*/ 510 w 21600"/>
              <a:gd name="T1" fmla="*/ 0 h 21600"/>
              <a:gd name="T2" fmla="*/ 0 w 21600"/>
              <a:gd name="T3" fmla="*/ 546 h 21600"/>
              <a:gd name="T4" fmla="*/ 510 w 21600"/>
              <a:gd name="T5" fmla="*/ 656 h 21600"/>
              <a:gd name="T6" fmla="*/ 1020 w 21600"/>
              <a:gd name="T7" fmla="*/ 5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39 h 21600"/>
              <a:gd name="T14" fmla="*/ 19440 w 21600"/>
              <a:gd name="T15" fmla="*/ 185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5720" y="428604"/>
            <a:ext cx="8642350" cy="1857388"/>
            <a:chOff x="546" y="8535"/>
            <a:chExt cx="13609" cy="2720"/>
          </a:xfrm>
        </p:grpSpPr>
        <p:sp>
          <p:nvSpPr>
            <p:cNvPr id="49170" name="Text Box 12"/>
            <p:cNvSpPr txBox="1">
              <a:spLocks noChangeArrowheads="1"/>
            </p:cNvSpPr>
            <p:nvPr/>
          </p:nvSpPr>
          <p:spPr bwMode="auto">
            <a:xfrm>
              <a:off x="546" y="8535"/>
              <a:ext cx="13609" cy="2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6B9B8"/>
                </a:gs>
              </a:gsLst>
              <a:lin ang="5400000" scaled="1"/>
            </a:gradFill>
            <a:ln w="12700">
              <a:solidFill>
                <a:srgbClr val="D99694"/>
              </a:solidFill>
              <a:miter lim="800000"/>
              <a:headEnd/>
              <a:tailEnd/>
            </a:ln>
            <a:effectLst>
              <a:outerShdw dist="81320" dir="18519588" algn="ctr" rotWithShape="0">
                <a:srgbClr val="953735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 b="1">
                  <a:solidFill>
                    <a:srgbClr val="C00000"/>
                  </a:solidFill>
                </a:rPr>
                <a:t>Психологическая безопасность</a:t>
              </a:r>
              <a:endParaRPr lang="ru-RU" sz="2000" b="1">
                <a:solidFill>
                  <a:srgbClr val="C00000"/>
                </a:solidFill>
                <a:latin typeface="Times New Roman" pitchFamily="18" charset="0"/>
              </a:endParaRPr>
            </a:p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81" y="9102"/>
              <a:ext cx="13360" cy="1927"/>
              <a:chOff x="681" y="9102"/>
              <a:chExt cx="13360" cy="1927"/>
            </a:xfrm>
          </p:grpSpPr>
          <p:sp>
            <p:nvSpPr>
              <p:cNvPr id="49172" name="Text Box 14"/>
              <p:cNvSpPr txBox="1">
                <a:spLocks noChangeArrowheads="1"/>
              </p:cNvSpPr>
              <p:nvPr/>
            </p:nvSpPr>
            <p:spPr bwMode="auto">
              <a:xfrm>
                <a:off x="681" y="9102"/>
                <a:ext cx="1907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9CDE5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54061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dirty="0" err="1"/>
                  <a:t>Комфорт-ная</a:t>
                </a:r>
                <a:r>
                  <a:rPr lang="ru-RU" sz="1600" dirty="0"/>
                  <a:t> </a:t>
                </a:r>
                <a:r>
                  <a:rPr lang="ru-RU" sz="1600" dirty="0" err="1"/>
                  <a:t>органи-зация</a:t>
                </a:r>
                <a:endParaRPr lang="ru-RU" sz="1600" dirty="0"/>
              </a:p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dirty="0"/>
                  <a:t>режимных моментов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 dirty="0">
                  <a:latin typeface="Arial" pitchFamily="34" charset="0"/>
                </a:endParaRPr>
              </a:p>
            </p:txBody>
          </p:sp>
          <p:sp>
            <p:nvSpPr>
              <p:cNvPr id="49173" name="Text Box 15"/>
              <p:cNvSpPr txBox="1">
                <a:spLocks noChangeArrowheads="1"/>
              </p:cNvSpPr>
              <p:nvPr/>
            </p:nvSpPr>
            <p:spPr bwMode="auto">
              <a:xfrm>
                <a:off x="2701" y="9102"/>
                <a:ext cx="1815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Оптималь-ный  двига-тельный</a:t>
                </a:r>
              </a:p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режим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4" name="Text Box 16"/>
              <p:cNvSpPr txBox="1">
                <a:spLocks noChangeArrowheads="1"/>
              </p:cNvSpPr>
              <p:nvPr/>
            </p:nvSpPr>
            <p:spPr bwMode="auto">
              <a:xfrm>
                <a:off x="4628" y="9102"/>
                <a:ext cx="2722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dirty="0"/>
                  <a:t>Правильное распределение </a:t>
                </a:r>
                <a:r>
                  <a:rPr lang="ru-RU" sz="1600" dirty="0" err="1"/>
                  <a:t>интеллектуаль-ных</a:t>
                </a:r>
                <a:r>
                  <a:rPr lang="ru-RU" sz="1600" dirty="0"/>
                  <a:t> и физических нагрузок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 dirty="0">
                  <a:latin typeface="Arial" pitchFamily="34" charset="0"/>
                </a:endParaRPr>
              </a:p>
            </p:txBody>
          </p:sp>
          <p:sp>
            <p:nvSpPr>
              <p:cNvPr id="49175" name="Text Box 17"/>
              <p:cNvSpPr txBox="1">
                <a:spLocks noChangeArrowheads="1"/>
              </p:cNvSpPr>
              <p:nvPr/>
            </p:nvSpPr>
            <p:spPr bwMode="auto">
              <a:xfrm>
                <a:off x="7463" y="9117"/>
                <a:ext cx="2267" cy="191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dirty="0" err="1"/>
                  <a:t>Доброжела-тельный</a:t>
                </a:r>
                <a:r>
                  <a:rPr lang="ru-RU" sz="1600" dirty="0"/>
                  <a:t> стиль общения взрослого</a:t>
                </a:r>
                <a:br>
                  <a:rPr lang="ru-RU" sz="1600" dirty="0"/>
                </a:br>
                <a:r>
                  <a:rPr lang="ru-RU" sz="1600" dirty="0"/>
                  <a:t>с детьми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 dirty="0">
                  <a:latin typeface="Arial" pitchFamily="34" charset="0"/>
                </a:endParaRPr>
              </a:p>
            </p:txBody>
          </p:sp>
          <p:sp>
            <p:nvSpPr>
              <p:cNvPr id="49176" name="Text Box 18"/>
              <p:cNvSpPr txBox="1">
                <a:spLocks noChangeArrowheads="1"/>
              </p:cNvSpPr>
              <p:nvPr/>
            </p:nvSpPr>
            <p:spPr bwMode="auto">
              <a:xfrm>
                <a:off x="12000" y="9102"/>
                <a:ext cx="2040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Использование прие-мов релак-сации в режиме дня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7" name="Text Box 19"/>
              <p:cNvSpPr txBox="1">
                <a:spLocks noChangeArrowheads="1"/>
              </p:cNvSpPr>
              <p:nvPr/>
            </p:nvSpPr>
            <p:spPr bwMode="auto">
              <a:xfrm>
                <a:off x="9845" y="9102"/>
                <a:ext cx="2040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Целесообра-зность  в применении приемов</a:t>
                </a:r>
                <a:br>
                  <a:rPr lang="ru-RU" sz="1600"/>
                </a:br>
                <a:r>
                  <a:rPr lang="ru-RU" sz="1600"/>
                  <a:t>и методов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>
                  <a:latin typeface="Arial" pitchFamily="34" charset="0"/>
                </a:endParaRPr>
              </a:p>
            </p:txBody>
          </p:sp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57158" y="3929066"/>
            <a:ext cx="8550275" cy="2714644"/>
            <a:chOff x="720" y="1005"/>
            <a:chExt cx="13465" cy="2835"/>
          </a:xfrm>
        </p:grpSpPr>
        <p:sp>
          <p:nvSpPr>
            <p:cNvPr id="49162" name="Text Box 21" descr="Пергамент"/>
            <p:cNvSpPr txBox="1">
              <a:spLocks noChangeArrowheads="1"/>
            </p:cNvSpPr>
            <p:nvPr/>
          </p:nvSpPr>
          <p:spPr bwMode="auto">
            <a:xfrm>
              <a:off x="720" y="1005"/>
              <a:ext cx="13465" cy="283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81320" dir="19280412" algn="ctr" rotWithShape="0">
                <a:srgbClr val="953735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1900" b="1" dirty="0">
                  <a:solidFill>
                    <a:srgbClr val="C00000"/>
                  </a:solidFill>
                </a:rPr>
                <a:t>Оздоровительная направленность </a:t>
              </a:r>
              <a:r>
                <a:rPr lang="ru-RU" sz="1900" b="1" dirty="0" err="1">
                  <a:solidFill>
                    <a:srgbClr val="C00000"/>
                  </a:solidFill>
                </a:rPr>
                <a:t>воспитательно</a:t>
              </a:r>
              <a:r>
                <a:rPr lang="ru-RU" sz="1900" b="1" dirty="0">
                  <a:solidFill>
                    <a:srgbClr val="C00000"/>
                  </a:solidFill>
                </a:rPr>
                <a:t> - образовательного процесса</a:t>
              </a:r>
              <a:endParaRPr lang="ru-RU" sz="1900" dirty="0">
                <a:latin typeface="Times New Roman" pitchFamily="18" charset="0"/>
              </a:endParaRPr>
            </a:p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49163" name="Text Box 22"/>
            <p:cNvSpPr txBox="1">
              <a:spLocks noChangeArrowheads="1"/>
            </p:cNvSpPr>
            <p:nvPr/>
          </p:nvSpPr>
          <p:spPr bwMode="auto">
            <a:xfrm>
              <a:off x="10443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6B9B8"/>
                </a:gs>
              </a:gsLst>
              <a:lin ang="5400000" scaled="1"/>
            </a:gradFill>
            <a:ln w="12700">
              <a:solidFill>
                <a:srgbClr val="D996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325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Создание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условий для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самореа-лизации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4" name="Text Box 23"/>
            <p:cNvSpPr txBox="1">
              <a:spLocks noChangeArrowheads="1"/>
            </p:cNvSpPr>
            <p:nvPr/>
          </p:nvSpPr>
          <p:spPr bwMode="auto">
            <a:xfrm>
              <a:off x="12370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Ориента-ция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на зону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ближай-шего развития</a:t>
              </a:r>
              <a:endParaRPr lang="ru-RU" sz="16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  <a:defRPr/>
              </a:pP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5" name="Text Box 24"/>
            <p:cNvSpPr txBox="1">
              <a:spLocks noChangeArrowheads="1"/>
            </p:cNvSpPr>
            <p:nvPr/>
          </p:nvSpPr>
          <p:spPr bwMode="auto">
            <a:xfrm>
              <a:off x="8515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Предоста-вление ребенку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свободы выбора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6" name="Text Box 25"/>
            <p:cNvSpPr txBox="1">
              <a:spLocks noChangeArrowheads="1"/>
            </p:cNvSpPr>
            <p:nvPr/>
          </p:nvSpPr>
          <p:spPr bwMode="auto">
            <a:xfrm>
              <a:off x="6360" y="1630"/>
              <a:ext cx="1928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Учет инди-видуальных особеннос-тей и инте-ресов детей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7" name="Text Box 26"/>
            <p:cNvSpPr txBox="1">
              <a:spLocks noChangeArrowheads="1"/>
            </p:cNvSpPr>
            <p:nvPr/>
          </p:nvSpPr>
          <p:spPr bwMode="auto">
            <a:xfrm>
              <a:off x="4433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Бережное 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отноше-ние к нервной 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системе ребенка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8" name="Text Box 27"/>
            <p:cNvSpPr txBox="1">
              <a:spLocks noChangeArrowheads="1"/>
            </p:cNvSpPr>
            <p:nvPr/>
          </p:nvSpPr>
          <p:spPr bwMode="auto">
            <a:xfrm>
              <a:off x="2505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Создание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условий для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оздорови-тельных режимов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9" name="Text Box 28"/>
            <p:cNvSpPr txBox="1">
              <a:spLocks noChangeArrowheads="1"/>
            </p:cNvSpPr>
            <p:nvPr/>
          </p:nvSpPr>
          <p:spPr bwMode="auto">
            <a:xfrm>
              <a:off x="840" y="1625"/>
              <a:ext cx="1438" cy="19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Учет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гигиенических требо-ваний</a:t>
              </a:r>
              <a:endParaRPr lang="ru-RU" sz="1600">
                <a:latin typeface="Arial" pitchFamily="34" charset="0"/>
              </a:endParaRPr>
            </a:p>
          </p:txBody>
        </p:sp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57158" y="2500306"/>
            <a:ext cx="3671887" cy="100013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7E4BD"/>
              </a:gs>
            </a:gsLst>
            <a:lin ang="5400000" scaled="1"/>
          </a:gradFill>
          <a:ln w="12700">
            <a:solidFill>
              <a:srgbClr val="C3D69B"/>
            </a:solidFill>
            <a:miter lim="800000"/>
            <a:headEnd/>
            <a:tailEnd/>
          </a:ln>
          <a:effectLst>
            <a:prstShdw prst="shdw13" dist="53882" dir="13500000">
              <a:srgbClr val="4F6228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C00000"/>
                </a:solidFill>
              </a:rPr>
              <a:t>Медико-профилактические </a:t>
            </a:r>
            <a:r>
              <a:rPr lang="ru-RU" altLang="ru-RU" dirty="0" err="1" smtClean="0"/>
              <a:t>здоровьесберегающие</a:t>
            </a:r>
            <a:r>
              <a:rPr lang="ru-RU" altLang="ru-RU" dirty="0" smtClean="0"/>
              <a:t> технологии </a:t>
            </a:r>
            <a:endParaRPr lang="ru-RU" altLang="ru-RU" dirty="0"/>
          </a:p>
        </p:txBody>
      </p:sp>
      <p:sp>
        <p:nvSpPr>
          <p:cNvPr id="32" name="Счетверенная стрелка 31"/>
          <p:cNvSpPr/>
          <p:nvPr/>
        </p:nvSpPr>
        <p:spPr>
          <a:xfrm>
            <a:off x="3857620" y="2285992"/>
            <a:ext cx="1216152" cy="164307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5720" y="1357298"/>
            <a:ext cx="8434388" cy="4929222"/>
            <a:chOff x="870" y="1485"/>
            <a:chExt cx="13282" cy="4536"/>
          </a:xfrm>
        </p:grpSpPr>
        <p:sp>
          <p:nvSpPr>
            <p:cNvPr id="50188" name="Text Box 3"/>
            <p:cNvSpPr txBox="1">
              <a:spLocks noChangeArrowheads="1"/>
            </p:cNvSpPr>
            <p:nvPr/>
          </p:nvSpPr>
          <p:spPr bwMode="auto">
            <a:xfrm>
              <a:off x="870" y="1485"/>
              <a:ext cx="13282" cy="45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 b="1">
                  <a:solidFill>
                    <a:srgbClr val="C00000"/>
                  </a:solidFill>
                </a:rPr>
                <a:t>Виды  здоровьесберегающих  технологий</a:t>
              </a:r>
              <a:endParaRPr lang="ru-RU" sz="2000">
                <a:latin typeface="Arial" pitchFamily="34" charset="0"/>
              </a:endParaRPr>
            </a:p>
          </p:txBody>
        </p:sp>
        <p:sp>
          <p:nvSpPr>
            <p:cNvPr id="50189" name="Text Box 4"/>
            <p:cNvSpPr txBox="1">
              <a:spLocks noChangeArrowheads="1"/>
            </p:cNvSpPr>
            <p:nvPr/>
          </p:nvSpPr>
          <p:spPr bwMode="auto">
            <a:xfrm>
              <a:off x="1110" y="2162"/>
              <a:ext cx="3742" cy="363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b="1" dirty="0"/>
                <a:t>Технологии сохранения </a:t>
              </a:r>
              <a:endParaRPr lang="ru-RU" b="1" dirty="0">
                <a:latin typeface="Times New Roman" pitchFamily="18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ru-RU" b="1" dirty="0"/>
                <a:t>и стимулирования здоровья</a:t>
              </a:r>
              <a:endParaRPr lang="ru-RU" dirty="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dirty="0"/>
                <a:t> </a:t>
              </a:r>
              <a:r>
                <a:rPr lang="ru-RU" dirty="0" err="1"/>
                <a:t>стретчинг</a:t>
              </a:r>
              <a:endParaRPr lang="ru-RU" dirty="0"/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dirty="0"/>
                <a:t> ритмопластика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dirty="0"/>
                <a:t> динамические паузы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dirty="0"/>
                <a:t> подвижные</a:t>
              </a:r>
              <a:br>
                <a:rPr lang="ru-RU" dirty="0"/>
              </a:br>
              <a:r>
                <a:rPr lang="ru-RU" dirty="0"/>
                <a:t>    и спортивные игры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dirty="0"/>
                <a:t> релаксация</a:t>
              </a:r>
              <a:endParaRPr lang="ru-RU" dirty="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dirty="0"/>
                <a:t> различные гимнастики</a:t>
              </a:r>
              <a:endParaRPr lang="ru-RU" dirty="0">
                <a:latin typeface="Arial" pitchFamily="34" charset="0"/>
              </a:endParaRPr>
            </a:p>
          </p:txBody>
        </p:sp>
        <p:sp>
          <p:nvSpPr>
            <p:cNvPr id="50190" name="Text Box 5"/>
            <p:cNvSpPr txBox="1">
              <a:spLocks noChangeArrowheads="1"/>
            </p:cNvSpPr>
            <p:nvPr/>
          </p:nvSpPr>
          <p:spPr bwMode="auto">
            <a:xfrm>
              <a:off x="10182" y="2165"/>
              <a:ext cx="3742" cy="36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b="1" dirty="0"/>
                <a:t>Коррекционные технологии</a:t>
              </a:r>
              <a:endParaRPr lang="ru-RU" dirty="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dirty="0"/>
                <a:t> </a:t>
              </a:r>
              <a:r>
                <a:rPr lang="ru-RU" dirty="0" err="1"/>
                <a:t>арттерапия</a:t>
              </a:r>
              <a:endParaRPr lang="ru-RU" dirty="0"/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dirty="0"/>
                <a:t> технологии</a:t>
              </a:r>
              <a:br>
                <a:rPr lang="ru-RU" dirty="0"/>
              </a:br>
              <a:r>
                <a:rPr lang="ru-RU" dirty="0"/>
                <a:t>    музыкального </a:t>
              </a:r>
              <a:br>
                <a:rPr lang="ru-RU" dirty="0"/>
              </a:br>
              <a:r>
                <a:rPr lang="ru-RU" dirty="0"/>
                <a:t>    воздействия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dirty="0"/>
                <a:t> </a:t>
              </a:r>
              <a:r>
                <a:rPr lang="ru-RU" dirty="0" err="1"/>
                <a:t>сказкотерапия</a:t>
              </a:r>
              <a:endParaRPr lang="ru-RU" dirty="0"/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dirty="0"/>
                <a:t> </a:t>
              </a:r>
              <a:r>
                <a:rPr lang="ru-RU" dirty="0" err="1"/>
                <a:t>цветотерапия</a:t>
              </a:r>
              <a:endParaRPr lang="ru-RU" dirty="0"/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dirty="0"/>
                <a:t> </a:t>
              </a:r>
              <a:r>
                <a:rPr lang="ru-RU" dirty="0" err="1"/>
                <a:t>психогимнастика</a:t>
              </a:r>
              <a:endParaRPr lang="ru-RU" dirty="0"/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dirty="0"/>
                <a:t> фонетическая ритмика</a:t>
              </a:r>
              <a:endParaRPr lang="ru-RU" dirty="0">
                <a:latin typeface="Arial" pitchFamily="34" charset="0"/>
              </a:endParaRPr>
            </a:p>
          </p:txBody>
        </p:sp>
        <p:sp>
          <p:nvSpPr>
            <p:cNvPr id="50191" name="Text Box 6"/>
            <p:cNvSpPr txBox="1">
              <a:spLocks noChangeArrowheads="1"/>
            </p:cNvSpPr>
            <p:nvPr/>
          </p:nvSpPr>
          <p:spPr bwMode="auto">
            <a:xfrm>
              <a:off x="5195" y="2165"/>
              <a:ext cx="4647" cy="36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b="1" dirty="0"/>
                <a:t>Технологии обучения</a:t>
              </a:r>
              <a:endParaRPr lang="ru-RU" b="1" dirty="0">
                <a:latin typeface="Times New Roman" pitchFamily="18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ru-RU" b="1" dirty="0"/>
                <a:t>здоровому образу жизни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dirty="0"/>
                <a:t> физкультурные занятия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dirty="0"/>
                <a:t> проблемно-игровые </a:t>
              </a:r>
              <a:br>
                <a:rPr lang="ru-RU" dirty="0"/>
              </a:br>
              <a:r>
                <a:rPr lang="ru-RU" dirty="0"/>
                <a:t>    занятия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dirty="0"/>
                <a:t> коммуникативные игры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dirty="0"/>
                <a:t> занятия из серии «Здоровье»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dirty="0"/>
                <a:t> </a:t>
              </a:r>
              <a:r>
                <a:rPr lang="ru-RU" dirty="0" err="1"/>
                <a:t>самомассаж</a:t>
              </a:r>
              <a:endParaRPr lang="ru-RU" dirty="0"/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dirty="0"/>
                <a:t> биологическая обратная  </a:t>
              </a:r>
              <a:r>
                <a:rPr lang="ru-RU" dirty="0" smtClean="0"/>
                <a:t>связь </a:t>
              </a:r>
              <a:r>
                <a:rPr lang="ru-RU" dirty="0"/>
                <a:t>(БОС)</a:t>
              </a:r>
            </a:p>
            <a:p>
              <a:pPr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endParaRPr lang="ru-RU" sz="1400" dirty="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endParaRPr lang="ru-RU" dirty="0"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42876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      </a:t>
            </a:r>
            <a:r>
              <a:rPr lang="ru-RU" sz="2800" b="1" dirty="0" smtClean="0">
                <a:solidFill>
                  <a:srgbClr val="FF0000"/>
                </a:solidFill>
              </a:rPr>
              <a:t>Виды  </a:t>
            </a:r>
            <a:r>
              <a:rPr lang="ru-RU" sz="2800" b="1" dirty="0" err="1" smtClean="0">
                <a:solidFill>
                  <a:srgbClr val="FF0000"/>
                </a:solidFill>
              </a:rPr>
              <a:t>здоровьесберегающих</a:t>
            </a:r>
            <a:r>
              <a:rPr lang="ru-RU" sz="2800" b="1" dirty="0" smtClean="0">
                <a:solidFill>
                  <a:srgbClr val="FF0000"/>
                </a:solidFill>
              </a:rPr>
              <a:t> технологий, используемых  в ДОУ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/>
              <a:t>Для сохранения и укрепления здоровья детей в группе используются  следующие </a:t>
            </a:r>
            <a:r>
              <a:rPr lang="ru-RU" sz="2800" b="1" dirty="0" err="1" smtClean="0"/>
              <a:t>здоровьесберегающие</a:t>
            </a:r>
            <a:r>
              <a:rPr lang="ru-RU" sz="2800" b="1" dirty="0" smtClean="0"/>
              <a:t> технологии: 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Хореография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Динамические паузы, </a:t>
            </a:r>
            <a:r>
              <a:rPr lang="ru-RU" sz="1800" b="1" dirty="0" err="1" smtClean="0"/>
              <a:t>физминутка</a:t>
            </a:r>
            <a:endParaRPr lang="ru-RU" sz="1800" b="1" dirty="0" smtClean="0"/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Подвижные игры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Спортивные игры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Релаксация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Пальчиковая гимнастика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Гимнастика для глаз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Дыхательная  гимнастика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Бодрящая гимнастика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Утренняя гимнастика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Физкультурные занятия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Серия  занятий «Азбука здоровья»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err="1" smtClean="0"/>
              <a:t>Самомассаж</a:t>
            </a:r>
            <a:endParaRPr lang="ru-RU" sz="1800" b="1" dirty="0" smtClean="0"/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Активный отдых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Артикуляционная гимнастика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Прогулка</a:t>
            </a:r>
          </a:p>
        </p:txBody>
      </p:sp>
      <p:pic>
        <p:nvPicPr>
          <p:cNvPr id="4100" name="Picture 4" descr="F:\Надя\велогонки\DSCF35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7643" y="2857496"/>
            <a:ext cx="446063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Экран (4:3)</PresentationFormat>
  <Paragraphs>71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      Виды  здоровьесберегающих технологий, используемых  в ДОУ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2015-05-07T07:30:29Z</dcterms:created>
  <dcterms:modified xsi:type="dcterms:W3CDTF">2015-05-07T07:32:20Z</dcterms:modified>
</cp:coreProperties>
</file>