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57" r:id="rId10"/>
    <p:sldId id="267" r:id="rId11"/>
    <p:sldId id="268" r:id="rId12"/>
    <p:sldId id="269" r:id="rId13"/>
    <p:sldId id="260" r:id="rId14"/>
    <p:sldId id="26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33214CC-4368-439B-9EB1-5FC406311164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1DF456-4D9D-4195-B146-5BE075529D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58200" cy="1470025"/>
          </a:xfrm>
        </p:spPr>
        <p:txBody>
          <a:bodyPr/>
          <a:lstStyle/>
          <a:p>
            <a:r>
              <a:rPr lang="ru-RU" b="1" dirty="0" smtClean="0"/>
              <a:t>Междометие как часть речи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692696"/>
            <a:ext cx="4248472" cy="2304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/>
              <a:t>Вставьте подходящие по смыслу </a:t>
            </a:r>
            <a:r>
              <a:rPr lang="ru-RU" sz="3100" b="1" dirty="0" err="1" smtClean="0"/>
              <a:t>междо-метия</a:t>
            </a:r>
            <a:r>
              <a:rPr lang="ru-RU" sz="3100" b="1" dirty="0" smtClean="0"/>
              <a:t> в стихотворение </a:t>
            </a:r>
            <a:r>
              <a:rPr lang="ru-RU" sz="3100" b="1" dirty="0" err="1" smtClean="0"/>
              <a:t>А.Тетивкина</a:t>
            </a:r>
            <a:r>
              <a:rPr lang="ru-RU" sz="3100" b="1" dirty="0" smtClean="0"/>
              <a:t> «Междометие»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5472608" cy="619268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2400" b="1" dirty="0" smtClean="0"/>
              <a:t>«Мне, - сказало Междометие,-</a:t>
            </a:r>
          </a:p>
          <a:p>
            <a:pPr marL="109728" indent="0">
              <a:buNone/>
            </a:pPr>
            <a:r>
              <a:rPr lang="ru-RU" sz="2400" b="1" dirty="0" smtClean="0"/>
              <a:t>Интересно жить на свете:</a:t>
            </a:r>
          </a:p>
          <a:p>
            <a:pPr marL="109728" indent="0">
              <a:buNone/>
            </a:pPr>
            <a:r>
              <a:rPr lang="ru-RU" sz="2400" b="1" dirty="0" smtClean="0"/>
              <a:t>Выражаю поощренье,</a:t>
            </a:r>
          </a:p>
          <a:p>
            <a:pPr marL="109728" indent="0">
              <a:buNone/>
            </a:pPr>
            <a:r>
              <a:rPr lang="ru-RU" sz="2400" b="1" dirty="0" smtClean="0"/>
              <a:t>Похвалу, упрёк, запрет,</a:t>
            </a:r>
          </a:p>
          <a:p>
            <a:pPr marL="109728" indent="0">
              <a:buNone/>
            </a:pPr>
            <a:r>
              <a:rPr lang="ru-RU" sz="2400" b="1" dirty="0" smtClean="0"/>
              <a:t>Благодарность, восхищенье,</a:t>
            </a:r>
          </a:p>
          <a:p>
            <a:pPr marL="109728" indent="0">
              <a:buNone/>
            </a:pPr>
            <a:r>
              <a:rPr lang="ru-RU" sz="2400" b="1" dirty="0" smtClean="0"/>
              <a:t>Возмущение, привет…</a:t>
            </a:r>
          </a:p>
          <a:p>
            <a:pPr marL="109728" indent="0">
              <a:buNone/>
            </a:pPr>
            <a:r>
              <a:rPr lang="ru-RU" sz="2400" b="1" dirty="0" smtClean="0"/>
              <a:t>Те, кого охватит страх,</a:t>
            </a:r>
          </a:p>
          <a:p>
            <a:pPr marL="109728" indent="0">
              <a:buNone/>
            </a:pPr>
            <a:r>
              <a:rPr lang="ru-RU" sz="2400" b="1" dirty="0" smtClean="0"/>
              <a:t>Произносят слово…</a:t>
            </a:r>
          </a:p>
          <a:p>
            <a:pPr marL="109728" indent="0">
              <a:buNone/>
            </a:pPr>
            <a:r>
              <a:rPr lang="ru-RU" sz="2400" b="1" dirty="0" smtClean="0"/>
              <a:t>У кого тяжёлый вздох,</a:t>
            </a:r>
          </a:p>
          <a:p>
            <a:pPr marL="109728" indent="0">
              <a:buNone/>
            </a:pPr>
            <a:r>
              <a:rPr lang="ru-RU" sz="2400" b="1" dirty="0" smtClean="0"/>
              <a:t>Произносит слово…</a:t>
            </a:r>
          </a:p>
          <a:p>
            <a:pPr marL="109728" indent="0">
              <a:buNone/>
            </a:pPr>
            <a:r>
              <a:rPr lang="ru-RU" sz="2400" b="1" dirty="0" smtClean="0"/>
              <a:t>Кто  встречается с бедой,</a:t>
            </a:r>
          </a:p>
          <a:p>
            <a:pPr marL="109728" indent="0">
              <a:buNone/>
            </a:pPr>
            <a:r>
              <a:rPr lang="ru-RU" sz="2400" b="1" dirty="0" smtClean="0"/>
              <a:t>Произносит слово…</a:t>
            </a:r>
          </a:p>
          <a:p>
            <a:pPr marL="109728" indent="0">
              <a:buNone/>
            </a:pPr>
            <a:r>
              <a:rPr lang="ru-RU" sz="2400" b="1" dirty="0" smtClean="0"/>
              <a:t>Кто отстанет от друзей,</a:t>
            </a:r>
          </a:p>
          <a:p>
            <a:pPr marL="109728" indent="0">
              <a:buNone/>
            </a:pPr>
            <a:r>
              <a:rPr lang="ru-RU" sz="2400" b="1" dirty="0" smtClean="0"/>
              <a:t>Произносит слово…</a:t>
            </a:r>
          </a:p>
          <a:p>
            <a:pPr marL="109728" indent="0">
              <a:buNone/>
            </a:pPr>
            <a:r>
              <a:rPr lang="ru-RU" sz="2400" b="1" dirty="0" smtClean="0"/>
              <a:t>У кого захватит дух,</a:t>
            </a:r>
          </a:p>
          <a:p>
            <a:pPr marL="109728" indent="0">
              <a:buNone/>
            </a:pPr>
            <a:r>
              <a:rPr lang="ru-RU" sz="2400" b="1" dirty="0" smtClean="0"/>
              <a:t>Произносит слово…</a:t>
            </a:r>
          </a:p>
          <a:p>
            <a:pPr marL="109728" indent="0">
              <a:buNone/>
            </a:pPr>
            <a:r>
              <a:rPr lang="ru-RU" sz="2400" b="1" dirty="0" smtClean="0"/>
              <a:t>Интересно жить на свете,</a:t>
            </a:r>
          </a:p>
          <a:p>
            <a:pPr marL="109728" indent="0">
              <a:buNone/>
            </a:pPr>
            <a:r>
              <a:rPr lang="ru-RU" sz="2400" b="1" dirty="0" smtClean="0"/>
              <a:t>Если знаешь междометья.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4077072"/>
            <a:ext cx="144016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Ой </a:t>
            </a:r>
            <a:endParaRPr lang="ru-RU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5115" y="2972744"/>
            <a:ext cx="102318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Ах</a:t>
            </a:r>
            <a:endParaRPr lang="ru-RU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05887" y="3428779"/>
            <a:ext cx="144016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Ох</a:t>
            </a:r>
            <a:endParaRPr lang="ru-RU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5301208"/>
            <a:ext cx="93610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Э</a:t>
            </a: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й </a:t>
            </a:r>
            <a:endParaRPr lang="ru-RU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5087812"/>
            <a:ext cx="93610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Ух</a:t>
            </a:r>
            <a:endParaRPr lang="ru-RU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97 -0.00162 L -0.34566 -0.0330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15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0648 L -0.15729 -0.0025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1314E-6 L -0.18889 0.005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4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06383E-6 L -0.2323 -0.078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-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88067E-7 L -0.41336 0.0575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7" y="28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Укажите междометия</a:t>
            </a:r>
            <a:r>
              <a:rPr lang="ru-RU" sz="2800" b="1" dirty="0" smtClean="0"/>
              <a:t>. Что они выражают?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496944" cy="4325112"/>
          </a:xfrm>
        </p:spPr>
        <p:txBody>
          <a:bodyPr/>
          <a:lstStyle/>
          <a:p>
            <a:r>
              <a:rPr lang="ru-RU" dirty="0" smtClean="0"/>
              <a:t>Светает… Ах! Как скоро ночь минула.</a:t>
            </a:r>
          </a:p>
          <a:p>
            <a:r>
              <a:rPr lang="ru-RU" dirty="0" smtClean="0"/>
              <a:t>Отстал я от хороших людей, ах, как отстал!</a:t>
            </a:r>
          </a:p>
          <a:p>
            <a:r>
              <a:rPr lang="ru-RU" dirty="0" smtClean="0"/>
              <a:t>Увы, на разные забавы я много жизни погубил.</a:t>
            </a:r>
          </a:p>
          <a:p>
            <a:r>
              <a:rPr lang="ru-RU" dirty="0" smtClean="0"/>
              <a:t>Увы! Всё гибнет: кров и пища!</a:t>
            </a:r>
          </a:p>
          <a:p>
            <a:r>
              <a:rPr lang="ru-RU" dirty="0" smtClean="0"/>
              <a:t>Ага! Сам сознаёшься, что ты глуп.</a:t>
            </a:r>
          </a:p>
          <a:p>
            <a:r>
              <a:rPr lang="ru-RU" dirty="0" smtClean="0"/>
              <a:t>«Эге, - удивился Георгий, - да у вас команда большая».</a:t>
            </a:r>
          </a:p>
          <a:p>
            <a:r>
              <a:rPr lang="ru-RU" dirty="0" smtClean="0"/>
              <a:t>Ну-ну, Савельич! Полно, помиримся, виноват.</a:t>
            </a:r>
          </a:p>
          <a:p>
            <a:r>
              <a:rPr lang="ru-RU" dirty="0" smtClean="0"/>
              <a:t>Эй, смотри сюда!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23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96944" cy="72008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Укажите части речи выделенных слов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413" y="4032512"/>
            <a:ext cx="8640960" cy="1440160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3</a:t>
            </a:r>
            <a:r>
              <a:rPr lang="ru-RU" dirty="0" smtClean="0"/>
              <a:t>) Письмо от вас </a:t>
            </a:r>
            <a:r>
              <a:rPr lang="ru-RU" b="1" dirty="0" smtClean="0"/>
              <a:t>пока</a:t>
            </a:r>
            <a:r>
              <a:rPr lang="ru-RU" dirty="0" smtClean="0"/>
              <a:t> не получил. – «Ладно, </a:t>
            </a:r>
            <a:r>
              <a:rPr lang="ru-RU" b="1" dirty="0" smtClean="0"/>
              <a:t>пока</a:t>
            </a:r>
            <a:r>
              <a:rPr lang="ru-RU" dirty="0" smtClean="0"/>
              <a:t>. Тебе уже пора домой», - пробасил новый знакомый Петруше.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1324" y="3024400"/>
            <a:ext cx="864096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b="1" dirty="0" smtClean="0"/>
              <a:t>Простите</a:t>
            </a:r>
            <a:r>
              <a:rPr lang="ru-RU" dirty="0" smtClean="0"/>
              <a:t>, который час? – </a:t>
            </a:r>
            <a:r>
              <a:rPr lang="ru-RU" b="1" dirty="0" smtClean="0"/>
              <a:t>Простите</a:t>
            </a:r>
            <a:r>
              <a:rPr lang="ru-RU" dirty="0" smtClean="0"/>
              <a:t> мне эту неудачную шутку.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11324" y="1196752"/>
            <a:ext cx="8721352" cy="1827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ru-RU" dirty="0" smtClean="0"/>
              <a:t>1) Право стать в почётный </a:t>
            </a:r>
            <a:r>
              <a:rPr lang="ru-RU" b="1" dirty="0" smtClean="0"/>
              <a:t>караул</a:t>
            </a:r>
            <a:r>
              <a:rPr lang="ru-RU" dirty="0" smtClean="0"/>
              <a:t> получают лучшие. – Бабка Василиса скорее по привычке закричала «</a:t>
            </a:r>
            <a:r>
              <a:rPr lang="ru-RU" b="1" dirty="0" smtClean="0"/>
              <a:t>Караул</a:t>
            </a:r>
            <a:r>
              <a:rPr lang="ru-RU" dirty="0" smtClean="0"/>
              <a:t>!», увидев, как закачались макушки яблонь в её саду.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0412" y="5441068"/>
            <a:ext cx="8722263" cy="144016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b="1" dirty="0" smtClean="0"/>
              <a:t>До свидания </a:t>
            </a:r>
            <a:r>
              <a:rPr lang="ru-RU" dirty="0" smtClean="0"/>
              <a:t>оставалось ещё более часа, и он решил пообедать. – Над сводами стадиона зазвучали слова: «</a:t>
            </a:r>
            <a:r>
              <a:rPr lang="ru-RU" b="1" dirty="0" smtClean="0"/>
              <a:t>До свидания,</a:t>
            </a:r>
            <a:r>
              <a:rPr lang="ru-RU" dirty="0"/>
              <a:t> </a:t>
            </a:r>
            <a:r>
              <a:rPr lang="ru-RU" dirty="0" smtClean="0"/>
              <a:t>Москва, </a:t>
            </a:r>
            <a:r>
              <a:rPr lang="ru-RU" b="1" dirty="0" smtClean="0"/>
              <a:t>до свиданья</a:t>
            </a:r>
            <a:r>
              <a:rPr lang="ru-RU" dirty="0" smtClean="0"/>
              <a:t>!»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0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/>
          <a:lstStyle/>
          <a:p>
            <a:r>
              <a:rPr lang="ru-RU" dirty="0" smtClean="0"/>
              <a:t>Объяснительный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96855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 smtClean="0"/>
              <a:t>Сумерки спускались быстро. Сколько н.. бродили мы по лесу но увы знакомой </a:t>
            </a:r>
            <a:r>
              <a:rPr lang="ru-RU" dirty="0" err="1" smtClean="0"/>
              <a:t>тр..пинки</a:t>
            </a:r>
            <a:r>
              <a:rPr lang="ru-RU" dirty="0" smtClean="0"/>
              <a:t> (не) нашли. «Ох ни за что н.. выбраться из этой </a:t>
            </a:r>
            <a:r>
              <a:rPr lang="ru-RU" dirty="0" err="1" smtClean="0"/>
              <a:t>чащ..бы</a:t>
            </a:r>
            <a:r>
              <a:rPr lang="ru-RU" dirty="0" smtClean="0"/>
              <a:t>» сказал с тоской Лёня (не)желавший больше тратить времени на дальнейшие поиски дороги.</a:t>
            </a:r>
          </a:p>
          <a:p>
            <a:pPr marL="109728" indent="0">
              <a:buNone/>
            </a:pPr>
            <a:r>
              <a:rPr lang="ru-RU" dirty="0" smtClean="0"/>
              <a:t>Мы пошли наугад. «</a:t>
            </a:r>
            <a:r>
              <a:rPr lang="ru-RU" dirty="0" err="1" smtClean="0"/>
              <a:t>Кра-кра-кра</a:t>
            </a:r>
            <a:r>
              <a:rPr lang="ru-RU" dirty="0" smtClean="0"/>
              <a:t>» слышалось то (с)права то (с)лева. Потом всё смолкло. Вдруг откуда(то) донёсся собачий лай. Ура Мы спасены обрадованно закричал Миша. (Не)чувствуя больше н.. усталости н.. тревоги мы пошли на лай собаки  и через (не) сколько минут встретили лесника который вывел нас на дорогу.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96855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 smtClean="0"/>
              <a:t>Сумерки спускались быстро. Сколько </a:t>
            </a:r>
            <a:r>
              <a:rPr lang="ru-RU" dirty="0" smtClean="0">
                <a:solidFill>
                  <a:srgbClr val="FF0000"/>
                </a:solidFill>
              </a:rPr>
              <a:t>ни</a:t>
            </a:r>
            <a:r>
              <a:rPr lang="ru-RU" dirty="0" smtClean="0"/>
              <a:t> бродили мы по лесу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но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увы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знакомой тр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пинки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нашли. «Ох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ни за что 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выбраться из этой чащ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бы»</a:t>
            </a:r>
            <a:r>
              <a:rPr lang="ru-RU" dirty="0" smtClean="0">
                <a:solidFill>
                  <a:srgbClr val="FF0000"/>
                </a:solidFill>
              </a:rPr>
              <a:t>, - </a:t>
            </a:r>
            <a:r>
              <a:rPr lang="ru-RU" dirty="0" smtClean="0"/>
              <a:t>сказал с тоской Лёня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желавший больше тратить времени на дальнейшие поиски дороги.</a:t>
            </a:r>
          </a:p>
          <a:p>
            <a:pPr marL="109728" indent="0">
              <a:buNone/>
            </a:pPr>
            <a:r>
              <a:rPr lang="ru-RU" dirty="0" smtClean="0"/>
              <a:t>Мы пошли наугад. «</a:t>
            </a:r>
            <a:r>
              <a:rPr lang="ru-RU" dirty="0" err="1" smtClean="0"/>
              <a:t>Кра-кра-кра</a:t>
            </a:r>
            <a:r>
              <a:rPr lang="ru-RU" dirty="0" smtClean="0"/>
              <a:t>»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слышалось то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права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то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лева. Потом всё смолкло. Вдруг откуда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то донёсся собачий лай.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/>
              <a:t>Ура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 Мы спасены</a:t>
            </a:r>
            <a:r>
              <a:rPr lang="ru-RU" dirty="0" smtClean="0">
                <a:solidFill>
                  <a:srgbClr val="FF0000"/>
                </a:solidFill>
              </a:rPr>
              <a:t>!» - </a:t>
            </a:r>
            <a:r>
              <a:rPr lang="ru-RU" dirty="0" smtClean="0"/>
              <a:t>обрадованно закричал Миша.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чувствуя больше </a:t>
            </a:r>
            <a:r>
              <a:rPr lang="ru-RU" dirty="0" smtClean="0">
                <a:solidFill>
                  <a:srgbClr val="FF0000"/>
                </a:solidFill>
              </a:rPr>
              <a:t>ни</a:t>
            </a:r>
            <a:r>
              <a:rPr lang="ru-RU" dirty="0" smtClean="0"/>
              <a:t> усталости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ни</a:t>
            </a:r>
            <a:r>
              <a:rPr lang="ru-RU" dirty="0" smtClean="0"/>
              <a:t> тревоги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мы пошли на лай собаки  и через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сколько минут встретили лесника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который вывел нас на дорогу.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1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Теория</a:t>
            </a:r>
          </a:p>
          <a:p>
            <a:r>
              <a:rPr lang="ru-RU" dirty="0" smtClean="0"/>
              <a:t>Представьте себе картину утра – в городе, в селе, у вас дома и др. Напишите, как просыпается всё вокруг. Постарайтесь использовать для изображения этой картины междометия, подчеркните их </a:t>
            </a:r>
            <a:r>
              <a:rPr lang="ru-RU" smtClean="0"/>
              <a:t>в своём тексте.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ru-RU" dirty="0" smtClean="0"/>
              <a:t> Проблемно – поисковая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435280" cy="45365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Какую часть речи называют междометием?</a:t>
            </a:r>
          </a:p>
          <a:p>
            <a:r>
              <a:rPr lang="ru-RU" dirty="0" smtClean="0"/>
              <a:t>Какие междометия бывают по происхождению?</a:t>
            </a:r>
          </a:p>
          <a:p>
            <a:r>
              <a:rPr lang="ru-RU" dirty="0" smtClean="0"/>
              <a:t>На какие  группы делятся междометия по значению?</a:t>
            </a:r>
          </a:p>
          <a:p>
            <a:r>
              <a:rPr lang="ru-RU" dirty="0" smtClean="0"/>
              <a:t>Какую синтаксическую роль выполняют междометия?</a:t>
            </a:r>
          </a:p>
          <a:p>
            <a:r>
              <a:rPr lang="ru-RU" dirty="0" smtClean="0"/>
              <a:t>Какие знаки препинания используются при междометии?</a:t>
            </a:r>
          </a:p>
          <a:p>
            <a:r>
              <a:rPr lang="ru-RU" dirty="0" smtClean="0"/>
              <a:t>Как используются междометия в речи? В каком стиле?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02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842486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187624" y="1412776"/>
            <a:ext cx="7344816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Междометие выражает разные чувства и побуждения, но не называет их.</a:t>
            </a:r>
          </a:p>
          <a:p>
            <a:pPr>
              <a:defRPr/>
            </a:pPr>
            <a:endParaRPr lang="ru-RU" sz="3200" b="1" i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Ой, как страшно!</a:t>
            </a:r>
          </a:p>
          <a:p>
            <a:pPr>
              <a:defRPr/>
            </a:pP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Эй, смотри!</a:t>
            </a:r>
            <a:endParaRPr lang="ru-RU" sz="32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img-fotki.yandex.ru/get/4135/981986.2a/0_8348b_6309c921_ori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9341" y="2165117"/>
            <a:ext cx="3977215" cy="41044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1530" y="2780928"/>
            <a:ext cx="3780420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НЕПРОИЗВОДНЫЕ</a:t>
            </a:r>
          </a:p>
          <a:p>
            <a:pPr>
              <a:defRPr/>
            </a:pPr>
            <a:endParaRPr lang="ru-RU" sz="3200" b="1" i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sz="32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Ой, Ах, А, </a:t>
            </a:r>
          </a:p>
          <a:p>
            <a:pPr>
              <a:defRPr/>
            </a:pP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У, АЙ …</a:t>
            </a:r>
            <a:endParaRPr lang="ru-RU" sz="32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6" name="Содержимое 4" descr="свиток 5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1530" y="620687"/>
            <a:ext cx="8424862" cy="118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203848" y="803320"/>
            <a:ext cx="378042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Междометия</a:t>
            </a:r>
            <a:endParaRPr lang="ru-RU" sz="3600" b="1" i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" name="Picture 8" descr="http://img-fotki.yandex.ru/get/4135/981986.2a/0_8348b_6309c921_ori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21950" y="1916832"/>
            <a:ext cx="4842538" cy="475252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358441" y="2353813"/>
            <a:ext cx="4410416" cy="477053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2400" b="1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ПРОИЗВОДНЫЕ</a:t>
            </a:r>
          </a:p>
          <a:p>
            <a:pPr marL="457200" indent="-457200">
              <a:buAutoNum type="arabicPeriod"/>
              <a:defRPr/>
            </a:pPr>
            <a:r>
              <a:rPr lang="ru-RU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От существительных: Господи! Ужас!</a:t>
            </a:r>
          </a:p>
          <a:p>
            <a:pPr marL="457200" indent="-457200">
              <a:buAutoNum type="arabicPeriod"/>
              <a:defRPr/>
            </a:pPr>
            <a:r>
              <a:rPr lang="ru-RU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От глаголов: Смотри! Скажи на милость!</a:t>
            </a:r>
          </a:p>
          <a:p>
            <a:pPr marL="457200" indent="-457200">
              <a:buAutoNum type="arabicPeriod"/>
              <a:defRPr/>
            </a:pPr>
            <a:r>
              <a:rPr lang="ru-RU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От местоимений и наречий: Полно! Да ты что! </a:t>
            </a:r>
          </a:p>
          <a:p>
            <a:pPr>
              <a:defRPr/>
            </a:pPr>
            <a:endParaRPr lang="ru-RU" sz="3200" b="1" i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sz="32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</a:t>
            </a:r>
            <a:endParaRPr lang="ru-RU" sz="32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7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img-fotki.yandex.ru/get/4135/981986.2a/0_8348b_6309c921_ori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9341" y="2165117"/>
            <a:ext cx="3977215" cy="41044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056" y="2825179"/>
            <a:ext cx="3780420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ЭМОЦИОНАЛЬНЫЕ</a:t>
            </a:r>
            <a:endParaRPr lang="ru-RU" sz="3200" b="1" i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2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выражают разные чувства</a:t>
            </a:r>
          </a:p>
          <a:p>
            <a:pPr algn="ctr">
              <a:defRPr/>
            </a:pPr>
            <a:r>
              <a:rPr lang="ru-RU" sz="2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УРА!</a:t>
            </a:r>
          </a:p>
          <a:p>
            <a:pPr algn="ctr">
              <a:defRPr/>
            </a:pPr>
            <a:r>
              <a:rPr lang="ru-RU" sz="2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Спасибо!</a:t>
            </a:r>
            <a:endParaRPr lang="ru-RU" sz="28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6" name="Содержимое 4" descr="свиток 5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1530" y="620687"/>
            <a:ext cx="8424862" cy="118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203848" y="803320"/>
            <a:ext cx="378042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Междометия</a:t>
            </a:r>
            <a:endParaRPr lang="ru-RU" sz="3600" b="1" i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" name="Picture 8" descr="http://img-fotki.yandex.ru/get/4135/981986.2a/0_8348b_6309c921_ori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21950" y="1916832"/>
            <a:ext cx="4842538" cy="475252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358441" y="2353813"/>
            <a:ext cx="4410416" cy="39087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2400" b="1" i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ПОБУДИТЕЛЬНЫЕ</a:t>
            </a:r>
          </a:p>
          <a:p>
            <a:pPr>
              <a:defRPr/>
            </a:pPr>
            <a:r>
              <a:rPr lang="ru-RU" sz="32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</a:t>
            </a: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ыражают призыв, благодарность, прощение и др.</a:t>
            </a:r>
          </a:p>
          <a:p>
            <a:pPr>
              <a:defRPr/>
            </a:pPr>
            <a:r>
              <a:rPr lang="ru-RU" sz="32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Привет!</a:t>
            </a:r>
          </a:p>
          <a:p>
            <a:pPr>
              <a:defRPr/>
            </a:pPr>
            <a:r>
              <a:rPr lang="ru-RU" sz="32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Пока! </a:t>
            </a:r>
          </a:p>
          <a:p>
            <a:pPr>
              <a:defRPr/>
            </a:pP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Извини!</a:t>
            </a:r>
            <a:endParaRPr lang="ru-RU" sz="32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315207"/>
            <a:ext cx="842486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187624" y="1412776"/>
            <a:ext cx="7344816" cy="280076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Междометия, образованные повторением основ, пишутся через </a:t>
            </a:r>
            <a:r>
              <a:rPr lang="ru-RU" sz="40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дефис</a:t>
            </a:r>
            <a:r>
              <a:rPr lang="ru-RU" sz="36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</a:p>
          <a:p>
            <a:pPr>
              <a:defRPr/>
            </a:pPr>
            <a:endParaRPr lang="ru-RU" sz="3600" b="1" i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Ой – ой, ай- ай- ай.</a:t>
            </a:r>
            <a:endParaRPr lang="ru-RU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7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315207"/>
            <a:ext cx="856895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83568" y="1412776"/>
            <a:ext cx="7848872" cy="40318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Междометия выделяются </a:t>
            </a:r>
            <a:r>
              <a:rPr lang="ru-RU" sz="40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запятой </a:t>
            </a:r>
            <a:r>
              <a:rPr lang="ru-RU" sz="32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или </a:t>
            </a:r>
            <a:r>
              <a:rPr lang="ru-RU" sz="40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восклицательным знаком</a:t>
            </a:r>
            <a:r>
              <a:rPr lang="ru-RU" sz="36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</a:p>
          <a:p>
            <a:pPr>
              <a:defRPr/>
            </a:pPr>
            <a:endParaRPr lang="ru-RU" sz="3600" b="1" i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Ай, ребята, пойте, только гусли стройте.</a:t>
            </a:r>
          </a:p>
          <a:p>
            <a:pPr>
              <a:defRPr/>
            </a:pP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Ба! Знакомые всё лица!</a:t>
            </a:r>
            <a:endParaRPr lang="ru-RU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315207"/>
            <a:ext cx="856895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899592" y="1412776"/>
            <a:ext cx="7632848" cy="39087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Иногда междометия принимают конкретное лексическое значение и становятся  </a:t>
            </a:r>
            <a:r>
              <a:rPr lang="ru-RU" sz="4000" b="1" i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членом предложения. </a:t>
            </a:r>
            <a:endParaRPr lang="ru-RU" sz="3600" b="1" i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Вот раздалось </a:t>
            </a:r>
            <a:r>
              <a:rPr lang="ru-RU" sz="3600" b="1" i="1" u="sng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ура</a:t>
            </a: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</a:p>
          <a:p>
            <a:pPr>
              <a:defRPr/>
            </a:pPr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Ура! Мы победили!</a:t>
            </a:r>
            <a:endParaRPr lang="ru-RU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5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45624" cy="10668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Прочитайте стихотворение. Определите, какой частью речи являются слова НУ.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Шли однажды</a:t>
            </a:r>
          </a:p>
          <a:p>
            <a:pPr marL="0" indent="0">
              <a:buNone/>
            </a:pPr>
            <a:r>
              <a:rPr lang="ru-RU" dirty="0" smtClean="0"/>
              <a:t>Ну и Ну</a:t>
            </a:r>
          </a:p>
          <a:p>
            <a:pPr marL="0" indent="0">
              <a:buNone/>
            </a:pPr>
            <a:r>
              <a:rPr lang="ru-RU" dirty="0" smtClean="0"/>
              <a:t>Через речку</a:t>
            </a:r>
          </a:p>
          <a:p>
            <a:pPr marL="0" indent="0">
              <a:buNone/>
            </a:pPr>
            <a:r>
              <a:rPr lang="ru-RU" dirty="0" smtClean="0"/>
              <a:t>По бревну.</a:t>
            </a:r>
          </a:p>
          <a:p>
            <a:pPr>
              <a:buFontTx/>
              <a:buChar char="-"/>
            </a:pPr>
            <a:r>
              <a:rPr lang="ru-RU" dirty="0" smtClean="0"/>
              <a:t>Ну, скорей!-</a:t>
            </a:r>
          </a:p>
          <a:p>
            <a:pPr marL="0" indent="0">
              <a:buNone/>
            </a:pPr>
            <a:r>
              <a:rPr lang="ru-RU" dirty="0" smtClean="0"/>
              <a:t>Сказало Ну,-</a:t>
            </a:r>
          </a:p>
          <a:p>
            <a:pPr marL="0" indent="0">
              <a:buNone/>
            </a:pPr>
            <a:r>
              <a:rPr lang="ru-RU" dirty="0" smtClean="0"/>
              <a:t>А не то я</a:t>
            </a:r>
          </a:p>
          <a:p>
            <a:pPr marL="0" indent="0">
              <a:buNone/>
            </a:pPr>
            <a:r>
              <a:rPr lang="ru-RU" dirty="0" smtClean="0"/>
              <a:t>Утону.</a:t>
            </a:r>
          </a:p>
          <a:p>
            <a:pPr marL="0" indent="0">
              <a:buNone/>
            </a:pPr>
            <a:r>
              <a:rPr lang="ru-RU" dirty="0" smtClean="0"/>
              <a:t>- Не спеши, -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355976" y="1725897"/>
            <a:ext cx="3394720" cy="4655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Сказало Ну,-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Я и так тебя тяну.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Разгорелась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Перебранка,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И какая – то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Гражданка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Головою покачала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И сказала:</a:t>
            </a:r>
          </a:p>
          <a:p>
            <a:pPr>
              <a:buFontTx/>
              <a:buChar char="-"/>
            </a:pPr>
            <a:r>
              <a:rPr lang="ru-RU" dirty="0" smtClean="0"/>
              <a:t>Ну и ну…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Р. С. </a:t>
            </a:r>
            <a:r>
              <a:rPr lang="ru-RU" dirty="0" err="1" smtClean="0"/>
              <a:t>Сеф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0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</TotalTime>
  <Words>836</Words>
  <Application>Microsoft Office PowerPoint</Application>
  <PresentationFormat>Экран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Междометие как часть речи</vt:lpstr>
      <vt:lpstr> Проблемно – поисковая работа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Прочитайте стихотворение. Определите, какой частью речи являются слова НУ.</vt:lpstr>
      <vt:lpstr> Вставьте подходящие по смыслу междо-метия в стихотворение А.Тетивкина «Междометие»</vt:lpstr>
      <vt:lpstr>Укажите междометия. Что они выражают?</vt:lpstr>
      <vt:lpstr>Укажите части речи выделенных слов</vt:lpstr>
      <vt:lpstr>Объяснительный диктант</vt:lpstr>
      <vt:lpstr>Проверка</vt:lpstr>
      <vt:lpstr>Домашнее задание: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Междометие как часть речи</dc:title>
  <dc:creator>DNA7 X86</dc:creator>
  <cp:lastModifiedBy>DNA7 X86</cp:lastModifiedBy>
  <cp:revision>13</cp:revision>
  <dcterms:created xsi:type="dcterms:W3CDTF">2015-05-08T23:53:25Z</dcterms:created>
  <dcterms:modified xsi:type="dcterms:W3CDTF">2015-05-10T02:21:50Z</dcterms:modified>
</cp:coreProperties>
</file>