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0" r:id="rId3"/>
    <p:sldId id="292" r:id="rId4"/>
    <p:sldId id="258" r:id="rId5"/>
    <p:sldId id="261" r:id="rId6"/>
    <p:sldId id="295" r:id="rId7"/>
    <p:sldId id="305" r:id="rId8"/>
    <p:sldId id="298" r:id="rId9"/>
    <p:sldId id="296" r:id="rId10"/>
    <p:sldId id="291" r:id="rId11"/>
    <p:sldId id="265" r:id="rId12"/>
    <p:sldId id="299" r:id="rId13"/>
    <p:sldId id="266" r:id="rId14"/>
    <p:sldId id="307" r:id="rId15"/>
    <p:sldId id="269" r:id="rId16"/>
    <p:sldId id="300" r:id="rId17"/>
    <p:sldId id="309" r:id="rId18"/>
    <p:sldId id="301" r:id="rId19"/>
    <p:sldId id="286" r:id="rId20"/>
    <p:sldId id="287" r:id="rId21"/>
    <p:sldId id="306" r:id="rId22"/>
    <p:sldId id="302" r:id="rId23"/>
    <p:sldId id="303" r:id="rId24"/>
    <p:sldId id="304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8B8"/>
    <a:srgbClr val="007BC2"/>
    <a:srgbClr val="005686"/>
    <a:srgbClr val="AFDDF7"/>
    <a:srgbClr val="1A396C"/>
    <a:srgbClr val="E37416"/>
    <a:srgbClr val="F0A466"/>
    <a:srgbClr val="E9F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09" autoAdjust="0"/>
    <p:restoredTop sz="94678" autoAdjust="0"/>
  </p:normalViewPr>
  <p:slideViewPr>
    <p:cSldViewPr>
      <p:cViewPr varScale="1">
        <p:scale>
          <a:sx n="68" d="100"/>
          <a:sy n="68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89F498-F2FE-496B-81B6-27ABB7BFCF52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E7539FAD-4154-4773-B6C6-A3EB9992C455}">
      <dgm:prSet phldrT="[Текст]"/>
      <dgm:spPr/>
      <dgm:t>
        <a:bodyPr/>
        <a:lstStyle/>
        <a:p>
          <a:r>
            <a:rPr lang="ru-RU" b="1" dirty="0" smtClean="0"/>
            <a:t>Политическая культура </a:t>
          </a:r>
          <a:r>
            <a:rPr lang="ru-RU" dirty="0" smtClean="0"/>
            <a:t>-  это уровень развития в данном обществе политических отношений, системы демократии и политического просвещения</a:t>
          </a:r>
          <a:endParaRPr lang="ru-RU" dirty="0"/>
        </a:p>
      </dgm:t>
    </dgm:pt>
    <dgm:pt modelId="{E6190951-8E28-478E-851B-B76D56763462}" type="parTrans" cxnId="{168959ED-9B3D-4CBD-9B86-9056C60EB798}">
      <dgm:prSet/>
      <dgm:spPr/>
      <dgm:t>
        <a:bodyPr/>
        <a:lstStyle/>
        <a:p>
          <a:endParaRPr lang="ru-RU"/>
        </a:p>
      </dgm:t>
    </dgm:pt>
    <dgm:pt modelId="{C92CAAEF-2EC9-4758-AE04-F3F77B15042D}" type="sibTrans" cxnId="{168959ED-9B3D-4CBD-9B86-9056C60EB798}">
      <dgm:prSet/>
      <dgm:spPr/>
      <dgm:t>
        <a:bodyPr/>
        <a:lstStyle/>
        <a:p>
          <a:endParaRPr lang="ru-RU"/>
        </a:p>
      </dgm:t>
    </dgm:pt>
    <dgm:pt modelId="{0194C7F5-6FAC-4A18-B01E-16F203D6DA4E}">
      <dgm:prSet phldrT="[Текст]" custT="1"/>
      <dgm:spPr/>
      <dgm:t>
        <a:bodyPr/>
        <a:lstStyle/>
        <a:p>
          <a:r>
            <a:rPr lang="ru-RU" sz="2000" dirty="0" smtClean="0"/>
            <a:t>политические ценностные ориентации</a:t>
          </a:r>
          <a:endParaRPr lang="ru-RU" sz="2000" dirty="0"/>
        </a:p>
      </dgm:t>
    </dgm:pt>
    <dgm:pt modelId="{73E906F3-FA5A-44EF-889D-BD768175CDC0}" type="parTrans" cxnId="{3A5DE71C-94AE-4D69-A90B-7386DB7EF050}">
      <dgm:prSet/>
      <dgm:spPr/>
      <dgm:t>
        <a:bodyPr/>
        <a:lstStyle/>
        <a:p>
          <a:endParaRPr lang="ru-RU"/>
        </a:p>
      </dgm:t>
    </dgm:pt>
    <dgm:pt modelId="{5551E4BA-7D25-473F-996F-9ECDFBB472F9}" type="sibTrans" cxnId="{3A5DE71C-94AE-4D69-A90B-7386DB7EF050}">
      <dgm:prSet/>
      <dgm:spPr/>
      <dgm:t>
        <a:bodyPr/>
        <a:lstStyle/>
        <a:p>
          <a:endParaRPr lang="ru-RU"/>
        </a:p>
      </dgm:t>
    </dgm:pt>
    <dgm:pt modelId="{4E8113E6-AE4B-4E7C-BFC4-79CA63726A19}">
      <dgm:prSet phldrT="[Текст]" custT="1"/>
      <dgm:spPr/>
      <dgm:t>
        <a:bodyPr/>
        <a:lstStyle/>
        <a:p>
          <a:r>
            <a:rPr lang="ru-RU" sz="2000" dirty="0" smtClean="0"/>
            <a:t>политическое поведение</a:t>
          </a:r>
          <a:endParaRPr lang="ru-RU" sz="2000" dirty="0"/>
        </a:p>
      </dgm:t>
    </dgm:pt>
    <dgm:pt modelId="{84929930-A32E-46E9-A19D-F298D9F802A3}" type="parTrans" cxnId="{BDA56B00-67E6-4926-866B-39FFD5F4693E}">
      <dgm:prSet/>
      <dgm:spPr/>
      <dgm:t>
        <a:bodyPr/>
        <a:lstStyle/>
        <a:p>
          <a:endParaRPr lang="ru-RU"/>
        </a:p>
      </dgm:t>
    </dgm:pt>
    <dgm:pt modelId="{9287465C-A72A-492B-BCA9-B921AD09EF60}" type="sibTrans" cxnId="{BDA56B00-67E6-4926-866B-39FFD5F4693E}">
      <dgm:prSet/>
      <dgm:spPr/>
      <dgm:t>
        <a:bodyPr/>
        <a:lstStyle/>
        <a:p>
          <a:endParaRPr lang="ru-RU"/>
        </a:p>
      </dgm:t>
    </dgm:pt>
    <dgm:pt modelId="{19576FC2-6A54-4D38-95A3-A31F44EEBDE2}">
      <dgm:prSet phldrT="[Текст]" custT="1"/>
      <dgm:spPr/>
      <dgm:t>
        <a:bodyPr/>
        <a:lstStyle/>
        <a:p>
          <a:r>
            <a:rPr lang="ru-RU" sz="2000" dirty="0" smtClean="0"/>
            <a:t>знания о политике</a:t>
          </a:r>
          <a:endParaRPr lang="ru-RU" sz="2000" dirty="0"/>
        </a:p>
      </dgm:t>
    </dgm:pt>
    <dgm:pt modelId="{BAEF0202-D940-4A80-A07F-14F85CB6A0F5}" type="parTrans" cxnId="{8B27A632-6421-4A71-9044-E35F46ECA8B6}">
      <dgm:prSet/>
      <dgm:spPr/>
      <dgm:t>
        <a:bodyPr/>
        <a:lstStyle/>
        <a:p>
          <a:endParaRPr lang="ru-RU"/>
        </a:p>
      </dgm:t>
    </dgm:pt>
    <dgm:pt modelId="{BFF7D62C-9494-4574-8B98-29461AF05A0E}" type="sibTrans" cxnId="{8B27A632-6421-4A71-9044-E35F46ECA8B6}">
      <dgm:prSet/>
      <dgm:spPr/>
      <dgm:t>
        <a:bodyPr/>
        <a:lstStyle/>
        <a:p>
          <a:endParaRPr lang="ru-RU"/>
        </a:p>
      </dgm:t>
    </dgm:pt>
    <dgm:pt modelId="{F2826B8B-AF5B-47BF-A1E1-8F7503E96919}" type="pres">
      <dgm:prSet presAssocID="{1C89F498-F2FE-496B-81B6-27ABB7BFCF5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7E1A11E-2298-4F6D-8337-73C9D87B0C6A}" type="pres">
      <dgm:prSet presAssocID="{E7539FAD-4154-4773-B6C6-A3EB9992C455}" presName="hierRoot1" presStyleCnt="0"/>
      <dgm:spPr/>
      <dgm:t>
        <a:bodyPr/>
        <a:lstStyle/>
        <a:p>
          <a:endParaRPr lang="ru-RU"/>
        </a:p>
      </dgm:t>
    </dgm:pt>
    <dgm:pt modelId="{C1622279-64CD-43F3-834F-1A7DBACD4072}" type="pres">
      <dgm:prSet presAssocID="{E7539FAD-4154-4773-B6C6-A3EB9992C455}" presName="composite" presStyleCnt="0"/>
      <dgm:spPr/>
      <dgm:t>
        <a:bodyPr/>
        <a:lstStyle/>
        <a:p>
          <a:endParaRPr lang="ru-RU"/>
        </a:p>
      </dgm:t>
    </dgm:pt>
    <dgm:pt modelId="{24005242-EAD6-415C-8351-F879264D1208}" type="pres">
      <dgm:prSet presAssocID="{E7539FAD-4154-4773-B6C6-A3EB9992C455}" presName="background" presStyleLbl="node0" presStyleIdx="0" presStyleCnt="1"/>
      <dgm:spPr/>
      <dgm:t>
        <a:bodyPr/>
        <a:lstStyle/>
        <a:p>
          <a:endParaRPr lang="ru-RU"/>
        </a:p>
      </dgm:t>
    </dgm:pt>
    <dgm:pt modelId="{4B646F91-8B9E-4972-9CBF-67B9132ABEE8}" type="pres">
      <dgm:prSet presAssocID="{E7539FAD-4154-4773-B6C6-A3EB9992C455}" presName="text" presStyleLbl="fgAcc0" presStyleIdx="0" presStyleCnt="1" custScaleX="317075" custScaleY="133486" custLinFactNeighborX="-11941" custLinFactNeighborY="-23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5D2186-87C6-42EA-B0A6-C68327114A5F}" type="pres">
      <dgm:prSet presAssocID="{E7539FAD-4154-4773-B6C6-A3EB9992C455}" presName="hierChild2" presStyleCnt="0"/>
      <dgm:spPr/>
      <dgm:t>
        <a:bodyPr/>
        <a:lstStyle/>
        <a:p>
          <a:endParaRPr lang="ru-RU"/>
        </a:p>
      </dgm:t>
    </dgm:pt>
    <dgm:pt modelId="{DD10E2BE-B0BB-4BEA-BE14-D6C713EA3259}" type="pres">
      <dgm:prSet presAssocID="{73E906F3-FA5A-44EF-889D-BD768175CDC0}" presName="Name10" presStyleLbl="parChTrans1D2" presStyleIdx="0" presStyleCnt="3"/>
      <dgm:spPr/>
      <dgm:t>
        <a:bodyPr/>
        <a:lstStyle/>
        <a:p>
          <a:endParaRPr lang="ru-RU"/>
        </a:p>
      </dgm:t>
    </dgm:pt>
    <dgm:pt modelId="{8DB160CB-C62A-435B-8610-907D41F2E01D}" type="pres">
      <dgm:prSet presAssocID="{0194C7F5-6FAC-4A18-B01E-16F203D6DA4E}" presName="hierRoot2" presStyleCnt="0"/>
      <dgm:spPr/>
      <dgm:t>
        <a:bodyPr/>
        <a:lstStyle/>
        <a:p>
          <a:endParaRPr lang="ru-RU"/>
        </a:p>
      </dgm:t>
    </dgm:pt>
    <dgm:pt modelId="{8695E24C-4841-4631-B12B-C50FA46D3A85}" type="pres">
      <dgm:prSet presAssocID="{0194C7F5-6FAC-4A18-B01E-16F203D6DA4E}" presName="composite2" presStyleCnt="0"/>
      <dgm:spPr/>
      <dgm:t>
        <a:bodyPr/>
        <a:lstStyle/>
        <a:p>
          <a:endParaRPr lang="ru-RU"/>
        </a:p>
      </dgm:t>
    </dgm:pt>
    <dgm:pt modelId="{06712260-2A7D-4B4B-BC64-17698E52FC00}" type="pres">
      <dgm:prSet presAssocID="{0194C7F5-6FAC-4A18-B01E-16F203D6DA4E}" presName="background2" presStyleLbl="node2" presStyleIdx="0" presStyleCnt="3"/>
      <dgm:spPr/>
      <dgm:t>
        <a:bodyPr/>
        <a:lstStyle/>
        <a:p>
          <a:endParaRPr lang="ru-RU"/>
        </a:p>
      </dgm:t>
    </dgm:pt>
    <dgm:pt modelId="{61D0D302-9B24-48DB-9127-1E1B1E936833}" type="pres">
      <dgm:prSet presAssocID="{0194C7F5-6FAC-4A18-B01E-16F203D6DA4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99997F-F288-4F2E-8DE6-50A851D06948}" type="pres">
      <dgm:prSet presAssocID="{0194C7F5-6FAC-4A18-B01E-16F203D6DA4E}" presName="hierChild3" presStyleCnt="0"/>
      <dgm:spPr/>
      <dgm:t>
        <a:bodyPr/>
        <a:lstStyle/>
        <a:p>
          <a:endParaRPr lang="ru-RU"/>
        </a:p>
      </dgm:t>
    </dgm:pt>
    <dgm:pt modelId="{8471F102-4E37-4D71-BEAD-025D023E4A6F}" type="pres">
      <dgm:prSet presAssocID="{84929930-A32E-46E9-A19D-F298D9F802A3}" presName="Name10" presStyleLbl="parChTrans1D2" presStyleIdx="1" presStyleCnt="3"/>
      <dgm:spPr/>
      <dgm:t>
        <a:bodyPr/>
        <a:lstStyle/>
        <a:p>
          <a:endParaRPr lang="ru-RU"/>
        </a:p>
      </dgm:t>
    </dgm:pt>
    <dgm:pt modelId="{78D11A35-1931-4CA4-A3AE-6669DEEF9ED3}" type="pres">
      <dgm:prSet presAssocID="{4E8113E6-AE4B-4E7C-BFC4-79CA63726A19}" presName="hierRoot2" presStyleCnt="0"/>
      <dgm:spPr/>
      <dgm:t>
        <a:bodyPr/>
        <a:lstStyle/>
        <a:p>
          <a:endParaRPr lang="ru-RU"/>
        </a:p>
      </dgm:t>
    </dgm:pt>
    <dgm:pt modelId="{7978FA90-F48A-4BB0-8162-4EF29F3AD2A8}" type="pres">
      <dgm:prSet presAssocID="{4E8113E6-AE4B-4E7C-BFC4-79CA63726A19}" presName="composite2" presStyleCnt="0"/>
      <dgm:spPr/>
      <dgm:t>
        <a:bodyPr/>
        <a:lstStyle/>
        <a:p>
          <a:endParaRPr lang="ru-RU"/>
        </a:p>
      </dgm:t>
    </dgm:pt>
    <dgm:pt modelId="{CBBAA910-96F5-4C8F-AB67-A2FB463B2DAB}" type="pres">
      <dgm:prSet presAssocID="{4E8113E6-AE4B-4E7C-BFC4-79CA63726A19}" presName="background2" presStyleLbl="node2" presStyleIdx="1" presStyleCnt="3"/>
      <dgm:spPr/>
      <dgm:t>
        <a:bodyPr/>
        <a:lstStyle/>
        <a:p>
          <a:endParaRPr lang="ru-RU"/>
        </a:p>
      </dgm:t>
    </dgm:pt>
    <dgm:pt modelId="{AD62D656-A234-4F00-B991-650A4549699D}" type="pres">
      <dgm:prSet presAssocID="{4E8113E6-AE4B-4E7C-BFC4-79CA63726A19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DB417D-8812-4317-B7D1-B1D935C72262}" type="pres">
      <dgm:prSet presAssocID="{4E8113E6-AE4B-4E7C-BFC4-79CA63726A19}" presName="hierChild3" presStyleCnt="0"/>
      <dgm:spPr/>
      <dgm:t>
        <a:bodyPr/>
        <a:lstStyle/>
        <a:p>
          <a:endParaRPr lang="ru-RU"/>
        </a:p>
      </dgm:t>
    </dgm:pt>
    <dgm:pt modelId="{147BED74-CC41-45DB-AD33-E5CD248C21D1}" type="pres">
      <dgm:prSet presAssocID="{BAEF0202-D940-4A80-A07F-14F85CB6A0F5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4596465-6653-41E6-B730-81303957BD00}" type="pres">
      <dgm:prSet presAssocID="{19576FC2-6A54-4D38-95A3-A31F44EEBDE2}" presName="hierRoot2" presStyleCnt="0"/>
      <dgm:spPr/>
      <dgm:t>
        <a:bodyPr/>
        <a:lstStyle/>
        <a:p>
          <a:endParaRPr lang="ru-RU"/>
        </a:p>
      </dgm:t>
    </dgm:pt>
    <dgm:pt modelId="{E89FA645-7D41-4FEB-B614-01FB9A3FBA32}" type="pres">
      <dgm:prSet presAssocID="{19576FC2-6A54-4D38-95A3-A31F44EEBDE2}" presName="composite2" presStyleCnt="0"/>
      <dgm:spPr/>
      <dgm:t>
        <a:bodyPr/>
        <a:lstStyle/>
        <a:p>
          <a:endParaRPr lang="ru-RU"/>
        </a:p>
      </dgm:t>
    </dgm:pt>
    <dgm:pt modelId="{BE78E91F-7E21-43BB-9CDD-4B34AA7A6ED7}" type="pres">
      <dgm:prSet presAssocID="{19576FC2-6A54-4D38-95A3-A31F44EEBDE2}" presName="background2" presStyleLbl="node2" presStyleIdx="2" presStyleCnt="3"/>
      <dgm:spPr/>
      <dgm:t>
        <a:bodyPr/>
        <a:lstStyle/>
        <a:p>
          <a:endParaRPr lang="ru-RU"/>
        </a:p>
      </dgm:t>
    </dgm:pt>
    <dgm:pt modelId="{CB4145E7-4839-46ED-AD73-81BA1A262626}" type="pres">
      <dgm:prSet presAssocID="{19576FC2-6A54-4D38-95A3-A31F44EEBDE2}" presName="text2" presStyleLbl="fgAcc2" presStyleIdx="2" presStyleCnt="3" custLinFactNeighborX="701" custLinFactNeighborY="-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ACA03A-DB0B-45B0-BF38-677B2A478499}" type="pres">
      <dgm:prSet presAssocID="{19576FC2-6A54-4D38-95A3-A31F44EEBDE2}" presName="hierChild3" presStyleCnt="0"/>
      <dgm:spPr/>
      <dgm:t>
        <a:bodyPr/>
        <a:lstStyle/>
        <a:p>
          <a:endParaRPr lang="ru-RU"/>
        </a:p>
      </dgm:t>
    </dgm:pt>
  </dgm:ptLst>
  <dgm:cxnLst>
    <dgm:cxn modelId="{168959ED-9B3D-4CBD-9B86-9056C60EB798}" srcId="{1C89F498-F2FE-496B-81B6-27ABB7BFCF52}" destId="{E7539FAD-4154-4773-B6C6-A3EB9992C455}" srcOrd="0" destOrd="0" parTransId="{E6190951-8E28-478E-851B-B76D56763462}" sibTransId="{C92CAAEF-2EC9-4758-AE04-F3F77B15042D}"/>
    <dgm:cxn modelId="{C3E1CCFD-FA0F-42AD-B5B1-99630BAB0375}" type="presOf" srcId="{1C89F498-F2FE-496B-81B6-27ABB7BFCF52}" destId="{F2826B8B-AF5B-47BF-A1E1-8F7503E96919}" srcOrd="0" destOrd="0" presId="urn:microsoft.com/office/officeart/2005/8/layout/hierarchy1"/>
    <dgm:cxn modelId="{3ED7A93F-FF21-4892-9090-C05661C7283B}" type="presOf" srcId="{19576FC2-6A54-4D38-95A3-A31F44EEBDE2}" destId="{CB4145E7-4839-46ED-AD73-81BA1A262626}" srcOrd="0" destOrd="0" presId="urn:microsoft.com/office/officeart/2005/8/layout/hierarchy1"/>
    <dgm:cxn modelId="{50526D69-79ED-44F0-96E2-5782EE2714F3}" type="presOf" srcId="{0194C7F5-6FAC-4A18-B01E-16F203D6DA4E}" destId="{61D0D302-9B24-48DB-9127-1E1B1E936833}" srcOrd="0" destOrd="0" presId="urn:microsoft.com/office/officeart/2005/8/layout/hierarchy1"/>
    <dgm:cxn modelId="{BDA56B00-67E6-4926-866B-39FFD5F4693E}" srcId="{E7539FAD-4154-4773-B6C6-A3EB9992C455}" destId="{4E8113E6-AE4B-4E7C-BFC4-79CA63726A19}" srcOrd="1" destOrd="0" parTransId="{84929930-A32E-46E9-A19D-F298D9F802A3}" sibTransId="{9287465C-A72A-492B-BCA9-B921AD09EF60}"/>
    <dgm:cxn modelId="{8B27A632-6421-4A71-9044-E35F46ECA8B6}" srcId="{E7539FAD-4154-4773-B6C6-A3EB9992C455}" destId="{19576FC2-6A54-4D38-95A3-A31F44EEBDE2}" srcOrd="2" destOrd="0" parTransId="{BAEF0202-D940-4A80-A07F-14F85CB6A0F5}" sibTransId="{BFF7D62C-9494-4574-8B98-29461AF05A0E}"/>
    <dgm:cxn modelId="{072E6350-E071-4761-ABAB-CF9E49D748E5}" type="presOf" srcId="{73E906F3-FA5A-44EF-889D-BD768175CDC0}" destId="{DD10E2BE-B0BB-4BEA-BE14-D6C713EA3259}" srcOrd="0" destOrd="0" presId="urn:microsoft.com/office/officeart/2005/8/layout/hierarchy1"/>
    <dgm:cxn modelId="{18B85852-C2EB-4E22-8A90-61893D437A70}" type="presOf" srcId="{84929930-A32E-46E9-A19D-F298D9F802A3}" destId="{8471F102-4E37-4D71-BEAD-025D023E4A6F}" srcOrd="0" destOrd="0" presId="urn:microsoft.com/office/officeart/2005/8/layout/hierarchy1"/>
    <dgm:cxn modelId="{9B66BA95-FCFD-439F-86AF-732CA1EE0063}" type="presOf" srcId="{E7539FAD-4154-4773-B6C6-A3EB9992C455}" destId="{4B646F91-8B9E-4972-9CBF-67B9132ABEE8}" srcOrd="0" destOrd="0" presId="urn:microsoft.com/office/officeart/2005/8/layout/hierarchy1"/>
    <dgm:cxn modelId="{DBCE60F7-56A3-4829-A6AF-E009A07DE24F}" type="presOf" srcId="{4E8113E6-AE4B-4E7C-BFC4-79CA63726A19}" destId="{AD62D656-A234-4F00-B991-650A4549699D}" srcOrd="0" destOrd="0" presId="urn:microsoft.com/office/officeart/2005/8/layout/hierarchy1"/>
    <dgm:cxn modelId="{2310A0B6-3C33-4F9E-AA2B-2831531CAE32}" type="presOf" srcId="{BAEF0202-D940-4A80-A07F-14F85CB6A0F5}" destId="{147BED74-CC41-45DB-AD33-E5CD248C21D1}" srcOrd="0" destOrd="0" presId="urn:microsoft.com/office/officeart/2005/8/layout/hierarchy1"/>
    <dgm:cxn modelId="{3A5DE71C-94AE-4D69-A90B-7386DB7EF050}" srcId="{E7539FAD-4154-4773-B6C6-A3EB9992C455}" destId="{0194C7F5-6FAC-4A18-B01E-16F203D6DA4E}" srcOrd="0" destOrd="0" parTransId="{73E906F3-FA5A-44EF-889D-BD768175CDC0}" sibTransId="{5551E4BA-7D25-473F-996F-9ECDFBB472F9}"/>
    <dgm:cxn modelId="{D0A2E481-DD2B-4E81-9B71-8C625AF43CC4}" type="presParOf" srcId="{F2826B8B-AF5B-47BF-A1E1-8F7503E96919}" destId="{67E1A11E-2298-4F6D-8337-73C9D87B0C6A}" srcOrd="0" destOrd="0" presId="urn:microsoft.com/office/officeart/2005/8/layout/hierarchy1"/>
    <dgm:cxn modelId="{C736223D-7E63-499C-8BE9-16D725ED46E7}" type="presParOf" srcId="{67E1A11E-2298-4F6D-8337-73C9D87B0C6A}" destId="{C1622279-64CD-43F3-834F-1A7DBACD4072}" srcOrd="0" destOrd="0" presId="urn:microsoft.com/office/officeart/2005/8/layout/hierarchy1"/>
    <dgm:cxn modelId="{61C077A3-4A93-477B-B71A-34D3E30F7051}" type="presParOf" srcId="{C1622279-64CD-43F3-834F-1A7DBACD4072}" destId="{24005242-EAD6-415C-8351-F879264D1208}" srcOrd="0" destOrd="0" presId="urn:microsoft.com/office/officeart/2005/8/layout/hierarchy1"/>
    <dgm:cxn modelId="{20DC1156-F81B-4F73-8F24-2FBE25AD05F3}" type="presParOf" srcId="{C1622279-64CD-43F3-834F-1A7DBACD4072}" destId="{4B646F91-8B9E-4972-9CBF-67B9132ABEE8}" srcOrd="1" destOrd="0" presId="urn:microsoft.com/office/officeart/2005/8/layout/hierarchy1"/>
    <dgm:cxn modelId="{7F0A6859-115E-4645-A260-FCB967ACC15F}" type="presParOf" srcId="{67E1A11E-2298-4F6D-8337-73C9D87B0C6A}" destId="{175D2186-87C6-42EA-B0A6-C68327114A5F}" srcOrd="1" destOrd="0" presId="urn:microsoft.com/office/officeart/2005/8/layout/hierarchy1"/>
    <dgm:cxn modelId="{B02FAF0E-F38C-44C2-916B-6CF7BFDA0862}" type="presParOf" srcId="{175D2186-87C6-42EA-B0A6-C68327114A5F}" destId="{DD10E2BE-B0BB-4BEA-BE14-D6C713EA3259}" srcOrd="0" destOrd="0" presId="urn:microsoft.com/office/officeart/2005/8/layout/hierarchy1"/>
    <dgm:cxn modelId="{73BE41AE-B75B-4766-8EC5-86B5C9B418B4}" type="presParOf" srcId="{175D2186-87C6-42EA-B0A6-C68327114A5F}" destId="{8DB160CB-C62A-435B-8610-907D41F2E01D}" srcOrd="1" destOrd="0" presId="urn:microsoft.com/office/officeart/2005/8/layout/hierarchy1"/>
    <dgm:cxn modelId="{8E0FC446-E893-480B-8495-ED77E311A51B}" type="presParOf" srcId="{8DB160CB-C62A-435B-8610-907D41F2E01D}" destId="{8695E24C-4841-4631-B12B-C50FA46D3A85}" srcOrd="0" destOrd="0" presId="urn:microsoft.com/office/officeart/2005/8/layout/hierarchy1"/>
    <dgm:cxn modelId="{7B9C7B10-B35C-496C-B30A-962BCCEE9FF0}" type="presParOf" srcId="{8695E24C-4841-4631-B12B-C50FA46D3A85}" destId="{06712260-2A7D-4B4B-BC64-17698E52FC00}" srcOrd="0" destOrd="0" presId="urn:microsoft.com/office/officeart/2005/8/layout/hierarchy1"/>
    <dgm:cxn modelId="{807458A7-A1C6-4662-BC5D-1FADE83F1E2A}" type="presParOf" srcId="{8695E24C-4841-4631-B12B-C50FA46D3A85}" destId="{61D0D302-9B24-48DB-9127-1E1B1E936833}" srcOrd="1" destOrd="0" presId="urn:microsoft.com/office/officeart/2005/8/layout/hierarchy1"/>
    <dgm:cxn modelId="{58ACB421-FADB-4559-B325-2EF85A0EC19C}" type="presParOf" srcId="{8DB160CB-C62A-435B-8610-907D41F2E01D}" destId="{A999997F-F288-4F2E-8DE6-50A851D06948}" srcOrd="1" destOrd="0" presId="urn:microsoft.com/office/officeart/2005/8/layout/hierarchy1"/>
    <dgm:cxn modelId="{8D7BF439-7910-4E68-BCF8-E1DA1AD3758F}" type="presParOf" srcId="{175D2186-87C6-42EA-B0A6-C68327114A5F}" destId="{8471F102-4E37-4D71-BEAD-025D023E4A6F}" srcOrd="2" destOrd="0" presId="urn:microsoft.com/office/officeart/2005/8/layout/hierarchy1"/>
    <dgm:cxn modelId="{5F295DEE-26FC-42F5-A0ED-48D37F0370C0}" type="presParOf" srcId="{175D2186-87C6-42EA-B0A6-C68327114A5F}" destId="{78D11A35-1931-4CA4-A3AE-6669DEEF9ED3}" srcOrd="3" destOrd="0" presId="urn:microsoft.com/office/officeart/2005/8/layout/hierarchy1"/>
    <dgm:cxn modelId="{37410E60-52A1-4031-A31D-3C941C4D26E7}" type="presParOf" srcId="{78D11A35-1931-4CA4-A3AE-6669DEEF9ED3}" destId="{7978FA90-F48A-4BB0-8162-4EF29F3AD2A8}" srcOrd="0" destOrd="0" presId="urn:microsoft.com/office/officeart/2005/8/layout/hierarchy1"/>
    <dgm:cxn modelId="{6DD8BF1E-F934-42A5-875B-B6EAC74DB018}" type="presParOf" srcId="{7978FA90-F48A-4BB0-8162-4EF29F3AD2A8}" destId="{CBBAA910-96F5-4C8F-AB67-A2FB463B2DAB}" srcOrd="0" destOrd="0" presId="urn:microsoft.com/office/officeart/2005/8/layout/hierarchy1"/>
    <dgm:cxn modelId="{C2DE3728-5C03-4AEF-AC8D-E8F361BDC4C8}" type="presParOf" srcId="{7978FA90-F48A-4BB0-8162-4EF29F3AD2A8}" destId="{AD62D656-A234-4F00-B991-650A4549699D}" srcOrd="1" destOrd="0" presId="urn:microsoft.com/office/officeart/2005/8/layout/hierarchy1"/>
    <dgm:cxn modelId="{83A7D60B-3FFF-4A5D-A469-16A25755FED5}" type="presParOf" srcId="{78D11A35-1931-4CA4-A3AE-6669DEEF9ED3}" destId="{BBDB417D-8812-4317-B7D1-B1D935C72262}" srcOrd="1" destOrd="0" presId="urn:microsoft.com/office/officeart/2005/8/layout/hierarchy1"/>
    <dgm:cxn modelId="{D205CB9C-E58E-4456-BA6D-99976F8E9D38}" type="presParOf" srcId="{175D2186-87C6-42EA-B0A6-C68327114A5F}" destId="{147BED74-CC41-45DB-AD33-E5CD248C21D1}" srcOrd="4" destOrd="0" presId="urn:microsoft.com/office/officeart/2005/8/layout/hierarchy1"/>
    <dgm:cxn modelId="{08D6D9C0-B52E-415D-88C1-538784441356}" type="presParOf" srcId="{175D2186-87C6-42EA-B0A6-C68327114A5F}" destId="{E4596465-6653-41E6-B730-81303957BD00}" srcOrd="5" destOrd="0" presId="urn:microsoft.com/office/officeart/2005/8/layout/hierarchy1"/>
    <dgm:cxn modelId="{945955D9-1823-4603-A268-864E649EF476}" type="presParOf" srcId="{E4596465-6653-41E6-B730-81303957BD00}" destId="{E89FA645-7D41-4FEB-B614-01FB9A3FBA32}" srcOrd="0" destOrd="0" presId="urn:microsoft.com/office/officeart/2005/8/layout/hierarchy1"/>
    <dgm:cxn modelId="{EDFD2731-DF19-44AB-B731-B5BCB37E6967}" type="presParOf" srcId="{E89FA645-7D41-4FEB-B614-01FB9A3FBA32}" destId="{BE78E91F-7E21-43BB-9CDD-4B34AA7A6ED7}" srcOrd="0" destOrd="0" presId="urn:microsoft.com/office/officeart/2005/8/layout/hierarchy1"/>
    <dgm:cxn modelId="{81FC3C07-971E-43F4-A013-D2F38FAFEB53}" type="presParOf" srcId="{E89FA645-7D41-4FEB-B614-01FB9A3FBA32}" destId="{CB4145E7-4839-46ED-AD73-81BA1A262626}" srcOrd="1" destOrd="0" presId="urn:microsoft.com/office/officeart/2005/8/layout/hierarchy1"/>
    <dgm:cxn modelId="{39514095-DD44-46F3-8959-C32CE89AAB72}" type="presParOf" srcId="{E4596465-6653-41E6-B730-81303957BD00}" destId="{F0ACA03A-DB0B-45B0-BF38-677B2A47849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0349107-D653-412F-B8BE-70D7BAB8A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722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E2F2837-5A87-4E29-A0F3-71F8653E6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729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02D18A-FE93-4923-A599-201A7B2F67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80C0-48D1-40FD-81D7-7E36601CDA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EEAC7-9379-4DF2-8EFF-0D1548A2DE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0FDE3-45D1-4EC2-B743-D8FE23C2A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778689-E308-4416-8C7D-7DBD34590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ED1F60-30D1-4CEA-98F5-CD941DCA7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12FF5A-1B81-4822-B559-26E9570A2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B8DD6-6D2A-4DCC-BF8F-4A1E2AEF48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B5AAB6B-37C9-429D-BABF-E5008E390B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AC887-E403-4DCE-8C20-EE42A027E0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B0080F66-7FAF-4BDC-978A-7FF8F0453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dirty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B2202745-FEB3-4548-91A3-A2957166B6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9" r:id="rId2"/>
    <p:sldLayoutId id="2147483674" r:id="rId3"/>
    <p:sldLayoutId id="2147483675" r:id="rId4"/>
    <p:sldLayoutId id="2147483676" r:id="rId5"/>
    <p:sldLayoutId id="2147483670" r:id="rId6"/>
    <p:sldLayoutId id="2147483677" r:id="rId7"/>
    <p:sldLayoutId id="2147483671" r:id="rId8"/>
    <p:sldLayoutId id="2147483678" r:id="rId9"/>
    <p:sldLayoutId id="2147483672" r:id="rId10"/>
    <p:sldLayoutId id="2147483679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1000125" y="1785938"/>
            <a:ext cx="7839075" cy="221456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Участие гражданина в политической жизни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5"/>
          <p:cNvSpPr>
            <a:spLocks noGrp="1" noChangeArrowheads="1"/>
          </p:cNvSpPr>
          <p:nvPr>
            <p:ph type="subTitle" idx="1"/>
          </p:nvPr>
        </p:nvSpPr>
        <p:spPr>
          <a:xfrm>
            <a:off x="3786188" y="5516563"/>
            <a:ext cx="5357812" cy="1143000"/>
          </a:xfrm>
        </p:spPr>
        <p:txBody>
          <a:bodyPr/>
          <a:lstStyle/>
          <a:p>
            <a:endParaRPr lang="ru-RU" i="1" smtClean="0">
              <a:latin typeface="Book Antiqua" pitchFamily="18" charset="0"/>
            </a:endParaRPr>
          </a:p>
          <a:p>
            <a:r>
              <a:rPr lang="ru-RU" i="1" smtClean="0">
                <a:latin typeface="Book Antiqua" pitchFamily="18" charset="0"/>
              </a:rPr>
              <a:t>10 класс, базовый уровень</a:t>
            </a:r>
          </a:p>
        </p:txBody>
      </p:sp>
      <p:pic>
        <p:nvPicPr>
          <p:cNvPr id="17409" name="Picture 1" descr="C:\Users\Елена\Desktop\8.04.15\картинки\dCvDAYrHO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57166"/>
            <a:ext cx="1872742" cy="17859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5022850" y="4868863"/>
            <a:ext cx="412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/>
              <a:t>Бабошина Е.В., к.ю.н., </a:t>
            </a:r>
          </a:p>
          <a:p>
            <a:pPr algn="just"/>
            <a:r>
              <a:rPr lang="ru-RU"/>
              <a:t>учитель обществознания </a:t>
            </a:r>
          </a:p>
          <a:p>
            <a:pPr algn="just"/>
            <a:r>
              <a:rPr lang="ru-RU"/>
              <a:t>МКОУ «Кизлярская гимназия№1»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Текст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ctr"/>
            <a:r>
              <a:rPr lang="ru-RU" sz="4800" b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2.ПОЛИТИЧЕСКОЕ УЧАСТИЕ </a:t>
            </a:r>
          </a:p>
        </p:txBody>
      </p:sp>
      <p:pic>
        <p:nvPicPr>
          <p:cNvPr id="26626" name="Picture 1" descr="C:\Users\Елена\Desktop\8.04.15\картинки\15355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857625"/>
            <a:ext cx="221456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2"/>
          <p:cNvSpPr txBox="1">
            <a:spLocks noChangeArrowheads="1"/>
          </p:cNvSpPr>
          <p:nvPr/>
        </p:nvSpPr>
        <p:spPr bwMode="auto">
          <a:xfrm>
            <a:off x="539750" y="1700213"/>
            <a:ext cx="8064500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Политическое участие </a:t>
            </a:r>
            <a:r>
              <a:rPr lang="ru-RU" sz="2800">
                <a:latin typeface="Tahoma" pitchFamily="34" charset="0"/>
                <a:cs typeface="Tahoma" pitchFamily="34" charset="0"/>
              </a:rPr>
              <a:t>- это действия гражданина с целью повлиять на разработку, принятие и реализацию государственных</a:t>
            </a:r>
          </a:p>
          <a:p>
            <a:pPr algn="just"/>
            <a:r>
              <a:rPr lang="ru-RU" sz="2800">
                <a:latin typeface="Tahoma" pitchFamily="34" charset="0"/>
                <a:cs typeface="Tahoma" pitchFamily="34" charset="0"/>
              </a:rPr>
              <a:t>решений, выбор представителей в институты власти.</a:t>
            </a:r>
          </a:p>
          <a:p>
            <a:pPr algn="just"/>
            <a:endParaRPr lang="ru-RU" sz="280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ru-RU" sz="2800">
                <a:latin typeface="Tahoma" pitchFamily="34" charset="0"/>
                <a:cs typeface="Tahoma" pitchFamily="34" charset="0"/>
              </a:rPr>
              <a:t>- Как вы думаете, все ли из нас одинаково участвуют в политике?</a:t>
            </a:r>
          </a:p>
          <a:p>
            <a:pPr algn="just"/>
            <a:r>
              <a:rPr lang="ru-RU" sz="2800">
                <a:latin typeface="Tahoma" pitchFamily="34" charset="0"/>
                <a:cs typeface="Tahoma" pitchFamily="34" charset="0"/>
              </a:rPr>
              <a:t>- Чем объясняется различный объем участия граждан в политической  жизни страны?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Работа с Конституцией </a:t>
            </a:r>
          </a:p>
        </p:txBody>
      </p:sp>
      <p:sp>
        <p:nvSpPr>
          <p:cNvPr id="28674" name="Прямоугольник 2"/>
          <p:cNvSpPr>
            <a:spLocks noChangeArrowheads="1"/>
          </p:cNvSpPr>
          <p:nvPr/>
        </p:nvSpPr>
        <p:spPr bwMode="auto">
          <a:xfrm>
            <a:off x="428625" y="1028700"/>
            <a:ext cx="8143875" cy="784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latin typeface="Book Antiqua" pitchFamily="18" charset="0"/>
            </a:endParaRPr>
          </a:p>
          <a:p>
            <a:endParaRPr lang="ru-RU" b="1">
              <a:latin typeface="Book Antiqua" pitchFamily="18" charset="0"/>
            </a:endParaRPr>
          </a:p>
          <a:p>
            <a:pPr algn="just"/>
            <a:r>
              <a:rPr lang="ru-RU" b="1">
                <a:latin typeface="Tahoma" pitchFamily="34" charset="0"/>
                <a:cs typeface="Tahoma" pitchFamily="34" charset="0"/>
              </a:rPr>
              <a:t>Статья 30 </a:t>
            </a:r>
          </a:p>
          <a:p>
            <a:pPr algn="just"/>
            <a:r>
              <a:rPr lang="ru-RU">
                <a:latin typeface="Tahoma" pitchFamily="34" charset="0"/>
                <a:cs typeface="Tahoma" pitchFamily="34" charset="0"/>
              </a:rPr>
              <a:t>       1. Каждый имеет право на объединение, включая право создавать профессиональные союзы для защиты своих интересов. Свобода деятельности общественных объединений гарантируется. </a:t>
            </a:r>
          </a:p>
          <a:p>
            <a:pPr algn="just"/>
            <a:r>
              <a:rPr lang="ru-RU">
                <a:latin typeface="Tahoma" pitchFamily="34" charset="0"/>
                <a:cs typeface="Tahoma" pitchFamily="34" charset="0"/>
              </a:rPr>
              <a:t>       2. Никто не может быть принужден к вступлению в какое-либо объединение или пребыванию в нем.</a:t>
            </a:r>
          </a:p>
          <a:p>
            <a:pPr algn="just"/>
            <a:r>
              <a:rPr lang="ru-RU" b="1">
                <a:latin typeface="Tahoma" pitchFamily="34" charset="0"/>
                <a:cs typeface="Tahoma" pitchFamily="34" charset="0"/>
              </a:rPr>
              <a:t>Статья 31 </a:t>
            </a:r>
          </a:p>
          <a:p>
            <a:pPr algn="just"/>
            <a:r>
              <a:rPr lang="ru-RU">
                <a:latin typeface="Tahoma" pitchFamily="34" charset="0"/>
                <a:cs typeface="Tahoma" pitchFamily="34" charset="0"/>
              </a:rPr>
              <a:t>       Граждане Российской Федерации имеют право собираться мирно, без оружия, проводить собрания, митинги и демонстрации, шествия и пикетирование</a:t>
            </a:r>
          </a:p>
          <a:p>
            <a:pPr algn="just"/>
            <a:r>
              <a:rPr lang="ru-RU" b="1">
                <a:latin typeface="Tahoma" pitchFamily="34" charset="0"/>
                <a:cs typeface="Tahoma" pitchFamily="34" charset="0"/>
              </a:rPr>
              <a:t> Статья 32 </a:t>
            </a:r>
            <a:endParaRPr lang="ru-RU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ru-RU">
                <a:latin typeface="Tahoma" pitchFamily="34" charset="0"/>
                <a:cs typeface="Tahoma" pitchFamily="34" charset="0"/>
              </a:rPr>
              <a:t>      1. Граждане Российской Федерации имеют право      участвовать в управлении делами государства как  непосредственно, так и через своих представителей.</a:t>
            </a:r>
          </a:p>
          <a:p>
            <a:pPr algn="just"/>
            <a:r>
              <a:rPr lang="ru-RU">
                <a:latin typeface="Tahoma" pitchFamily="34" charset="0"/>
                <a:cs typeface="Tahoma" pitchFamily="34" charset="0"/>
              </a:rPr>
              <a:t>     2. Граждане Российской Федерации имеют право избирать     и быть избранными в органы государственной власти и     органы местного самоуправления, а также участвовать    в  референдуме.</a:t>
            </a:r>
          </a:p>
          <a:p>
            <a:endParaRPr lang="ru-RU">
              <a:latin typeface="Book Antiqua" pitchFamily="18" charset="0"/>
            </a:endParaRPr>
          </a:p>
          <a:p>
            <a:endParaRPr lang="ru-RU">
              <a:latin typeface="Book Antiqua" pitchFamily="18" charset="0"/>
            </a:endParaRPr>
          </a:p>
          <a:p>
            <a:endParaRPr lang="ru-RU">
              <a:latin typeface="Book Antiqua" pitchFamily="18" charset="0"/>
            </a:endParaRPr>
          </a:p>
          <a:p>
            <a:endParaRPr lang="ru-RU">
              <a:latin typeface="Book Antiqua" pitchFamily="18" charset="0"/>
            </a:endParaRPr>
          </a:p>
          <a:p>
            <a:endParaRPr lang="ru-RU">
              <a:latin typeface="Book Antiqua" pitchFamily="18" charset="0"/>
            </a:endParaRPr>
          </a:p>
          <a:p>
            <a:endParaRPr lang="ru-RU">
              <a:latin typeface="Book Antiqua" pitchFamily="18" charset="0"/>
            </a:endParaRPr>
          </a:p>
          <a:p>
            <a:endParaRPr lang="ru-RU">
              <a:latin typeface="Book Antiqua" pitchFamily="18" charset="0"/>
            </a:endParaRPr>
          </a:p>
          <a:p>
            <a:endParaRPr lang="ru-RU">
              <a:latin typeface="Book Antiqua" pitchFamily="18" charset="0"/>
            </a:endParaRPr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3" y="333375"/>
            <a:ext cx="8843962" cy="616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ru-RU" b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АБСЕНТЕИЗМ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ru-RU" smtClean="0"/>
          </a:p>
          <a:p>
            <a:pPr>
              <a:lnSpc>
                <a:spcPct val="90000"/>
              </a:lnSpc>
            </a:pPr>
            <a:endParaRPr lang="ru-RU" smtClean="0"/>
          </a:p>
          <a:p>
            <a:pPr algn="ctr">
              <a:lnSpc>
                <a:spcPct val="90000"/>
              </a:lnSpc>
            </a:pPr>
            <a:r>
              <a:rPr lang="ru-RU" sz="4800" smtClean="0">
                <a:latin typeface="Tahoma" pitchFamily="34" charset="0"/>
                <a:cs typeface="Tahoma" pitchFamily="34" charset="0"/>
              </a:rPr>
              <a:t>неучастие в голосовании на выборах и референдумах граждан, обладающих активным избирательным правом</a:t>
            </a:r>
          </a:p>
          <a:p>
            <a:pPr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268413"/>
            <a:ext cx="8642350" cy="23891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/>
              <a:t/>
            </a:r>
            <a:br>
              <a:rPr lang="ru-RU" sz="4800" dirty="0"/>
            </a:br>
            <a:endParaRPr lang="ru-RU" sz="7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" y="1285875"/>
            <a:ext cx="8858250" cy="3143250"/>
          </a:xfrm>
        </p:spPr>
        <p:txBody>
          <a:bodyPr/>
          <a:lstStyle/>
          <a:p>
            <a:pPr algn="ctr"/>
            <a:r>
              <a:rPr lang="ru-RU" sz="4400" b="1" smtClean="0">
                <a:solidFill>
                  <a:srgbClr val="E8D19D"/>
                </a:solidFill>
                <a:latin typeface="Tahoma" pitchFamily="34" charset="0"/>
                <a:cs typeface="Tahoma" pitchFamily="34" charset="0"/>
              </a:rPr>
              <a:t>ОТНОШЕНИЕ К ВЫБОРАМ ПРЕДСТАВИТЕЛЕЙ РАЗЛИЧНЫХ СОЦИАЛЬНЫХ ГРУПП </a:t>
            </a:r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4148138" y="6124575"/>
            <a:ext cx="50149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4000" b="1">
                <a:latin typeface="Tahoma" pitchFamily="34" charset="0"/>
                <a:cs typeface="Tahoma" pitchFamily="34" charset="0"/>
              </a:rPr>
              <a:t>РОЛЕВАЯ ИГРА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3200" b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</a:br>
            <a:r>
              <a:rPr lang="ru-RU" sz="3200" b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Результаты социологического опроса </a:t>
            </a:r>
            <a:r>
              <a:rPr lang="ru-RU" sz="250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2500" smtClean="0">
                <a:latin typeface="Tahoma" pitchFamily="34" charset="0"/>
                <a:cs typeface="Tahoma" pitchFamily="34" charset="0"/>
              </a:rPr>
            </a:br>
            <a:endParaRPr lang="ru-RU" sz="250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928688" y="1752600"/>
          <a:ext cx="7834358" cy="1595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39"/>
                <a:gridCol w="2000264"/>
                <a:gridCol w="2090750"/>
                <a:gridCol w="1600205"/>
              </a:tblGrid>
              <a:tr h="571504"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Скажите, пожалуйста, как Вы в целом относитесь к выборам?</a:t>
                      </a:r>
                      <a:endParaRPr lang="ru-RU" dirty="0"/>
                    </a:p>
                  </a:txBody>
                  <a:tcPr marL="77979" marR="77979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6760">
                <a:tc>
                  <a:txBody>
                    <a:bodyPr/>
                    <a:lstStyle/>
                    <a:p>
                      <a:r>
                        <a:rPr lang="ru-RU" dirty="0" smtClean="0"/>
                        <a:t>Нейтрально</a:t>
                      </a:r>
                      <a:endParaRPr lang="ru-RU" dirty="0"/>
                    </a:p>
                  </a:txBody>
                  <a:tcPr marL="77979" marR="7797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Положительно</a:t>
                      </a:r>
                      <a:endParaRPr lang="ru-RU" dirty="0"/>
                    </a:p>
                  </a:txBody>
                  <a:tcPr marL="77979" marR="7797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Отрицательно</a:t>
                      </a:r>
                      <a:endParaRPr lang="ru-RU" dirty="0"/>
                    </a:p>
                  </a:txBody>
                  <a:tcPr marL="77979" marR="7797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Затрудняюсь ответить</a:t>
                      </a:r>
                      <a:endParaRPr lang="ru-RU" dirty="0"/>
                    </a:p>
                  </a:txBody>
                  <a:tcPr marL="77979" marR="77979"/>
                </a:tc>
              </a:tr>
              <a:tr h="384191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50.85%</a:t>
                      </a:r>
                      <a:endParaRPr lang="ru-RU" dirty="0"/>
                    </a:p>
                  </a:txBody>
                  <a:tcPr marL="77979" marR="7797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38.98%</a:t>
                      </a:r>
                      <a:endParaRPr lang="ru-RU" dirty="0"/>
                    </a:p>
                  </a:txBody>
                  <a:tcPr marL="77979" marR="7797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6.78%</a:t>
                      </a:r>
                      <a:endParaRPr lang="ru-RU" dirty="0"/>
                    </a:p>
                  </a:txBody>
                  <a:tcPr marL="77979" marR="7797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3.39%</a:t>
                      </a:r>
                      <a:endParaRPr lang="ru-RU" dirty="0"/>
                    </a:p>
                  </a:txBody>
                  <a:tcPr marL="77979" marR="77979"/>
                </a:tc>
              </a:tr>
            </a:tbl>
          </a:graphicData>
        </a:graphic>
      </p:graphicFrame>
      <p:sp>
        <p:nvSpPr>
          <p:cNvPr id="32789" name="Прямоугольник 5"/>
          <p:cNvSpPr>
            <a:spLocks noChangeArrowheads="1"/>
          </p:cNvSpPr>
          <p:nvPr/>
        </p:nvSpPr>
        <p:spPr bwMode="auto">
          <a:xfrm>
            <a:off x="357188" y="4143375"/>
            <a:ext cx="79597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>
              <a:latin typeface="Tahoma" pitchFamily="34" charset="0"/>
              <a:cs typeface="Tahoma" pitchFamily="34" charset="0"/>
            </a:endParaRPr>
          </a:p>
          <a:p>
            <a:pPr algn="just"/>
            <a:endParaRPr lang="ru-RU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ru-RU">
                <a:latin typeface="Tahoma" pitchFamily="34" charset="0"/>
                <a:cs typeface="Tahoma" pitchFamily="34" charset="0"/>
              </a:rPr>
              <a:t>Полученное распределение ответов на первый вопрос: «Скажите, пожалуйста, как Вы в целом относитесь к выборам?» может свидетельствовать о продолжающемся кризисе недоверия молодежи к основным механизмам, обеспечивающим функционирование политической системы - к таковым, безусловно, относятся и выборы.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785813"/>
            <a:ext cx="8858250" cy="4333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Доводилось ли Вам уже принимать участие в выборах в качестве избирателя?</a:t>
            </a:r>
            <a:br>
              <a:rPr lang="ru-RU" sz="2800" b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</a:br>
            <a:endParaRPr lang="ru-RU" sz="4000" smtClean="0">
              <a:solidFill>
                <a:srgbClr val="1008B8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857250" y="1714500"/>
          <a:ext cx="7215188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Диаграмма" r:id="rId3" imgW="5896043" imgH="3962490" progId="MSGraph.Chart.8">
                  <p:embed followColorScheme="full"/>
                </p:oleObj>
              </mc:Choice>
              <mc:Fallback>
                <p:oleObj name="Диаграмма" r:id="rId3" imgW="5896043" imgH="3962490" progId="MSGraph.Chart.8">
                  <p:embed followColorScheme="full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1714500"/>
                        <a:ext cx="7215188" cy="457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ctr"/>
            <a:r>
              <a:rPr lang="ru-RU" sz="4800" b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2.ПОЛИТИЧЕСКАЯ КУЛЬТУРА  </a:t>
            </a:r>
          </a:p>
          <a:p>
            <a:endParaRPr lang="ru-RU" smtClean="0"/>
          </a:p>
        </p:txBody>
      </p:sp>
      <p:pic>
        <p:nvPicPr>
          <p:cNvPr id="71682" name="Picture 2" descr="C:\Users\Елена\Desktop\8.04.15\картинки\molodezh-2209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786190"/>
            <a:ext cx="3524264" cy="25717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885776" y="630215"/>
          <a:ext cx="7926492" cy="5213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Текст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ru-RU" b="1" i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Большая политика рано или поздно</a:t>
            </a:r>
            <a:endParaRPr lang="ru-RU" smtClean="0">
              <a:solidFill>
                <a:srgbClr val="1008B8"/>
              </a:solidFill>
              <a:latin typeface="Tahoma" pitchFamily="34" charset="0"/>
              <a:cs typeface="Tahoma" pitchFamily="34" charset="0"/>
            </a:endParaRPr>
          </a:p>
          <a:p>
            <a:pPr algn="r"/>
            <a:r>
              <a:rPr lang="ru-RU" b="1" i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настигнет тебя.</a:t>
            </a:r>
            <a:endParaRPr lang="ru-RU" smtClean="0">
              <a:solidFill>
                <a:srgbClr val="1008B8"/>
              </a:solidFill>
              <a:latin typeface="Tahoma" pitchFamily="34" charset="0"/>
              <a:cs typeface="Tahoma" pitchFamily="34" charset="0"/>
            </a:endParaRPr>
          </a:p>
          <a:p>
            <a:pPr algn="r"/>
            <a:r>
              <a:rPr lang="ru-RU" b="1" i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 Но постарайся, чтобы она не застигла </a:t>
            </a:r>
            <a:endParaRPr lang="ru-RU" smtClean="0">
              <a:solidFill>
                <a:srgbClr val="1008B8"/>
              </a:solidFill>
              <a:latin typeface="Tahoma" pitchFamily="34" charset="0"/>
              <a:cs typeface="Tahoma" pitchFamily="34" charset="0"/>
            </a:endParaRPr>
          </a:p>
          <a:p>
            <a:pPr algn="r"/>
            <a:r>
              <a:rPr lang="ru-RU" b="1" i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тебя врасплох.</a:t>
            </a:r>
            <a:endParaRPr lang="ru-RU" smtClean="0">
              <a:solidFill>
                <a:srgbClr val="1008B8"/>
              </a:solidFill>
              <a:latin typeface="Tahoma" pitchFamily="34" charset="0"/>
              <a:cs typeface="Tahoma" pitchFamily="34" charset="0"/>
            </a:endParaRPr>
          </a:p>
          <a:p>
            <a:pPr algn="r"/>
            <a:r>
              <a:rPr lang="ru-RU" b="1" i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Богдан Чешко </a:t>
            </a:r>
            <a:endParaRPr lang="ru-RU" b="1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r"/>
            <a:endParaRPr lang="ru-RU" b="1" smtClean="0">
              <a:solidFill>
                <a:srgbClr val="1008B8"/>
              </a:solidFill>
              <a:cs typeface="Times New Roman" pitchFamily="18" charset="0"/>
            </a:endParaRPr>
          </a:p>
        </p:txBody>
      </p:sp>
      <p:sp>
        <p:nvSpPr>
          <p:cNvPr id="16386" name="Прямоугольник 5"/>
          <p:cNvSpPr>
            <a:spLocks noChangeArrowheads="1"/>
          </p:cNvSpPr>
          <p:nvPr/>
        </p:nvSpPr>
        <p:spPr bwMode="auto">
          <a:xfrm>
            <a:off x="1285875" y="3071813"/>
            <a:ext cx="4143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6387" name="Picture 8" descr="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429125"/>
            <a:ext cx="2376488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89" name="Group 1"/>
          <p:cNvGrpSpPr>
            <a:grpSpLocks noChangeAspect="1"/>
          </p:cNvGrpSpPr>
          <p:nvPr/>
        </p:nvGrpSpPr>
        <p:grpSpPr bwMode="auto">
          <a:xfrm>
            <a:off x="2384425" y="2071688"/>
            <a:ext cx="4687888" cy="4143375"/>
            <a:chOff x="3129" y="7399"/>
            <a:chExt cx="3670" cy="4039"/>
          </a:xfrm>
        </p:grpSpPr>
        <p:sp>
          <p:nvSpPr>
            <p:cNvPr id="37891" name="AutoShape 2"/>
            <p:cNvSpPr>
              <a:spLocks noChangeAspect="1" noChangeArrowheads="1"/>
            </p:cNvSpPr>
            <p:nvPr/>
          </p:nvSpPr>
          <p:spPr bwMode="auto">
            <a:xfrm>
              <a:off x="3129" y="7399"/>
              <a:ext cx="3670" cy="4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7892" name="Rectangle 3"/>
            <p:cNvSpPr>
              <a:spLocks noChangeArrowheads="1"/>
            </p:cNvSpPr>
            <p:nvPr/>
          </p:nvSpPr>
          <p:spPr bwMode="auto">
            <a:xfrm>
              <a:off x="3694" y="9906"/>
              <a:ext cx="2541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7893" name="Rectangle 4"/>
            <p:cNvSpPr>
              <a:spLocks noChangeArrowheads="1"/>
            </p:cNvSpPr>
            <p:nvPr/>
          </p:nvSpPr>
          <p:spPr bwMode="auto">
            <a:xfrm>
              <a:off x="3694" y="8652"/>
              <a:ext cx="2541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7894" name="Rectangle 5"/>
            <p:cNvSpPr>
              <a:spLocks noChangeArrowheads="1"/>
            </p:cNvSpPr>
            <p:nvPr/>
          </p:nvSpPr>
          <p:spPr bwMode="auto">
            <a:xfrm>
              <a:off x="3694" y="9210"/>
              <a:ext cx="2542" cy="6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7895" name="Rectangle 6"/>
            <p:cNvSpPr>
              <a:spLocks noChangeArrowheads="1"/>
            </p:cNvSpPr>
            <p:nvPr/>
          </p:nvSpPr>
          <p:spPr bwMode="auto">
            <a:xfrm>
              <a:off x="3129" y="10463"/>
              <a:ext cx="3670" cy="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7896" name="AutoShape 7"/>
            <p:cNvSpPr>
              <a:spLocks noChangeArrowheads="1"/>
            </p:cNvSpPr>
            <p:nvPr/>
          </p:nvSpPr>
          <p:spPr bwMode="auto">
            <a:xfrm>
              <a:off x="3411" y="7538"/>
              <a:ext cx="3105" cy="111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</p:grpSp>
      <p:sp>
        <p:nvSpPr>
          <p:cNvPr id="37890" name="Заголовок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ЗАПОЛНИТЕ СХЕМУ-ДОМ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xfrm>
            <a:off x="611188" y="338138"/>
            <a:ext cx="8153400" cy="990600"/>
          </a:xfrm>
        </p:spPr>
        <p:txBody>
          <a:bodyPr/>
          <a:lstStyle/>
          <a:p>
            <a:pPr algn="ctr"/>
            <a:r>
              <a:rPr lang="ru-RU" b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СХЕМА-ДОМ</a:t>
            </a:r>
          </a:p>
        </p:txBody>
      </p:sp>
      <p:pic>
        <p:nvPicPr>
          <p:cNvPr id="38914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2000250"/>
            <a:ext cx="4700588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28938" y="2643188"/>
            <a:ext cx="31432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atin typeface="+mn-lt"/>
                <a:cs typeface="+mn-cs"/>
              </a:rPr>
              <a:t>ПОЛИТИЧЕСКАЯ КУЛЬТУРА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813" y="3357563"/>
            <a:ext cx="3071812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 dirty="0">
                <a:latin typeface="+mn-lt"/>
                <a:cs typeface="+mn-cs"/>
              </a:rPr>
              <a:t>политические знания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86063" y="4000500"/>
            <a:ext cx="34290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latin typeface="+mn-lt"/>
                <a:cs typeface="+mn-cs"/>
              </a:rPr>
              <a:t>ценностные ориентации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500" y="4643438"/>
            <a:ext cx="328612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 dirty="0">
                <a:latin typeface="+mn-lt"/>
                <a:cs typeface="+mn-cs"/>
              </a:rPr>
              <a:t>политическое поведение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14563" y="5214938"/>
            <a:ext cx="45720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+mn-lt"/>
                <a:cs typeface="+mn-cs"/>
              </a:rPr>
              <a:t>правовая культура</a:t>
            </a:r>
          </a:p>
          <a:p>
            <a:pPr algn="ctr">
              <a:defRPr/>
            </a:pPr>
            <a:r>
              <a:rPr lang="ru-RU" sz="2000" b="1" dirty="0">
                <a:latin typeface="+mn-lt"/>
                <a:cs typeface="+mn-cs"/>
              </a:rPr>
              <a:t> нравственная культура</a:t>
            </a:r>
          </a:p>
          <a:p>
            <a:pPr algn="ctr">
              <a:defRPr/>
            </a:pPr>
            <a:r>
              <a:rPr lang="ru-RU" sz="2000" b="1" dirty="0">
                <a:latin typeface="+mn-lt"/>
                <a:cs typeface="+mn-cs"/>
              </a:rPr>
              <a:t>информационная культура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00125" y="500063"/>
            <a:ext cx="7786688" cy="3929062"/>
          </a:xfrm>
        </p:spPr>
        <p:txBody>
          <a:bodyPr>
            <a:normAutofit/>
          </a:bodyPr>
          <a:lstStyle/>
          <a:p>
            <a:pPr algn="just"/>
            <a:r>
              <a:rPr lang="ru-RU" sz="4800" b="1" cap="none" smtClean="0">
                <a:solidFill>
                  <a:srgbClr val="E0CBA3"/>
                </a:solidFill>
                <a:latin typeface="Tahoma" pitchFamily="34" charset="0"/>
                <a:cs typeface="Tahoma" pitchFamily="34" charset="0"/>
              </a:rPr>
              <a:t>МИНИ-ПРОЕКТЫ </a:t>
            </a:r>
            <a:r>
              <a:rPr lang="ru-RU" sz="2200" b="1" cap="none" smtClean="0">
                <a:solidFill>
                  <a:srgbClr val="E0CBA3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200" b="1" cap="none" smtClean="0">
                <a:solidFill>
                  <a:srgbClr val="E0CBA3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cap="none" smtClean="0">
                <a:solidFill>
                  <a:srgbClr val="E0CBA3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200" b="1" cap="none" smtClean="0">
                <a:solidFill>
                  <a:srgbClr val="E0CBA3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cap="none" smtClean="0">
                <a:solidFill>
                  <a:srgbClr val="E0CBA3"/>
                </a:solidFill>
                <a:latin typeface="Tahoma" pitchFamily="34" charset="0"/>
                <a:cs typeface="Tahoma" pitchFamily="34" charset="0"/>
              </a:rPr>
              <a:t>1. ПЛАКАТ ИЛИ ЛИСТОВКА, ПРИЗЫВАЮЩАЯ МОЛОДЕЖЬ ДАГЕСТАНА УЧАСТВОВАТЬ В ВЫБОРАХ.</a:t>
            </a:r>
            <a:br>
              <a:rPr lang="ru-RU" sz="2200" b="1" cap="none" smtClean="0">
                <a:solidFill>
                  <a:srgbClr val="E0CBA3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cap="none" smtClean="0">
                <a:solidFill>
                  <a:srgbClr val="E0CBA3"/>
                </a:solidFill>
                <a:latin typeface="Tahoma" pitchFamily="34" charset="0"/>
                <a:cs typeface="Tahoma" pitchFamily="34" charset="0"/>
              </a:rPr>
              <a:t> </a:t>
            </a:r>
            <a:br>
              <a:rPr lang="ru-RU" sz="2200" b="1" cap="none" smtClean="0">
                <a:solidFill>
                  <a:srgbClr val="E0CBA3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cap="none" smtClean="0">
                <a:solidFill>
                  <a:srgbClr val="E0CBA3"/>
                </a:solidFill>
                <a:latin typeface="Tahoma" pitchFamily="34" charset="0"/>
                <a:cs typeface="Tahoma" pitchFamily="34" charset="0"/>
              </a:rPr>
              <a:t>2. ПАМЯТКА МОЛОДОМУ ИЗБИРАТЕЛЮ.</a:t>
            </a:r>
            <a:br>
              <a:rPr lang="ru-RU" sz="2200" b="1" cap="none" smtClean="0">
                <a:solidFill>
                  <a:srgbClr val="E0CBA3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cap="none" smtClean="0">
                <a:solidFill>
                  <a:srgbClr val="E0CBA3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200" b="1" cap="none" smtClean="0">
                <a:solidFill>
                  <a:srgbClr val="E0CBA3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cap="none" smtClean="0">
                <a:solidFill>
                  <a:srgbClr val="E0CBA3"/>
                </a:solidFill>
                <a:latin typeface="Tahoma" pitchFamily="34" charset="0"/>
                <a:cs typeface="Tahoma" pitchFamily="34" charset="0"/>
              </a:rPr>
              <a:t>3.  ПЛАН МЕРОПРИЯТИЙ ПО ПОВЫШЕНИЮ УРОВНЯ ИЗБИРАТЕЛЬНОЙ  И ГРАЖДАНСКОЙ АКТИВНОСТИ МОЛОДЕЖИ ДАГЕСТАНА.</a:t>
            </a:r>
          </a:p>
        </p:txBody>
      </p:sp>
      <p:sp>
        <p:nvSpPr>
          <p:cNvPr id="39938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algn="r"/>
            <a:r>
              <a:rPr lang="ru-RU" sz="3600" b="1" smtClean="0">
                <a:latin typeface="Tahoma" pitchFamily="34" charset="0"/>
                <a:cs typeface="Tahoma" pitchFamily="34" charset="0"/>
              </a:rPr>
              <a:t>РАБОТА ПО ГРУППАМ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6286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40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40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ПРОБЛЕМА</a:t>
            </a:r>
            <a:r>
              <a:rPr lang="ru-RU" sz="3200" b="1" smtClean="0">
                <a:latin typeface="Times New Roman" pitchFamily="18" charset="0"/>
              </a:rPr>
              <a:t/>
            </a:r>
            <a:br>
              <a:rPr lang="ru-RU" sz="3200" b="1" smtClean="0">
                <a:latin typeface="Times New Roman" pitchFamily="18" charset="0"/>
              </a:rPr>
            </a:br>
            <a:endParaRPr lang="ru-RU" sz="4000" smtClean="0"/>
          </a:p>
        </p:txBody>
      </p:sp>
      <p:sp>
        <p:nvSpPr>
          <p:cNvPr id="40962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ru-RU" b="1" i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Большая политика рано или поздно</a:t>
            </a:r>
            <a:endParaRPr lang="ru-RU" smtClean="0">
              <a:solidFill>
                <a:srgbClr val="1008B8"/>
              </a:solidFill>
              <a:latin typeface="Tahoma" pitchFamily="34" charset="0"/>
              <a:cs typeface="Tahoma" pitchFamily="34" charset="0"/>
            </a:endParaRPr>
          </a:p>
          <a:p>
            <a:pPr algn="r"/>
            <a:r>
              <a:rPr lang="ru-RU" b="1" i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настигнет тебя.</a:t>
            </a:r>
            <a:endParaRPr lang="ru-RU" smtClean="0">
              <a:solidFill>
                <a:srgbClr val="1008B8"/>
              </a:solidFill>
              <a:latin typeface="Tahoma" pitchFamily="34" charset="0"/>
              <a:cs typeface="Tahoma" pitchFamily="34" charset="0"/>
            </a:endParaRPr>
          </a:p>
          <a:p>
            <a:pPr algn="r"/>
            <a:r>
              <a:rPr lang="ru-RU" b="1" i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 Но постарайся, чтобы она не застигла </a:t>
            </a:r>
            <a:endParaRPr lang="ru-RU" smtClean="0">
              <a:solidFill>
                <a:srgbClr val="1008B8"/>
              </a:solidFill>
              <a:latin typeface="Tahoma" pitchFamily="34" charset="0"/>
              <a:cs typeface="Tahoma" pitchFamily="34" charset="0"/>
            </a:endParaRPr>
          </a:p>
          <a:p>
            <a:pPr algn="r"/>
            <a:r>
              <a:rPr lang="ru-RU" b="1" i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тебя врасплох.</a:t>
            </a:r>
            <a:endParaRPr lang="ru-RU" smtClean="0">
              <a:solidFill>
                <a:srgbClr val="1008B8"/>
              </a:solidFill>
              <a:latin typeface="Tahoma" pitchFamily="34" charset="0"/>
              <a:cs typeface="Tahoma" pitchFamily="34" charset="0"/>
            </a:endParaRPr>
          </a:p>
          <a:p>
            <a:pPr algn="r"/>
            <a:r>
              <a:rPr lang="ru-RU" b="1" i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Богдан Чешко </a:t>
            </a:r>
            <a:endParaRPr lang="ru-RU" b="1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endParaRPr lang="ru-RU" smtClean="0"/>
          </a:p>
        </p:txBody>
      </p:sp>
      <p:pic>
        <p:nvPicPr>
          <p:cNvPr id="40963" name="Picture 5" descr="a2fe572b08de9ff9d67bc571c349464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" y="3857625"/>
            <a:ext cx="20605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ru-RU" b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ДОМАШНЕЕ ЗАДАНИЕ</a:t>
            </a:r>
            <a:endParaRPr lang="ru-RU" smtClean="0">
              <a:solidFill>
                <a:srgbClr val="1008B8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986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/>
            <a:r>
              <a:rPr lang="ru-RU" i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en-US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§</a:t>
            </a:r>
            <a:r>
              <a:rPr lang="ru-RU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 24  «Участие граждан в политической жизни» </a:t>
            </a:r>
          </a:p>
          <a:p>
            <a:pPr algn="just"/>
            <a:r>
              <a:rPr lang="ru-RU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- Контрольно-измерительные материалы </a:t>
            </a:r>
          </a:p>
          <a:p>
            <a:pPr algn="just"/>
            <a:r>
              <a:rPr lang="ru-RU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по теме в опорном конспекте-тренажере </a:t>
            </a:r>
            <a:endParaRPr lang="en-US" smtClean="0">
              <a:solidFill>
                <a:srgbClr val="1008B8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endParaRPr lang="ru-RU" smtClean="0">
              <a:solidFill>
                <a:srgbClr val="1008B8"/>
              </a:solidFill>
            </a:endParaRPr>
          </a:p>
        </p:txBody>
      </p:sp>
      <p:pic>
        <p:nvPicPr>
          <p:cNvPr id="41987" name="Picture 4" descr="домаш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4689475"/>
            <a:ext cx="1639888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C:\Users\Елена\Desktop\8.04.15\картинки\4c3768a92730d6bf440fe2a6572c601f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28926" y="3571876"/>
            <a:ext cx="3429024" cy="2443161"/>
          </a:xfrm>
          <a:scene3d>
            <a:camera prst="perspectiveContrastingRightFacing"/>
            <a:lightRig rig="threePt" dir="t"/>
          </a:scene3d>
        </p:spPr>
      </p:pic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571500" y="1928813"/>
            <a:ext cx="8001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1. ПОЛИТИЧЕСКИЙ ПРОЦЕСС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Политический процесс </a:t>
            </a:r>
          </a:p>
        </p:txBody>
      </p:sp>
      <p:sp>
        <p:nvSpPr>
          <p:cNvPr id="4" name="Блок-схема: несколько документов 3"/>
          <p:cNvSpPr/>
          <p:nvPr/>
        </p:nvSpPr>
        <p:spPr>
          <a:xfrm>
            <a:off x="642938" y="1643063"/>
            <a:ext cx="8143875" cy="4714875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rgbClr val="AFDDF7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2714620"/>
            <a:ext cx="6500858" cy="255454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3200" dirty="0">
                <a:latin typeface="Century Gothic" pitchFamily="34" charset="0"/>
                <a:cs typeface="+mn-cs"/>
              </a:rPr>
              <a:t>это цепь политических событий и состояний, которые изменяются в результате взаимодействия конкретных субъектов политики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Типология политического процесса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214313" y="1268413"/>
          <a:ext cx="8786875" cy="4351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463"/>
                <a:gridCol w="2376264"/>
                <a:gridCol w="4357148"/>
              </a:tblGrid>
              <a:tr h="93610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определения типов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Типы политических процессов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Пояснения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Масштаб действия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Внешнеполитические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Внутриполитические: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а) общенациональные;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б) региональные;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в)</a:t>
                      </a: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местные</a:t>
                      </a:r>
                      <a:endParaRPr lang="ru-RU" sz="1400" b="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Развёртываются на международном  уровне</a:t>
                      </a:r>
                    </a:p>
                    <a:p>
                      <a:endParaRPr lang="ru-RU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Протекают в рамках одной страны на разных уровнях</a:t>
                      </a:r>
                      <a:endParaRPr lang="ru-RU" sz="1400" b="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193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Значимость для общества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Общие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Частные</a:t>
                      </a:r>
                      <a:endParaRPr lang="ru-RU" sz="1400" b="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Оказывают воздействие на развитие всего общества</a:t>
                      </a:r>
                    </a:p>
                    <a:p>
                      <a:endParaRPr lang="ru-RU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Ограничены рамками отдельных сфер</a:t>
                      </a:r>
                      <a:endParaRPr lang="ru-RU" sz="1400" b="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193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Публичность осуществления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Открытые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Скрытые (теневые)</a:t>
                      </a:r>
                      <a:endParaRPr lang="ru-RU" sz="1400" b="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Протекают гласно, открыто</a:t>
                      </a:r>
                    </a:p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Характеризуются закрытостью,</a:t>
                      </a: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бесконтрольностью</a:t>
                      </a:r>
                      <a:endParaRPr lang="ru-RU" sz="1400" b="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ru-RU" sz="4800" b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ВСПОМНИМ 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smtClean="0"/>
              <a:t>ПРИНЦИПЫ ИЗБИРАТЕЛЬНОГО ПРАВА</a:t>
            </a:r>
          </a:p>
          <a:p>
            <a:r>
              <a:rPr lang="ru-RU" smtClean="0"/>
              <a:t>1……………………………………?</a:t>
            </a:r>
          </a:p>
          <a:p>
            <a:r>
              <a:rPr lang="ru-RU" smtClean="0"/>
              <a:t>2……………………………………?</a:t>
            </a:r>
          </a:p>
          <a:p>
            <a:r>
              <a:rPr lang="ru-RU" smtClean="0"/>
              <a:t>3……………………………………?</a:t>
            </a:r>
          </a:p>
          <a:p>
            <a:r>
              <a:rPr lang="ru-RU" smtClean="0"/>
              <a:t>4……………………………………?</a:t>
            </a:r>
          </a:p>
        </p:txBody>
      </p:sp>
      <p:pic>
        <p:nvPicPr>
          <p:cNvPr id="22531" name="Picture 10" descr="logo_simvo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13" y="4572000"/>
            <a:ext cx="2012950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4000" b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</a:br>
            <a:r>
              <a:rPr lang="ru-RU" sz="4000" b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ПРИНЦИПЫ ИЗБИРАТЕЛЬНОГО ПРАВА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endParaRPr lang="ru-RU" smtClean="0"/>
          </a:p>
          <a:p>
            <a:pPr algn="just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1. Всеобщее  избирательное право </a:t>
            </a:r>
          </a:p>
          <a:p>
            <a:pPr algn="just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2. Равное избирательное право </a:t>
            </a:r>
          </a:p>
          <a:p>
            <a:pPr algn="just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3. Тайное голосование</a:t>
            </a:r>
          </a:p>
          <a:p>
            <a:pPr algn="just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4.Свобода выбора и добровольность участия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85875" y="2071688"/>
            <a:ext cx="7553325" cy="2000250"/>
          </a:xfrm>
        </p:spPr>
        <p:txBody>
          <a:bodyPr>
            <a:noAutofit/>
          </a:bodyPr>
          <a:lstStyle/>
          <a:p>
            <a:pPr algn="ctr"/>
            <a:r>
              <a:rPr lang="ru-RU" sz="6000" b="1" cap="none" smtClean="0">
                <a:solidFill>
                  <a:srgbClr val="E8D19D"/>
                </a:solidFill>
                <a:latin typeface="Tahoma" pitchFamily="34" charset="0"/>
                <a:cs typeface="Tahoma" pitchFamily="34" charset="0"/>
              </a:rPr>
              <a:t>УЧАСТИЕ В </a:t>
            </a:r>
            <a:br>
              <a:rPr lang="ru-RU" sz="6000" b="1" cap="none" smtClean="0">
                <a:solidFill>
                  <a:srgbClr val="E8D19D"/>
                </a:solidFill>
                <a:latin typeface="Tahoma" pitchFamily="34" charset="0"/>
                <a:cs typeface="Tahoma" pitchFamily="34" charset="0"/>
              </a:rPr>
            </a:br>
            <a:r>
              <a:rPr lang="ru-RU" sz="6000" b="1" cap="none" smtClean="0">
                <a:solidFill>
                  <a:srgbClr val="E8D19D"/>
                </a:solidFill>
                <a:latin typeface="Tahoma" pitchFamily="34" charset="0"/>
                <a:cs typeface="Tahoma" pitchFamily="34" charset="0"/>
              </a:rPr>
              <a:t>ВЫБОРАХ:</a:t>
            </a:r>
            <a:br>
              <a:rPr lang="ru-RU" sz="6000" b="1" cap="none" smtClean="0">
                <a:solidFill>
                  <a:srgbClr val="E8D19D"/>
                </a:solidFill>
                <a:latin typeface="Tahoma" pitchFamily="34" charset="0"/>
                <a:cs typeface="Tahoma" pitchFamily="34" charset="0"/>
              </a:rPr>
            </a:br>
            <a:r>
              <a:rPr lang="ru-RU" sz="6000" b="1" cap="none" smtClean="0">
                <a:solidFill>
                  <a:srgbClr val="E8D19D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6000" b="1" cap="none" smtClean="0">
                <a:solidFill>
                  <a:srgbClr val="E8D19D"/>
                </a:solidFill>
                <a:latin typeface="Tahoma" pitchFamily="34" charset="0"/>
                <a:cs typeface="Tahoma" pitchFamily="34" charset="0"/>
              </a:rPr>
            </a:br>
            <a:r>
              <a:rPr lang="ru-RU" sz="5400" b="1" cap="none" smtClean="0">
                <a:solidFill>
                  <a:srgbClr val="E8D19D"/>
                </a:solidFill>
                <a:latin typeface="Tahoma" pitchFamily="34" charset="0"/>
                <a:cs typeface="Tahoma" pitchFamily="34" charset="0"/>
              </a:rPr>
              <a:t>ДОЛГ ИЛИ ПРАВО</a:t>
            </a:r>
            <a:r>
              <a:rPr lang="ru-RU" sz="5400" b="1" cap="none" smtClean="0">
                <a:latin typeface="Tahoma" pitchFamily="34" charset="0"/>
                <a:cs typeface="Tahoma" pitchFamily="34" charset="0"/>
              </a:rPr>
              <a:t>?</a:t>
            </a:r>
            <a:endParaRPr lang="ru-RU" sz="5400" cap="none" smtClean="0"/>
          </a:p>
        </p:txBody>
      </p:sp>
      <p:sp>
        <p:nvSpPr>
          <p:cNvPr id="24578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0" y="6049963"/>
            <a:ext cx="6781800" cy="685800"/>
          </a:xfrm>
        </p:spPr>
        <p:txBody>
          <a:bodyPr>
            <a:normAutofit fontScale="55000" lnSpcReduction="20000"/>
          </a:bodyPr>
          <a:lstStyle/>
          <a:p>
            <a:pPr algn="r"/>
            <a:endParaRPr lang="ru-RU" sz="3200" smtClean="0">
              <a:latin typeface="Tahoma" pitchFamily="34" charset="0"/>
              <a:cs typeface="Tahoma" pitchFamily="34" charset="0"/>
            </a:endParaRPr>
          </a:p>
          <a:p>
            <a:pPr algn="r"/>
            <a:r>
              <a:rPr lang="ru-RU" sz="4000" b="1" smtClean="0">
                <a:latin typeface="Tahoma" pitchFamily="34" charset="0"/>
                <a:cs typeface="Tahoma" pitchFamily="34" charset="0"/>
              </a:rPr>
              <a:t>МИНИ-ДИСКУССИЯ </a:t>
            </a:r>
          </a:p>
          <a:p>
            <a:pPr algn="r"/>
            <a:endParaRPr lang="ru-RU" sz="320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r>
              <a:rPr lang="ru-RU" sz="4000" b="1" smtClean="0">
                <a:solidFill>
                  <a:srgbClr val="1008B8"/>
                </a:solidFill>
                <a:latin typeface="Tahoma" pitchFamily="34" charset="0"/>
                <a:cs typeface="Tahoma" pitchFamily="34" charset="0"/>
              </a:rPr>
              <a:t>ВОПРОСЫ ДЛЯ ОБСУЖДЕНИЯ</a:t>
            </a:r>
          </a:p>
        </p:txBody>
      </p:sp>
      <p:sp>
        <p:nvSpPr>
          <p:cNvPr id="25602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/>
            <a:r>
              <a:rPr lang="ru-RU" smtClean="0">
                <a:latin typeface="Tahoma" pitchFamily="34" charset="0"/>
                <a:cs typeface="Tahoma" pitchFamily="34" charset="0"/>
              </a:rPr>
              <a:t>«Участие в выборах - это право гражданина…»</a:t>
            </a:r>
          </a:p>
          <a:p>
            <a:pPr algn="just"/>
            <a:endParaRPr lang="ru-RU" smtClean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ru-RU" smtClean="0">
                <a:latin typeface="Tahoma" pitchFamily="34" charset="0"/>
                <a:cs typeface="Tahoma" pitchFamily="34" charset="0"/>
              </a:rPr>
              <a:t>«Гражданин обязан принимать участие в выборах…»</a:t>
            </a:r>
          </a:p>
          <a:p>
            <a:pPr algn="just"/>
            <a:endParaRPr lang="ru-RU" smtClean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ru-RU" smtClean="0">
                <a:latin typeface="Tahoma" pitchFamily="34" charset="0"/>
                <a:cs typeface="Tahoma" pitchFamily="34" charset="0"/>
              </a:rPr>
              <a:t>«Свободный в своем выборе человек – это ответственный человек...»</a:t>
            </a:r>
          </a:p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6">
      <a:dk1>
        <a:sysClr val="windowText" lastClr="000000"/>
      </a:dk1>
      <a:lt1>
        <a:sysClr val="window" lastClr="FFFFFF"/>
      </a:lt1>
      <a:dk2>
        <a:srgbClr val="0070C0"/>
      </a:dk2>
      <a:lt2>
        <a:srgbClr val="EBDDC3"/>
      </a:lt2>
      <a:accent1>
        <a:srgbClr val="FF0000"/>
      </a:accent1>
      <a:accent2>
        <a:srgbClr val="FFFFFF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6">
    <a:dk1>
      <a:sysClr val="windowText" lastClr="000000"/>
    </a:dk1>
    <a:lt1>
      <a:sysClr val="window" lastClr="FFFFFF"/>
    </a:lt1>
    <a:dk2>
      <a:srgbClr val="0070C0"/>
    </a:dk2>
    <a:lt2>
      <a:srgbClr val="EBDDC3"/>
    </a:lt2>
    <a:accent1>
      <a:srgbClr val="FF0000"/>
    </a:accent1>
    <a:accent2>
      <a:srgbClr val="FFFFFF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</TotalTime>
  <Words>574</Words>
  <Application>Microsoft Office PowerPoint</Application>
  <PresentationFormat>Экран (4:3)</PresentationFormat>
  <Paragraphs>132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Book Antiqua</vt:lpstr>
      <vt:lpstr>Century Gothic</vt:lpstr>
      <vt:lpstr>Tahoma</vt:lpstr>
      <vt:lpstr>Times New Roman</vt:lpstr>
      <vt:lpstr>Wingdings</vt:lpstr>
      <vt:lpstr>Wingdings 2</vt:lpstr>
      <vt:lpstr>Обычная</vt:lpstr>
      <vt:lpstr>Диаграмма</vt:lpstr>
      <vt:lpstr>Участие гражданина в политической жизни</vt:lpstr>
      <vt:lpstr>Презентация PowerPoint</vt:lpstr>
      <vt:lpstr>Презентация PowerPoint</vt:lpstr>
      <vt:lpstr>Политический процесс </vt:lpstr>
      <vt:lpstr>Типология политического процесса</vt:lpstr>
      <vt:lpstr>ВСПОМНИМ </vt:lpstr>
      <vt:lpstr> ПРИНЦИПЫ ИЗБИРАТЕЛЬНОГО ПРАВА </vt:lpstr>
      <vt:lpstr>УЧАСТИЕ В  ВЫБОРАХ:  ДОЛГ ИЛИ ПРАВО?</vt:lpstr>
      <vt:lpstr>ВОПРОСЫ ДЛЯ ОБСУЖДЕНИЯ</vt:lpstr>
      <vt:lpstr>Презентация PowerPoint</vt:lpstr>
      <vt:lpstr>Презентация PowerPoint</vt:lpstr>
      <vt:lpstr>Работа с Конституцией </vt:lpstr>
      <vt:lpstr>Презентация PowerPoint</vt:lpstr>
      <vt:lpstr>АБСЕНТЕИЗМ </vt:lpstr>
      <vt:lpstr> </vt:lpstr>
      <vt:lpstr> Результаты социологического опроса  </vt:lpstr>
      <vt:lpstr>Доводилось ли Вам уже принимать участие в выборах в качестве избирателя? </vt:lpstr>
      <vt:lpstr>Презентация PowerPoint</vt:lpstr>
      <vt:lpstr>Презентация PowerPoint</vt:lpstr>
      <vt:lpstr>ЗАПОЛНИТЕ СХЕМУ-ДОМ</vt:lpstr>
      <vt:lpstr>СХЕМА-ДОМ</vt:lpstr>
      <vt:lpstr>МИНИ-ПРОЕКТЫ   1. ПЛАКАТ ИЛИ ЛИСТОВКА, ПРИЗЫВАЮЩАЯ МОЛОДЕЖЬ ДАГЕСТАНА УЧАСТВОВАТЬ В ВЫБОРАХ.   2. ПАМЯТКА МОЛОДОМУ ИЗБИРАТЕЛЮ.  3.  ПЛАН МЕРОПРИЯТИЙ ПО ПОВЫШЕНИЮ УРОВНЯ ИЗБИРАТЕЛЬНОЙ  И ГРАЖДАНСКОЙ АКТИВНОСТИ МОЛОДЕЖИ ДАГЕСТАНА.</vt:lpstr>
      <vt:lpstr> ПРОБЛЕМА </vt:lpstr>
      <vt:lpstr>ДОМАШНЕЕ ЗАДАНИЕ</vt:lpstr>
    </vt:vector>
  </TitlesOfParts>
  <Company>МОУ "Лицей №18"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Участие гражданина в политической жизни</dc:title>
  <dc:creator>Учитель</dc:creator>
  <cp:lastModifiedBy>Елена</cp:lastModifiedBy>
  <cp:revision>72</cp:revision>
  <dcterms:created xsi:type="dcterms:W3CDTF">2011-03-01T06:16:52Z</dcterms:created>
  <dcterms:modified xsi:type="dcterms:W3CDTF">2015-05-04T17:04:48Z</dcterms:modified>
</cp:coreProperties>
</file>