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9" r:id="rId3"/>
    <p:sldId id="260" r:id="rId4"/>
    <p:sldId id="297" r:id="rId5"/>
    <p:sldId id="261" r:id="rId6"/>
    <p:sldId id="262" r:id="rId7"/>
    <p:sldId id="298" r:id="rId8"/>
    <p:sldId id="263" r:id="rId9"/>
    <p:sldId id="264" r:id="rId10"/>
    <p:sldId id="265" r:id="rId11"/>
    <p:sldId id="266" r:id="rId12"/>
    <p:sldId id="267" r:id="rId13"/>
    <p:sldId id="268" r:id="rId14"/>
    <p:sldId id="269" r:id="rId15"/>
    <p:sldId id="271"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9" r:id="rId32"/>
    <p:sldId id="292" r:id="rId33"/>
    <p:sldId id="295" r:id="rId34"/>
    <p:sldId id="296" r:id="rId35"/>
    <p:sldId id="301" r:id="rId36"/>
    <p:sldId id="302" r:id="rId37"/>
    <p:sldId id="303" r:id="rId38"/>
    <p:sldId id="304" r:id="rId39"/>
    <p:sldId id="305" r:id="rId40"/>
    <p:sldId id="306" r:id="rId41"/>
    <p:sldId id="307" r:id="rId42"/>
    <p:sldId id="309" r:id="rId43"/>
    <p:sldId id="310" r:id="rId44"/>
    <p:sldId id="311" r:id="rId45"/>
    <p:sldId id="312" r:id="rId46"/>
    <p:sldId id="313" r:id="rId47"/>
    <p:sldId id="314" r:id="rId48"/>
    <p:sldId id="315" r:id="rId49"/>
    <p:sldId id="316" r:id="rId50"/>
    <p:sldId id="317" r:id="rId51"/>
    <p:sldId id="318" r:id="rId52"/>
    <p:sldId id="319" r:id="rId53"/>
    <p:sldId id="320" r:id="rId54"/>
    <p:sldId id="321" r:id="rId55"/>
    <p:sldId id="322" r:id="rId56"/>
    <p:sldId id="323" r:id="rId57"/>
    <p:sldId id="324" r:id="rId58"/>
    <p:sldId id="325" r:id="rId59"/>
    <p:sldId id="326" r:id="rId60"/>
    <p:sldId id="327" r:id="rId61"/>
    <p:sldId id="328" r:id="rId62"/>
    <p:sldId id="330" r:id="rId63"/>
    <p:sldId id="331" r:id="rId64"/>
    <p:sldId id="333" r:id="rId65"/>
    <p:sldId id="335" r:id="rId66"/>
    <p:sldId id="336" r:id="rId67"/>
    <p:sldId id="337" r:id="rId68"/>
    <p:sldId id="339" r:id="rId69"/>
    <p:sldId id="343" r:id="rId70"/>
    <p:sldId id="345" r:id="rId7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39" autoAdjust="0"/>
    <p:restoredTop sz="94725" autoAdjust="0"/>
  </p:normalViewPr>
  <p:slideViewPr>
    <p:cSldViewPr>
      <p:cViewPr varScale="1">
        <p:scale>
          <a:sx n="69" d="100"/>
          <a:sy n="69" d="100"/>
        </p:scale>
        <p:origin x="-1410" y="-102"/>
      </p:cViewPr>
      <p:guideLst>
        <p:guide orient="horz" pos="2160"/>
        <p:guide pos="2880"/>
      </p:guideLst>
    </p:cSldViewPr>
  </p:slideViewPr>
  <p:outlineViewPr>
    <p:cViewPr>
      <p:scale>
        <a:sx n="33" d="100"/>
        <a:sy n="33" d="100"/>
      </p:scale>
      <p:origin x="114" y="6573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5B106E36-FD25-4E2D-B0AA-010F637433A0}" type="datetimeFigureOut">
              <a:rPr lang="ru-RU" smtClean="0"/>
              <a:pPr/>
              <a:t>04.05.2015</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04.05.2015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5B106E36-FD25-4E2D-B0AA-010F637433A0}" type="datetimeFigureOut">
              <a:rPr lang="ru-RU" smtClean="0"/>
              <a:pPr/>
              <a:t>04.05.2015</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04.05.2015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5B106E36-FD25-4E2D-B0AA-010F637433A0}" type="datetimeFigureOut">
              <a:rPr lang="ru-RU" smtClean="0"/>
              <a:pPr/>
              <a:t>04.05.2015</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04.05.2015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04.05.2015</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04.05.2015</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5B106E36-FD25-4E2D-B0AA-010F637433A0}" type="datetimeFigureOut">
              <a:rPr lang="ru-RU" smtClean="0"/>
              <a:pPr/>
              <a:t>04.05.2015</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04.05.2015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5B106E36-FD25-4E2D-B0AA-010F637433A0}" type="datetimeFigureOut">
              <a:rPr lang="ru-RU" smtClean="0"/>
              <a:pPr/>
              <a:t>04.05.2015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5B106E36-FD25-4E2D-B0AA-010F637433A0}" type="datetimeFigureOut">
              <a:rPr lang="ru-RU" smtClean="0"/>
              <a:pPr/>
              <a:t>04.05.2015</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jpeg"/><Relationship Id="rId1" Type="http://schemas.openxmlformats.org/officeDocument/2006/relationships/slideLayout" Target="../slideLayouts/slideLayout1.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6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89098" y="1143000"/>
            <a:ext cx="3429000" cy="1714496"/>
          </a:xfrm>
        </p:spPr>
        <p:txBody>
          <a:bodyPr>
            <a:normAutofit/>
          </a:bodyPr>
          <a:lstStyle/>
          <a:p>
            <a:r>
              <a:rPr lang="ru-RU" sz="4000" i="1" dirty="0" smtClean="0"/>
              <a:t>Портфолио</a:t>
            </a:r>
            <a:endParaRPr lang="ru-RU" sz="4000" i="1" dirty="0"/>
          </a:p>
        </p:txBody>
      </p:sp>
      <p:sp>
        <p:nvSpPr>
          <p:cNvPr id="3" name="Текст 2"/>
          <p:cNvSpPr>
            <a:spLocks noGrp="1"/>
          </p:cNvSpPr>
          <p:nvPr>
            <p:ph type="body" sz="half" idx="2"/>
          </p:nvPr>
        </p:nvSpPr>
        <p:spPr>
          <a:xfrm>
            <a:off x="5389098" y="3283634"/>
            <a:ext cx="3429000" cy="3002886"/>
          </a:xfrm>
        </p:spPr>
        <p:txBody>
          <a:bodyPr>
            <a:normAutofit/>
          </a:bodyPr>
          <a:lstStyle/>
          <a:p>
            <a:r>
              <a:rPr lang="ru-RU" sz="2400" dirty="0" smtClean="0"/>
              <a:t>Учителя истории и обществознания</a:t>
            </a:r>
          </a:p>
          <a:p>
            <a:r>
              <a:rPr lang="ru-RU" sz="2400" dirty="0" smtClean="0"/>
              <a:t>МБОУ  СОШ №17</a:t>
            </a:r>
          </a:p>
          <a:p>
            <a:r>
              <a:rPr lang="ru-RU" sz="2400" dirty="0" smtClean="0"/>
              <a:t>г. Петушки Владимирской области</a:t>
            </a:r>
          </a:p>
          <a:p>
            <a:r>
              <a:rPr lang="ru-RU" sz="2400" dirty="0" smtClean="0"/>
              <a:t>Толмачевой Людмилы Владимировны  </a:t>
            </a:r>
          </a:p>
          <a:p>
            <a:endParaRPr lang="ru-RU" dirty="0"/>
          </a:p>
        </p:txBody>
      </p:sp>
      <p:pic>
        <p:nvPicPr>
          <p:cNvPr id="5" name="Рисунок 4" descr="P1020267.JPG"/>
          <p:cNvPicPr>
            <a:picLocks noGrp="1" noChangeAspect="1"/>
          </p:cNvPicPr>
          <p:nvPr>
            <p:ph type="pic" idx="1"/>
          </p:nvPr>
        </p:nvPicPr>
        <p:blipFill>
          <a:blip r:embed="rId2" cstate="email"/>
          <a:srcRect/>
          <a:stretch>
            <a:fillRect/>
          </a:stretch>
        </p:blipFill>
        <p:spPr/>
      </p:pic>
      <p:pic>
        <p:nvPicPr>
          <p:cNvPr id="6" name="Рисунок 5" descr="222.png"/>
          <p:cNvPicPr>
            <a:picLocks noChangeAspect="1"/>
          </p:cNvPicPr>
          <p:nvPr/>
        </p:nvPicPr>
        <p:blipFill>
          <a:blip r:embed="rId3" cstate="email"/>
          <a:stretch>
            <a:fillRect/>
          </a:stretch>
        </p:blipFill>
        <p:spPr>
          <a:xfrm rot="16200000">
            <a:off x="5275967" y="561123"/>
            <a:ext cx="4429156" cy="330691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366868" y="533400"/>
            <a:ext cx="5105400" cy="681022"/>
          </a:xfrm>
        </p:spPr>
        <p:txBody>
          <a:bodyPr/>
          <a:lstStyle/>
          <a:p>
            <a:r>
              <a:rPr lang="ru-RU" dirty="0" smtClean="0"/>
              <a:t> </a:t>
            </a:r>
            <a:endParaRPr lang="ru-RU" dirty="0"/>
          </a:p>
        </p:txBody>
      </p:sp>
      <p:sp>
        <p:nvSpPr>
          <p:cNvPr id="3" name="Подзаголовок 2"/>
          <p:cNvSpPr>
            <a:spLocks noGrp="1"/>
          </p:cNvSpPr>
          <p:nvPr>
            <p:ph type="subTitle" idx="1"/>
          </p:nvPr>
        </p:nvSpPr>
        <p:spPr>
          <a:xfrm>
            <a:off x="2857488" y="285728"/>
            <a:ext cx="6072230" cy="6357982"/>
          </a:xfrm>
        </p:spPr>
        <p:txBody>
          <a:bodyPr>
            <a:normAutofit fontScale="77500" lnSpcReduction="20000"/>
          </a:bodyPr>
          <a:lstStyle/>
          <a:p>
            <a:pPr algn="l"/>
            <a:r>
              <a:rPr lang="ru-RU" dirty="0" smtClean="0">
                <a:solidFill>
                  <a:srgbClr val="FFFF00"/>
                </a:solidFill>
              </a:rPr>
              <a:t>получается, что нет, почему? В этом очень помогает использование ИКТ и метод проектов в моей педагогической деятельности. Сейчас уже ясно, что главная задача современного педагога не только дать максимальное количество знаний, а научить ребенка ориентироваться в реалиях информационного общества, самостоятельно добывать и анализировать информацию. Современный урок должен соответствовать запросам общества, к этому я и стремлюсь.</a:t>
            </a:r>
          </a:p>
          <a:p>
            <a:pPr algn="l"/>
            <a:r>
              <a:rPr lang="ru-RU" dirty="0" smtClean="0">
                <a:solidFill>
                  <a:srgbClr val="FFFF00"/>
                </a:solidFill>
              </a:rPr>
              <a:t>     Этому же учу школьников. Регулярно информирую учащихся и родителей об итогах – удачах и неудачах.</a:t>
            </a:r>
          </a:p>
          <a:p>
            <a:pPr algn="l"/>
            <a:r>
              <a:rPr lang="ru-RU" dirty="0" smtClean="0">
                <a:solidFill>
                  <a:srgbClr val="FFFF00"/>
                </a:solidFill>
              </a:rPr>
              <a:t>     В начале каждого учебного года определяю цели, задачи, условия по образованию школьников, всегда тщательно продумываю, какие методы и формы работы можно использовать на уроке и вне урока.</a:t>
            </a:r>
          </a:p>
          <a:p>
            <a:pPr algn="l"/>
            <a:r>
              <a:rPr lang="ru-RU" dirty="0" smtClean="0">
                <a:solidFill>
                  <a:srgbClr val="FFFF00"/>
                </a:solidFill>
              </a:rPr>
              <a:t>    </a:t>
            </a:r>
            <a:r>
              <a:rPr lang="ru-RU" dirty="0" smtClean="0">
                <a:solidFill>
                  <a:srgbClr val="FFC000"/>
                </a:solidFill>
              </a:rPr>
              <a:t> Основными методами моей работы с учащимися являются: контроль и самоконтроль; анализ и самоанализ; самостоятельная и творческая работа учащихся, создание мультимедийных презентаций, взаимодействие обучения и воспитания, наблюдения за учащимися, беседы на различные темы.</a:t>
            </a:r>
          </a:p>
          <a:p>
            <a:pPr algn="l"/>
            <a:r>
              <a:rPr lang="ru-RU" dirty="0" smtClean="0">
                <a:solidFill>
                  <a:srgbClr val="FFFF00"/>
                </a:solidFill>
              </a:rPr>
              <a:t>     Я считаю, что учитель – это личность. Дети берут с него пример. Учитель мудр, но он должен уметь говорить и «устами младенца». Учитель строг, но не слишком.</a:t>
            </a:r>
          </a:p>
          <a:p>
            <a:pPr algn="l"/>
            <a:endParaRPr lang="ru-RU" dirty="0"/>
          </a:p>
        </p:txBody>
      </p:sp>
      <p:pic>
        <p:nvPicPr>
          <p:cNvPr id="4" name="Рисунок 3" descr="карт 1.jpg"/>
          <p:cNvPicPr>
            <a:picLocks noChangeAspect="1"/>
          </p:cNvPicPr>
          <p:nvPr/>
        </p:nvPicPr>
        <p:blipFill>
          <a:blip r:embed="rId2"/>
          <a:stretch>
            <a:fillRect/>
          </a:stretch>
        </p:blipFill>
        <p:spPr>
          <a:xfrm>
            <a:off x="0" y="0"/>
            <a:ext cx="2714612" cy="68580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366868" y="533400"/>
            <a:ext cx="5105400" cy="681022"/>
          </a:xfrm>
        </p:spPr>
        <p:txBody>
          <a:bodyPr/>
          <a:lstStyle/>
          <a:p>
            <a:r>
              <a:rPr lang="ru-RU" dirty="0" smtClean="0"/>
              <a:t> </a:t>
            </a:r>
            <a:endParaRPr lang="ru-RU" dirty="0"/>
          </a:p>
        </p:txBody>
      </p:sp>
      <p:sp>
        <p:nvSpPr>
          <p:cNvPr id="3" name="Подзаголовок 2"/>
          <p:cNvSpPr>
            <a:spLocks noGrp="1"/>
          </p:cNvSpPr>
          <p:nvPr>
            <p:ph type="subTitle" idx="1"/>
          </p:nvPr>
        </p:nvSpPr>
        <p:spPr>
          <a:xfrm>
            <a:off x="2786050" y="285728"/>
            <a:ext cx="6143668" cy="6357982"/>
          </a:xfrm>
        </p:spPr>
        <p:txBody>
          <a:bodyPr>
            <a:normAutofit fontScale="85000" lnSpcReduction="20000"/>
          </a:bodyPr>
          <a:lstStyle/>
          <a:p>
            <a:pPr algn="l"/>
            <a:r>
              <a:rPr lang="ru-RU" dirty="0" smtClean="0"/>
              <a:t>    </a:t>
            </a:r>
            <a:r>
              <a:rPr lang="ru-RU" dirty="0" smtClean="0">
                <a:solidFill>
                  <a:srgbClr val="FFFF00"/>
                </a:solidFill>
              </a:rPr>
              <a:t> </a:t>
            </a:r>
            <a:r>
              <a:rPr lang="ru-RU" dirty="0" smtClean="0">
                <a:solidFill>
                  <a:srgbClr val="FFC000"/>
                </a:solidFill>
              </a:rPr>
              <a:t>Основа моей деятельности – любовь к детям. </a:t>
            </a:r>
            <a:r>
              <a:rPr lang="ru-RU" dirty="0" smtClean="0">
                <a:solidFill>
                  <a:srgbClr val="FFFF00"/>
                </a:solidFill>
              </a:rPr>
              <a:t>Могу гневаться, но не ненавидеть.</a:t>
            </a:r>
          </a:p>
          <a:p>
            <a:pPr algn="l"/>
            <a:r>
              <a:rPr lang="ru-RU" dirty="0" smtClean="0">
                <a:solidFill>
                  <a:srgbClr val="FFFF00"/>
                </a:solidFill>
              </a:rPr>
              <a:t>     Я должна нести знания детям, а знания не стоят на месте. Поэтому я должна всегда учиться.</a:t>
            </a:r>
          </a:p>
          <a:p>
            <a:pPr algn="l"/>
            <a:r>
              <a:rPr lang="ru-RU" dirty="0" smtClean="0">
                <a:solidFill>
                  <a:srgbClr val="FFFF00"/>
                </a:solidFill>
              </a:rPr>
              <a:t>     Я должна понимать своих учеников, уметь слушать их.</a:t>
            </a:r>
          </a:p>
          <a:p>
            <a:pPr algn="l"/>
            <a:r>
              <a:rPr lang="ru-RU" dirty="0" smtClean="0">
                <a:solidFill>
                  <a:srgbClr val="FFFF00"/>
                </a:solidFill>
              </a:rPr>
              <a:t>     Я должна не только подготовить детей к взрослой жизни, но и научить жить в настоящем.</a:t>
            </a:r>
          </a:p>
          <a:p>
            <a:pPr algn="l"/>
            <a:r>
              <a:rPr lang="ru-RU" dirty="0" smtClean="0">
                <a:solidFill>
                  <a:srgbClr val="FFFF00"/>
                </a:solidFill>
              </a:rPr>
              <a:t>     Невозможно заставить каждого ученика хорошо учиться и быть воспитанным. Надо, чтобы он захотел этого сам. Но для этого ученику нужна цель, ради которой он учится и старается стать Человеком. </a:t>
            </a:r>
            <a:r>
              <a:rPr lang="ru-RU" dirty="0" smtClean="0">
                <a:solidFill>
                  <a:srgbClr val="FFC000"/>
                </a:solidFill>
              </a:rPr>
              <a:t>А Я ЕМУ В ЭТОМ ПОМОГАЮ.</a:t>
            </a:r>
          </a:p>
          <a:p>
            <a:pPr algn="l"/>
            <a:r>
              <a:rPr lang="ru-RU" dirty="0" smtClean="0">
                <a:solidFill>
                  <a:srgbClr val="FFFF00"/>
                </a:solidFill>
              </a:rPr>
              <a:t> </a:t>
            </a:r>
          </a:p>
          <a:p>
            <a:pPr algn="l"/>
            <a:r>
              <a:rPr lang="ru-RU" b="1" dirty="0" smtClean="0">
                <a:solidFill>
                  <a:srgbClr val="FFFF00"/>
                </a:solidFill>
              </a:rPr>
              <a:t>     </a:t>
            </a:r>
            <a:r>
              <a:rPr lang="ru-RU" dirty="0" smtClean="0">
                <a:solidFill>
                  <a:srgbClr val="FFFF00"/>
                </a:solidFill>
              </a:rPr>
              <a:t>Я считаю, что именно история, обществознание и право – предметы, которые учат жизни, формируют активную жизненную позицию, определяют нравственные устои человека в обществе, его гражданскую позицию и любовь к стране, в которой живешь. Передо мной очень трудная задача, потому что я должна подготовить своих учеников к жизни в современном обществе. Я поставила перед собой вопрос: </a:t>
            </a:r>
            <a:r>
              <a:rPr lang="ru-RU" dirty="0" smtClean="0">
                <a:solidFill>
                  <a:srgbClr val="FFC000"/>
                </a:solidFill>
              </a:rPr>
              <a:t>« Каким должен быть молодой человек?».</a:t>
            </a:r>
          </a:p>
          <a:p>
            <a:pPr algn="l"/>
            <a:endParaRPr lang="ru-RU" dirty="0"/>
          </a:p>
        </p:txBody>
      </p:sp>
      <p:pic>
        <p:nvPicPr>
          <p:cNvPr id="4" name="Рисунок 3" descr="карт 1.jpg"/>
          <p:cNvPicPr>
            <a:picLocks noChangeAspect="1"/>
          </p:cNvPicPr>
          <p:nvPr/>
        </p:nvPicPr>
        <p:blipFill>
          <a:blip r:embed="rId2"/>
          <a:stretch>
            <a:fillRect/>
          </a:stretch>
        </p:blipFill>
        <p:spPr>
          <a:xfrm>
            <a:off x="0" y="0"/>
            <a:ext cx="2714612" cy="68580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366868" y="533400"/>
            <a:ext cx="5105400" cy="681022"/>
          </a:xfrm>
        </p:spPr>
        <p:txBody>
          <a:bodyPr/>
          <a:lstStyle/>
          <a:p>
            <a:r>
              <a:rPr lang="ru-RU" dirty="0" smtClean="0"/>
              <a:t> </a:t>
            </a:r>
            <a:endParaRPr lang="ru-RU" dirty="0"/>
          </a:p>
        </p:txBody>
      </p:sp>
      <p:sp>
        <p:nvSpPr>
          <p:cNvPr id="3" name="Подзаголовок 2"/>
          <p:cNvSpPr>
            <a:spLocks noGrp="1"/>
          </p:cNvSpPr>
          <p:nvPr>
            <p:ph type="subTitle" idx="1"/>
          </p:nvPr>
        </p:nvSpPr>
        <p:spPr>
          <a:xfrm>
            <a:off x="2928926" y="1000108"/>
            <a:ext cx="6000792" cy="5643602"/>
          </a:xfrm>
        </p:spPr>
        <p:txBody>
          <a:bodyPr/>
          <a:lstStyle/>
          <a:p>
            <a:pPr algn="l"/>
            <a:r>
              <a:rPr lang="ru-RU" dirty="0" smtClean="0">
                <a:solidFill>
                  <a:srgbClr val="FFFF00"/>
                </a:solidFill>
              </a:rPr>
              <a:t> И ответ на этот вопрос стал целью моей педагогической деятельности. Молодой человек должен быть юридически грамотным, компетентным во всех сферах общественной жизни, интеллектуальным. Выпускник школы должен смело шагать по жизни, быть самостоятельным и уверенным в себе. Поэтому люблю свою профессию, и благодарна судьбе за то, что она дала мне возможность быть полезной людям. И до сих пор я ни разу не пожалела о выбранной профессии.</a:t>
            </a:r>
            <a:endParaRPr lang="ru-RU" dirty="0">
              <a:solidFill>
                <a:srgbClr val="FFFF00"/>
              </a:solidFill>
            </a:endParaRPr>
          </a:p>
        </p:txBody>
      </p:sp>
      <p:pic>
        <p:nvPicPr>
          <p:cNvPr id="4" name="Рисунок 3" descr="карт 1.jpg"/>
          <p:cNvPicPr>
            <a:picLocks noChangeAspect="1"/>
          </p:cNvPicPr>
          <p:nvPr/>
        </p:nvPicPr>
        <p:blipFill>
          <a:blip r:embed="rId2"/>
          <a:stretch>
            <a:fillRect/>
          </a:stretch>
        </p:blipFill>
        <p:spPr>
          <a:xfrm>
            <a:off x="0" y="0"/>
            <a:ext cx="2714612" cy="68580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366868" y="533400"/>
            <a:ext cx="5105400" cy="681022"/>
          </a:xfrm>
        </p:spPr>
        <p:txBody>
          <a:bodyPr/>
          <a:lstStyle/>
          <a:p>
            <a:r>
              <a:rPr lang="ru-RU" dirty="0" smtClean="0"/>
              <a:t> </a:t>
            </a:r>
            <a:endParaRPr lang="ru-RU" dirty="0"/>
          </a:p>
        </p:txBody>
      </p:sp>
      <p:sp>
        <p:nvSpPr>
          <p:cNvPr id="3" name="Подзаголовок 2"/>
          <p:cNvSpPr>
            <a:spLocks noGrp="1"/>
          </p:cNvSpPr>
          <p:nvPr>
            <p:ph type="subTitle" idx="1"/>
          </p:nvPr>
        </p:nvSpPr>
        <p:spPr>
          <a:xfrm>
            <a:off x="2857488" y="357166"/>
            <a:ext cx="6072230" cy="6286544"/>
          </a:xfrm>
        </p:spPr>
        <p:txBody>
          <a:bodyPr>
            <a:normAutofit fontScale="92500"/>
          </a:bodyPr>
          <a:lstStyle/>
          <a:p>
            <a:pPr algn="l"/>
            <a:r>
              <a:rPr lang="ru-RU" dirty="0" smtClean="0">
                <a:solidFill>
                  <a:srgbClr val="FFC000"/>
                </a:solidFill>
              </a:rPr>
              <a:t> </a:t>
            </a:r>
            <a:r>
              <a:rPr lang="ru-RU" b="1" dirty="0" smtClean="0">
                <a:solidFill>
                  <a:srgbClr val="FFC000"/>
                </a:solidFill>
              </a:rPr>
              <a:t>В. О. Ключевский</a:t>
            </a:r>
            <a:r>
              <a:rPr lang="ru-RU" dirty="0" smtClean="0">
                <a:solidFill>
                  <a:srgbClr val="FFC000"/>
                </a:solidFill>
              </a:rPr>
              <a:t> подчеркивал «Чтобы быть хорошим преподавателем, нужно любить то, что преподаёшь, и любить тех, кому преподаёшь ».</a:t>
            </a:r>
          </a:p>
          <a:p>
            <a:pPr algn="l"/>
            <a:r>
              <a:rPr lang="ru-RU" b="1" dirty="0" smtClean="0">
                <a:solidFill>
                  <a:srgbClr val="FFC000"/>
                </a:solidFill>
              </a:rPr>
              <a:t>Моё педагогическое кредо:</a:t>
            </a:r>
            <a:endParaRPr lang="ru-RU" dirty="0" smtClean="0">
              <a:solidFill>
                <a:srgbClr val="FFC000"/>
              </a:solidFill>
            </a:endParaRPr>
          </a:p>
          <a:p>
            <a:pPr algn="l"/>
            <a:r>
              <a:rPr lang="ru-RU" b="1" dirty="0" smtClean="0">
                <a:solidFill>
                  <a:srgbClr val="FFC000"/>
                </a:solidFill>
              </a:rPr>
              <a:t>Уважать себя, уважать других, быть ответственным за свои действия. </a:t>
            </a:r>
            <a:endParaRPr lang="ru-RU" dirty="0" smtClean="0">
              <a:solidFill>
                <a:srgbClr val="FFC000"/>
              </a:solidFill>
            </a:endParaRPr>
          </a:p>
          <a:p>
            <a:pPr algn="l"/>
            <a:r>
              <a:rPr lang="ru-RU" dirty="0" smtClean="0">
                <a:solidFill>
                  <a:srgbClr val="FFFF00"/>
                </a:solidFill>
              </a:rPr>
              <a:t>Учитель, обладающий приятными манерами поведения, а сюда входят и мимика, и жесты, и поза, и навыки общения, располагает к себе людей. </a:t>
            </a:r>
          </a:p>
          <a:p>
            <a:pPr algn="l"/>
            <a:r>
              <a:rPr lang="ru-RU" dirty="0" smtClean="0">
                <a:solidFill>
                  <a:srgbClr val="FFFF00"/>
                </a:solidFill>
              </a:rPr>
              <a:t>Всем манерам учителя должна быть присуща одна общая черта – это соблюдения педагогического такта, который включает в себя повышенную чуткость к окружающим и умение найти такую форму общения с другой личностью, которая позволяла бы ему сохранить личное достоинство.</a:t>
            </a:r>
          </a:p>
          <a:p>
            <a:pPr algn="l"/>
            <a:r>
              <a:rPr lang="ru-RU" dirty="0" smtClean="0">
                <a:solidFill>
                  <a:srgbClr val="FFFF00"/>
                </a:solidFill>
              </a:rPr>
              <a:t>Я стараюсь быть гибким, гуманным, коммуникабельным педагогом.</a:t>
            </a:r>
          </a:p>
          <a:p>
            <a:endParaRPr lang="ru-RU" dirty="0"/>
          </a:p>
        </p:txBody>
      </p:sp>
      <p:pic>
        <p:nvPicPr>
          <p:cNvPr id="4" name="Рисунок 3" descr="карт 1.jpg"/>
          <p:cNvPicPr>
            <a:picLocks noChangeAspect="1"/>
          </p:cNvPicPr>
          <p:nvPr/>
        </p:nvPicPr>
        <p:blipFill>
          <a:blip r:embed="rId2"/>
          <a:stretch>
            <a:fillRect/>
          </a:stretch>
        </p:blipFill>
        <p:spPr>
          <a:xfrm>
            <a:off x="0" y="0"/>
            <a:ext cx="2714612" cy="68580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366868" y="533400"/>
            <a:ext cx="5105400" cy="681022"/>
          </a:xfrm>
        </p:spPr>
        <p:txBody>
          <a:bodyPr/>
          <a:lstStyle/>
          <a:p>
            <a:r>
              <a:rPr lang="ru-RU" dirty="0" smtClean="0"/>
              <a:t> </a:t>
            </a:r>
            <a:endParaRPr lang="ru-RU" dirty="0"/>
          </a:p>
        </p:txBody>
      </p:sp>
      <p:sp>
        <p:nvSpPr>
          <p:cNvPr id="3" name="Подзаголовок 2"/>
          <p:cNvSpPr>
            <a:spLocks noGrp="1"/>
          </p:cNvSpPr>
          <p:nvPr>
            <p:ph type="subTitle" idx="1"/>
          </p:nvPr>
        </p:nvSpPr>
        <p:spPr>
          <a:xfrm>
            <a:off x="2857488" y="428604"/>
            <a:ext cx="6072230" cy="6215106"/>
          </a:xfrm>
        </p:spPr>
        <p:txBody>
          <a:bodyPr>
            <a:normAutofit fontScale="92500" lnSpcReduction="10000"/>
          </a:bodyPr>
          <a:lstStyle/>
          <a:p>
            <a:pPr algn="l"/>
            <a:r>
              <a:rPr lang="ru-RU" b="1" dirty="0" smtClean="0">
                <a:solidFill>
                  <a:srgbClr val="FFFF00"/>
                </a:solidFill>
              </a:rPr>
              <a:t>     За </a:t>
            </a:r>
            <a:r>
              <a:rPr lang="ru-RU" b="1" dirty="0" smtClean="0">
                <a:solidFill>
                  <a:srgbClr val="FFC000"/>
                </a:solidFill>
              </a:rPr>
              <a:t>39</a:t>
            </a:r>
            <a:r>
              <a:rPr lang="ru-RU" b="1" dirty="0" smtClean="0">
                <a:solidFill>
                  <a:srgbClr val="FFFF00"/>
                </a:solidFill>
              </a:rPr>
              <a:t> лет работы учителем в своей работе я не разочаровалась.</a:t>
            </a:r>
            <a:endParaRPr lang="ru-RU" dirty="0" smtClean="0">
              <a:solidFill>
                <a:srgbClr val="FFFF00"/>
              </a:solidFill>
            </a:endParaRPr>
          </a:p>
          <a:p>
            <a:pPr algn="l"/>
            <a:r>
              <a:rPr lang="ru-RU" dirty="0" smtClean="0">
                <a:solidFill>
                  <a:srgbClr val="FFFF00"/>
                </a:solidFill>
              </a:rPr>
              <a:t>Сегодня я работаю в замечательном педагогическом коллективе, в котором сочетаются высокий уровень профессионализма и огромное желание быть нужным детям. Меня окружают отзывчивые и дружелюбные коллеги. У меня замечательные завучи, к которым всегда можно обратиться за помощью, а директор нашей школы всегда найдет время и способ отметить хорошую работу каждого учителя. И самое главное – у меня замечательные ученики, которые любят мой предмет и хотят его изучать.</a:t>
            </a:r>
          </a:p>
          <a:p>
            <a:pPr algn="l"/>
            <a:r>
              <a:rPr lang="ru-RU" dirty="0" smtClean="0">
                <a:solidFill>
                  <a:srgbClr val="FFFF00"/>
                </a:solidFill>
              </a:rPr>
              <a:t>     Мне нравится, что мои ученики не стесняются подходить ко мне на переменах, звонят, что бы посоветоваться со мной, попросить помощи или просто рассказать, что у них на душе.</a:t>
            </a:r>
          </a:p>
          <a:p>
            <a:pPr algn="l"/>
            <a:r>
              <a:rPr lang="ru-RU" dirty="0" smtClean="0">
                <a:solidFill>
                  <a:srgbClr val="FFFF00"/>
                </a:solidFill>
              </a:rPr>
              <a:t>Я счастлива, когда родители моих учеников говорят мне теплые слова. Считаю, что это главное достижение в моей работе. Вот почему я горжусь своей профессией.   </a:t>
            </a:r>
          </a:p>
          <a:p>
            <a:endParaRPr lang="ru-RU" dirty="0"/>
          </a:p>
        </p:txBody>
      </p:sp>
      <p:pic>
        <p:nvPicPr>
          <p:cNvPr id="4" name="Рисунок 3" descr="карт 1.jpg"/>
          <p:cNvPicPr>
            <a:picLocks noChangeAspect="1"/>
          </p:cNvPicPr>
          <p:nvPr/>
        </p:nvPicPr>
        <p:blipFill>
          <a:blip r:embed="rId2"/>
          <a:stretch>
            <a:fillRect/>
          </a:stretch>
        </p:blipFill>
        <p:spPr>
          <a:xfrm>
            <a:off x="0" y="0"/>
            <a:ext cx="2714612" cy="68580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89098" y="428604"/>
            <a:ext cx="3429000" cy="3000396"/>
          </a:xfrm>
        </p:spPr>
        <p:txBody>
          <a:bodyPr>
            <a:normAutofit/>
          </a:bodyPr>
          <a:lstStyle/>
          <a:p>
            <a:r>
              <a:rPr lang="ru-RU" sz="3200" dirty="0" smtClean="0"/>
              <a:t>Научно – методическая деятельность</a:t>
            </a:r>
            <a:endParaRPr lang="ru-RU" dirty="0"/>
          </a:p>
        </p:txBody>
      </p:sp>
      <p:sp>
        <p:nvSpPr>
          <p:cNvPr id="3" name="Текст 2"/>
          <p:cNvSpPr>
            <a:spLocks noGrp="1"/>
          </p:cNvSpPr>
          <p:nvPr>
            <p:ph type="body" sz="half" idx="2"/>
          </p:nvPr>
        </p:nvSpPr>
        <p:spPr/>
        <p:txBody>
          <a:bodyPr/>
          <a:lstStyle/>
          <a:p>
            <a:r>
              <a:rPr lang="ru-RU" dirty="0" smtClean="0"/>
              <a:t> </a:t>
            </a:r>
            <a:endParaRPr lang="ru-RU" dirty="0"/>
          </a:p>
        </p:txBody>
      </p:sp>
      <p:pic>
        <p:nvPicPr>
          <p:cNvPr id="5" name="Рисунок 4" descr="DSCF2041.JPG"/>
          <p:cNvPicPr>
            <a:picLocks noGrp="1" noChangeAspect="1"/>
          </p:cNvPicPr>
          <p:nvPr>
            <p:ph type="pic" idx="1"/>
          </p:nvPr>
        </p:nvPicPr>
        <p:blipFill>
          <a:blip r:embed="rId2" cstate="email"/>
          <a:srcRect/>
          <a:stretch>
            <a:fillRect/>
          </a:stretch>
        </p:blipFill>
        <p:spPr/>
      </p:pic>
      <p:pic>
        <p:nvPicPr>
          <p:cNvPr id="6" name="Рисунок 5" descr="1111.png"/>
          <p:cNvPicPr>
            <a:picLocks noChangeAspect="1"/>
          </p:cNvPicPr>
          <p:nvPr/>
        </p:nvPicPr>
        <p:blipFill>
          <a:blip r:embed="rId3" cstate="email"/>
          <a:stretch>
            <a:fillRect/>
          </a:stretch>
        </p:blipFill>
        <p:spPr>
          <a:xfrm>
            <a:off x="0" y="3429000"/>
            <a:ext cx="9144000" cy="3429000"/>
          </a:xfrm>
          <a:prstGeom prst="rect">
            <a:avLst/>
          </a:prstGeom>
        </p:spPr>
      </p:pic>
      <p:pic>
        <p:nvPicPr>
          <p:cNvPr id="7" name="Рисунок 6" descr="222.png"/>
          <p:cNvPicPr>
            <a:picLocks noChangeAspect="1"/>
          </p:cNvPicPr>
          <p:nvPr/>
        </p:nvPicPr>
        <p:blipFill>
          <a:blip r:embed="rId4" cstate="email"/>
          <a:stretch>
            <a:fillRect/>
          </a:stretch>
        </p:blipFill>
        <p:spPr>
          <a:xfrm rot="16200000">
            <a:off x="6260419" y="45351"/>
            <a:ext cx="3143271" cy="2623893"/>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366868" y="533400"/>
            <a:ext cx="5105400" cy="609584"/>
          </a:xfrm>
        </p:spPr>
        <p:txBody>
          <a:bodyPr/>
          <a:lstStyle/>
          <a:p>
            <a:r>
              <a:rPr lang="ru-RU" dirty="0" smtClean="0"/>
              <a:t> </a:t>
            </a:r>
            <a:endParaRPr lang="ru-RU" dirty="0"/>
          </a:p>
        </p:txBody>
      </p:sp>
      <p:sp>
        <p:nvSpPr>
          <p:cNvPr id="3" name="Подзаголовок 2"/>
          <p:cNvSpPr>
            <a:spLocks noGrp="1"/>
          </p:cNvSpPr>
          <p:nvPr>
            <p:ph type="subTitle" idx="1"/>
          </p:nvPr>
        </p:nvSpPr>
        <p:spPr>
          <a:xfrm>
            <a:off x="3000364" y="357166"/>
            <a:ext cx="5929354" cy="6286544"/>
          </a:xfrm>
        </p:spPr>
        <p:txBody>
          <a:bodyPr>
            <a:normAutofit lnSpcReduction="10000"/>
          </a:bodyPr>
          <a:lstStyle/>
          <a:p>
            <a:pPr algn="l"/>
            <a:r>
              <a:rPr lang="ru-RU" i="1" dirty="0" smtClean="0">
                <a:solidFill>
                  <a:srgbClr val="FFC000"/>
                </a:solidFill>
              </a:rPr>
              <a:t>Актуальность</a:t>
            </a:r>
            <a:endParaRPr lang="ru-RU" dirty="0" smtClean="0">
              <a:solidFill>
                <a:srgbClr val="FFC000"/>
              </a:solidFill>
            </a:endParaRPr>
          </a:p>
          <a:p>
            <a:pPr algn="l"/>
            <a:r>
              <a:rPr lang="ru-RU" dirty="0" smtClean="0">
                <a:solidFill>
                  <a:srgbClr val="FFFF00"/>
                </a:solidFill>
              </a:rPr>
              <a:t>Современная школа предлагает школьникам задачи, которые они могут решать, самостоятельно используя данную технологию.</a:t>
            </a:r>
          </a:p>
          <a:p>
            <a:pPr algn="l"/>
            <a:r>
              <a:rPr lang="ru-RU" dirty="0" smtClean="0">
                <a:solidFill>
                  <a:srgbClr val="FFC000"/>
                </a:solidFill>
              </a:rPr>
              <a:t>Проектно-исследовательская деятельность формирует:</a:t>
            </a:r>
          </a:p>
          <a:p>
            <a:pPr lvl="0" algn="l"/>
            <a:r>
              <a:rPr lang="ru-RU" dirty="0" smtClean="0">
                <a:solidFill>
                  <a:srgbClr val="FFFF00"/>
                </a:solidFill>
              </a:rPr>
              <a:t> способность самостоятельно мыслить, добывать и применять знания;</a:t>
            </a:r>
          </a:p>
          <a:p>
            <a:pPr lvl="0" algn="l"/>
            <a:r>
              <a:rPr lang="ru-RU" dirty="0" smtClean="0">
                <a:solidFill>
                  <a:srgbClr val="FFFF00"/>
                </a:solidFill>
              </a:rPr>
              <a:t> навыки поиска, анализа и обработки информации;</a:t>
            </a:r>
          </a:p>
          <a:p>
            <a:pPr lvl="0" algn="l"/>
            <a:r>
              <a:rPr lang="ru-RU" dirty="0" smtClean="0">
                <a:solidFill>
                  <a:srgbClr val="FFFF00"/>
                </a:solidFill>
              </a:rPr>
              <a:t> умение выдвигать гипотезы, четко планировать действия, делать выводы,     	                                                       оценивать достигнутые результаты;</a:t>
            </a:r>
          </a:p>
          <a:p>
            <a:pPr lvl="0" algn="l"/>
            <a:r>
              <a:rPr lang="ru-RU" dirty="0" smtClean="0">
                <a:solidFill>
                  <a:srgbClr val="FFFF00"/>
                </a:solidFill>
              </a:rPr>
              <a:t> учат взаимодействовать  с другими людьми, эффективно сотрудничать в       	                                                                                                    группах</a:t>
            </a:r>
          </a:p>
          <a:p>
            <a:endParaRPr lang="ru-RU" dirty="0"/>
          </a:p>
        </p:txBody>
      </p:sp>
      <p:pic>
        <p:nvPicPr>
          <p:cNvPr id="4" name="Рисунок 3" descr="карт 1.jpg"/>
          <p:cNvPicPr>
            <a:picLocks noChangeAspect="1"/>
          </p:cNvPicPr>
          <p:nvPr/>
        </p:nvPicPr>
        <p:blipFill>
          <a:blip r:embed="rId2"/>
          <a:stretch>
            <a:fillRect/>
          </a:stretch>
        </p:blipFill>
        <p:spPr>
          <a:xfrm>
            <a:off x="0" y="0"/>
            <a:ext cx="2714612" cy="68580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366868" y="533400"/>
            <a:ext cx="5105400" cy="752460"/>
          </a:xfrm>
        </p:spPr>
        <p:txBody>
          <a:bodyPr/>
          <a:lstStyle/>
          <a:p>
            <a:r>
              <a:rPr lang="ru-RU" dirty="0" smtClean="0"/>
              <a:t> </a:t>
            </a:r>
            <a:endParaRPr lang="ru-RU" dirty="0"/>
          </a:p>
        </p:txBody>
      </p:sp>
      <p:sp>
        <p:nvSpPr>
          <p:cNvPr id="3" name="Подзаголовок 2"/>
          <p:cNvSpPr>
            <a:spLocks noGrp="1"/>
          </p:cNvSpPr>
          <p:nvPr>
            <p:ph type="subTitle" idx="1"/>
          </p:nvPr>
        </p:nvSpPr>
        <p:spPr>
          <a:xfrm>
            <a:off x="3000364" y="285728"/>
            <a:ext cx="5857916" cy="6286544"/>
          </a:xfrm>
        </p:spPr>
        <p:txBody>
          <a:bodyPr/>
          <a:lstStyle/>
          <a:p>
            <a:pPr algn="l"/>
            <a:r>
              <a:rPr lang="ru-RU" dirty="0" smtClean="0">
                <a:solidFill>
                  <a:srgbClr val="FFFF00"/>
                </a:solidFill>
              </a:rPr>
              <a:t>Таким образом, ученик не только получит необходимую информацию по школьной программе, но и расширит свои познания. Самостоятельность работы и ее аналитическая направленность будут способствовать сохранению полученного знания.</a:t>
            </a:r>
          </a:p>
          <a:p>
            <a:pPr algn="l"/>
            <a:r>
              <a:rPr lang="ru-RU" b="1" i="1" dirty="0" smtClean="0">
                <a:solidFill>
                  <a:srgbClr val="FFC000"/>
                </a:solidFill>
              </a:rPr>
              <a:t>Ведущая педагогическая идея:</a:t>
            </a:r>
            <a:endParaRPr lang="ru-RU" dirty="0" smtClean="0">
              <a:solidFill>
                <a:srgbClr val="FFC000"/>
              </a:solidFill>
            </a:endParaRPr>
          </a:p>
          <a:p>
            <a:pPr algn="l"/>
            <a:r>
              <a:rPr lang="ru-RU" dirty="0" smtClean="0">
                <a:solidFill>
                  <a:srgbClr val="FFFF00"/>
                </a:solidFill>
              </a:rPr>
              <a:t>Ведущей педагогической идей является применение современных образовательных технологий ( проектно-исследовательская деятельность) с целью развития интереса к изучению к истории, то есть повышения эффективности обучения.</a:t>
            </a:r>
          </a:p>
          <a:p>
            <a:pPr algn="l"/>
            <a:endParaRPr lang="ru-RU" dirty="0">
              <a:solidFill>
                <a:srgbClr val="FFFF00"/>
              </a:solidFill>
            </a:endParaRPr>
          </a:p>
        </p:txBody>
      </p:sp>
      <p:pic>
        <p:nvPicPr>
          <p:cNvPr id="4" name="Рисунок 3" descr="карт 1.jpg"/>
          <p:cNvPicPr>
            <a:picLocks noChangeAspect="1"/>
          </p:cNvPicPr>
          <p:nvPr/>
        </p:nvPicPr>
        <p:blipFill>
          <a:blip r:embed="rId2"/>
          <a:stretch>
            <a:fillRect/>
          </a:stretch>
        </p:blipFill>
        <p:spPr>
          <a:xfrm>
            <a:off x="0" y="0"/>
            <a:ext cx="2643174" cy="68580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366868" y="533400"/>
            <a:ext cx="5105400" cy="609584"/>
          </a:xfrm>
        </p:spPr>
        <p:txBody>
          <a:bodyPr/>
          <a:lstStyle/>
          <a:p>
            <a:r>
              <a:rPr lang="ru-RU" dirty="0" smtClean="0"/>
              <a:t> </a:t>
            </a:r>
            <a:endParaRPr lang="ru-RU" dirty="0"/>
          </a:p>
        </p:txBody>
      </p:sp>
      <p:sp>
        <p:nvSpPr>
          <p:cNvPr id="3" name="Подзаголовок 2"/>
          <p:cNvSpPr>
            <a:spLocks noGrp="1"/>
          </p:cNvSpPr>
          <p:nvPr>
            <p:ph type="subTitle" idx="1"/>
          </p:nvPr>
        </p:nvSpPr>
        <p:spPr>
          <a:xfrm>
            <a:off x="3071802" y="285728"/>
            <a:ext cx="5786478" cy="6143668"/>
          </a:xfrm>
        </p:spPr>
        <p:txBody>
          <a:bodyPr/>
          <a:lstStyle/>
          <a:p>
            <a:r>
              <a:rPr lang="ru-RU" dirty="0" smtClean="0"/>
              <a:t> </a:t>
            </a:r>
            <a:endParaRPr lang="ru-RU" dirty="0"/>
          </a:p>
        </p:txBody>
      </p:sp>
      <p:sp>
        <p:nvSpPr>
          <p:cNvPr id="4" name="Скругленный прямоугольник 3"/>
          <p:cNvSpPr/>
          <p:nvPr/>
        </p:nvSpPr>
        <p:spPr>
          <a:xfrm>
            <a:off x="3000364" y="571480"/>
            <a:ext cx="5929354"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rgbClr val="FFC000"/>
                </a:solidFill>
              </a:rPr>
              <a:t>Способы организации учебной деятельности</a:t>
            </a:r>
            <a:endParaRPr lang="ru-RU" sz="2000" dirty="0">
              <a:solidFill>
                <a:srgbClr val="FFC000"/>
              </a:solidFill>
            </a:endParaRPr>
          </a:p>
        </p:txBody>
      </p:sp>
      <p:sp>
        <p:nvSpPr>
          <p:cNvPr id="5" name="Скругленный прямоугольник 4"/>
          <p:cNvSpPr/>
          <p:nvPr/>
        </p:nvSpPr>
        <p:spPr>
          <a:xfrm>
            <a:off x="4429124" y="1714488"/>
            <a:ext cx="3429024"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rgbClr val="FFC000"/>
                </a:solidFill>
              </a:rPr>
              <a:t>Учебный материал</a:t>
            </a:r>
            <a:endParaRPr lang="ru-RU" sz="2000" dirty="0">
              <a:solidFill>
                <a:srgbClr val="FFC000"/>
              </a:solidFill>
            </a:endParaRPr>
          </a:p>
        </p:txBody>
      </p:sp>
      <p:sp>
        <p:nvSpPr>
          <p:cNvPr id="6" name="Скругленный прямоугольник 5"/>
          <p:cNvSpPr/>
          <p:nvPr/>
        </p:nvSpPr>
        <p:spPr>
          <a:xfrm>
            <a:off x="3643306" y="2928934"/>
            <a:ext cx="2143140" cy="135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FFC000"/>
                </a:solidFill>
              </a:rPr>
              <a:t>Репродуктивный метод</a:t>
            </a:r>
            <a:endParaRPr lang="ru-RU" dirty="0">
              <a:solidFill>
                <a:srgbClr val="FFC000"/>
              </a:solidFill>
            </a:endParaRPr>
          </a:p>
        </p:txBody>
      </p:sp>
      <p:sp>
        <p:nvSpPr>
          <p:cNvPr id="7" name="Скругленный прямоугольник 6"/>
          <p:cNvSpPr/>
          <p:nvPr/>
        </p:nvSpPr>
        <p:spPr>
          <a:xfrm>
            <a:off x="3643306" y="4857760"/>
            <a:ext cx="2143140" cy="12858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FFC000"/>
                </a:solidFill>
              </a:rPr>
              <a:t>Классно – урочная система</a:t>
            </a:r>
            <a:endParaRPr lang="ru-RU" dirty="0">
              <a:solidFill>
                <a:srgbClr val="FFC000"/>
              </a:solidFill>
            </a:endParaRPr>
          </a:p>
        </p:txBody>
      </p:sp>
      <p:sp>
        <p:nvSpPr>
          <p:cNvPr id="8" name="Скругленный прямоугольник 7"/>
          <p:cNvSpPr/>
          <p:nvPr/>
        </p:nvSpPr>
        <p:spPr>
          <a:xfrm>
            <a:off x="6858016" y="2928934"/>
            <a:ext cx="2071702" cy="135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FFC000"/>
                </a:solidFill>
              </a:rPr>
              <a:t>Продуктивный, творческий способ</a:t>
            </a:r>
            <a:endParaRPr lang="ru-RU" dirty="0">
              <a:solidFill>
                <a:srgbClr val="FFC000"/>
              </a:solidFill>
            </a:endParaRPr>
          </a:p>
        </p:txBody>
      </p:sp>
      <p:sp>
        <p:nvSpPr>
          <p:cNvPr id="9" name="Скругленный прямоугольник 8"/>
          <p:cNvSpPr/>
          <p:nvPr/>
        </p:nvSpPr>
        <p:spPr>
          <a:xfrm>
            <a:off x="6858016" y="4857760"/>
            <a:ext cx="2071702" cy="12858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FFC000"/>
                </a:solidFill>
              </a:rPr>
              <a:t>Метод проектов, исследование</a:t>
            </a:r>
            <a:endParaRPr lang="ru-RU" dirty="0">
              <a:solidFill>
                <a:srgbClr val="FFC000"/>
              </a:solidFill>
            </a:endParaRPr>
          </a:p>
        </p:txBody>
      </p:sp>
      <p:cxnSp>
        <p:nvCxnSpPr>
          <p:cNvPr id="14" name="Прямая со стрелкой 13"/>
          <p:cNvCxnSpPr>
            <a:stCxn id="5" idx="2"/>
            <a:endCxn id="6" idx="0"/>
          </p:cNvCxnSpPr>
          <p:nvPr/>
        </p:nvCxnSpPr>
        <p:spPr>
          <a:xfrm rot="5400000">
            <a:off x="5107785" y="1893083"/>
            <a:ext cx="642942" cy="14287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a:stCxn id="5" idx="2"/>
            <a:endCxn id="8" idx="0"/>
          </p:cNvCxnSpPr>
          <p:nvPr/>
        </p:nvCxnSpPr>
        <p:spPr>
          <a:xfrm rot="16200000" flipH="1">
            <a:off x="6697280" y="1732347"/>
            <a:ext cx="642942" cy="17502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a:stCxn id="8" idx="2"/>
            <a:endCxn id="9" idx="0"/>
          </p:cNvCxnSpPr>
          <p:nvPr/>
        </p:nvCxnSpPr>
        <p:spPr>
          <a:xfrm rot="5400000">
            <a:off x="7608115" y="4572008"/>
            <a:ext cx="57150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a:stCxn id="6" idx="2"/>
            <a:endCxn id="7" idx="0"/>
          </p:cNvCxnSpPr>
          <p:nvPr/>
        </p:nvCxnSpPr>
        <p:spPr>
          <a:xfrm rot="5400000">
            <a:off x="4429124" y="4572008"/>
            <a:ext cx="57150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5" name="Рисунок 14" descr="карт 1.jpg"/>
          <p:cNvPicPr>
            <a:picLocks noChangeAspect="1"/>
          </p:cNvPicPr>
          <p:nvPr/>
        </p:nvPicPr>
        <p:blipFill>
          <a:blip r:embed="rId2"/>
          <a:stretch>
            <a:fillRect/>
          </a:stretch>
        </p:blipFill>
        <p:spPr>
          <a:xfrm>
            <a:off x="0" y="0"/>
            <a:ext cx="2714612" cy="68580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366868" y="533400"/>
            <a:ext cx="5105400" cy="466708"/>
          </a:xfrm>
        </p:spPr>
        <p:txBody>
          <a:bodyPr/>
          <a:lstStyle/>
          <a:p>
            <a:r>
              <a:rPr lang="ru-RU" dirty="0" smtClean="0"/>
              <a:t> </a:t>
            </a:r>
            <a:endParaRPr lang="ru-RU" dirty="0"/>
          </a:p>
        </p:txBody>
      </p:sp>
      <p:sp>
        <p:nvSpPr>
          <p:cNvPr id="3" name="Подзаголовок 2"/>
          <p:cNvSpPr>
            <a:spLocks noGrp="1"/>
          </p:cNvSpPr>
          <p:nvPr>
            <p:ph type="subTitle" idx="1"/>
          </p:nvPr>
        </p:nvSpPr>
        <p:spPr>
          <a:xfrm>
            <a:off x="2928926" y="357166"/>
            <a:ext cx="6000792" cy="6215106"/>
          </a:xfrm>
        </p:spPr>
        <p:txBody>
          <a:bodyPr/>
          <a:lstStyle/>
          <a:p>
            <a:r>
              <a:rPr lang="ru-RU" dirty="0" smtClean="0"/>
              <a:t> </a:t>
            </a:r>
            <a:endParaRPr lang="ru-RU" dirty="0"/>
          </a:p>
        </p:txBody>
      </p:sp>
      <p:sp>
        <p:nvSpPr>
          <p:cNvPr id="4" name="Скругленный прямоугольник 3"/>
          <p:cNvSpPr/>
          <p:nvPr/>
        </p:nvSpPr>
        <p:spPr>
          <a:xfrm>
            <a:off x="3428992" y="642918"/>
            <a:ext cx="5072098" cy="857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rgbClr val="FFC000"/>
                </a:solidFill>
              </a:rPr>
              <a:t>Исследовательская  деятельность</a:t>
            </a:r>
            <a:endParaRPr lang="ru-RU" sz="2000" dirty="0">
              <a:solidFill>
                <a:srgbClr val="FFC000"/>
              </a:solidFill>
            </a:endParaRPr>
          </a:p>
        </p:txBody>
      </p:sp>
      <p:sp>
        <p:nvSpPr>
          <p:cNvPr id="5" name="Скругленный прямоугольник 4"/>
          <p:cNvSpPr/>
          <p:nvPr/>
        </p:nvSpPr>
        <p:spPr>
          <a:xfrm>
            <a:off x="3428992" y="2928934"/>
            <a:ext cx="2214578" cy="10001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rgbClr val="FFC000"/>
                </a:solidFill>
              </a:rPr>
              <a:t>Научно - исследовательская</a:t>
            </a:r>
            <a:endParaRPr lang="ru-RU" sz="1600" dirty="0">
              <a:solidFill>
                <a:srgbClr val="FFC000"/>
              </a:solidFill>
            </a:endParaRPr>
          </a:p>
        </p:txBody>
      </p:sp>
      <p:sp>
        <p:nvSpPr>
          <p:cNvPr id="6" name="Скругленный прямоугольник 5"/>
          <p:cNvSpPr/>
          <p:nvPr/>
        </p:nvSpPr>
        <p:spPr>
          <a:xfrm>
            <a:off x="6357950" y="2928934"/>
            <a:ext cx="2143140" cy="10001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err="1" smtClean="0">
                <a:solidFill>
                  <a:srgbClr val="FFC000"/>
                </a:solidFill>
              </a:rPr>
              <a:t>Учебно</a:t>
            </a:r>
            <a:r>
              <a:rPr lang="ru-RU" sz="1600" dirty="0" smtClean="0">
                <a:solidFill>
                  <a:srgbClr val="FFC000"/>
                </a:solidFill>
              </a:rPr>
              <a:t> - исследовательская</a:t>
            </a:r>
            <a:endParaRPr lang="ru-RU" sz="1600" dirty="0">
              <a:solidFill>
                <a:srgbClr val="FFC000"/>
              </a:solidFill>
            </a:endParaRPr>
          </a:p>
        </p:txBody>
      </p:sp>
      <p:sp>
        <p:nvSpPr>
          <p:cNvPr id="7" name="Скругленный прямоугольник 6"/>
          <p:cNvSpPr/>
          <p:nvPr/>
        </p:nvSpPr>
        <p:spPr>
          <a:xfrm>
            <a:off x="3500430" y="5286388"/>
            <a:ext cx="5000660" cy="10001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FFC000"/>
                </a:solidFill>
              </a:rPr>
              <a:t>Развитие  исследовательского  типа</a:t>
            </a:r>
          </a:p>
          <a:p>
            <a:pPr algn="ctr"/>
            <a:r>
              <a:rPr lang="ru-RU" dirty="0" smtClean="0">
                <a:solidFill>
                  <a:srgbClr val="FFC000"/>
                </a:solidFill>
              </a:rPr>
              <a:t>мышления</a:t>
            </a:r>
            <a:endParaRPr lang="ru-RU" dirty="0">
              <a:solidFill>
                <a:srgbClr val="FFC000"/>
              </a:solidFill>
            </a:endParaRPr>
          </a:p>
        </p:txBody>
      </p:sp>
      <p:cxnSp>
        <p:nvCxnSpPr>
          <p:cNvPr id="9" name="Прямая со стрелкой 8"/>
          <p:cNvCxnSpPr>
            <a:stCxn id="4" idx="2"/>
            <a:endCxn id="5" idx="0"/>
          </p:cNvCxnSpPr>
          <p:nvPr/>
        </p:nvCxnSpPr>
        <p:spPr>
          <a:xfrm rot="5400000">
            <a:off x="4536281" y="1500174"/>
            <a:ext cx="1428760" cy="14287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a:stCxn id="4" idx="2"/>
            <a:endCxn id="6" idx="0"/>
          </p:cNvCxnSpPr>
          <p:nvPr/>
        </p:nvCxnSpPr>
        <p:spPr>
          <a:xfrm rot="16200000" flipH="1">
            <a:off x="5982900" y="1482314"/>
            <a:ext cx="1428760" cy="14644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a:stCxn id="6" idx="2"/>
          </p:cNvCxnSpPr>
          <p:nvPr/>
        </p:nvCxnSpPr>
        <p:spPr>
          <a:xfrm rot="5400000">
            <a:off x="6286512" y="4143380"/>
            <a:ext cx="1357322" cy="9286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a:stCxn id="5" idx="2"/>
          </p:cNvCxnSpPr>
          <p:nvPr/>
        </p:nvCxnSpPr>
        <p:spPr>
          <a:xfrm rot="16200000" flipH="1">
            <a:off x="4411264" y="4054082"/>
            <a:ext cx="1357322" cy="11072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2" name="Рисунок 11" descr="карт 1.jpg"/>
          <p:cNvPicPr>
            <a:picLocks noChangeAspect="1"/>
          </p:cNvPicPr>
          <p:nvPr/>
        </p:nvPicPr>
        <p:blipFill>
          <a:blip r:embed="rId2"/>
          <a:stretch>
            <a:fillRect/>
          </a:stretch>
        </p:blipFill>
        <p:spPr>
          <a:xfrm>
            <a:off x="0" y="0"/>
            <a:ext cx="2714612" cy="6858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ctr"/>
            <a:r>
              <a:rPr lang="ru-RU" dirty="0" smtClean="0"/>
              <a:t>Моё педагогическое кредо:</a:t>
            </a:r>
            <a:endParaRPr lang="ru-RU" dirty="0"/>
          </a:p>
        </p:txBody>
      </p:sp>
      <p:sp>
        <p:nvSpPr>
          <p:cNvPr id="3" name="Подзаголовок 2"/>
          <p:cNvSpPr>
            <a:spLocks noGrp="1"/>
          </p:cNvSpPr>
          <p:nvPr>
            <p:ph type="subTitle" idx="1"/>
          </p:nvPr>
        </p:nvSpPr>
        <p:spPr/>
        <p:txBody>
          <a:bodyPr>
            <a:noAutofit/>
          </a:bodyPr>
          <a:lstStyle/>
          <a:p>
            <a:r>
              <a:rPr lang="ru-RU" sz="3600" i="1" dirty="0" smtClean="0">
                <a:solidFill>
                  <a:srgbClr val="FFFF00"/>
                </a:solidFill>
              </a:rPr>
              <a:t>Уважать себя, уважать других, быть ответственным за свои действия</a:t>
            </a:r>
            <a:endParaRPr lang="ru-RU" sz="3600" i="1" dirty="0">
              <a:solidFill>
                <a:srgbClr val="FFFF00"/>
              </a:solidFill>
            </a:endParaRPr>
          </a:p>
        </p:txBody>
      </p:sp>
      <p:pic>
        <p:nvPicPr>
          <p:cNvPr id="4" name="Рисунок 3" descr="карт 1.jpg"/>
          <p:cNvPicPr>
            <a:picLocks noChangeAspect="1"/>
          </p:cNvPicPr>
          <p:nvPr/>
        </p:nvPicPr>
        <p:blipFill>
          <a:blip r:embed="rId2"/>
          <a:stretch>
            <a:fillRect/>
          </a:stretch>
        </p:blipFill>
        <p:spPr>
          <a:xfrm>
            <a:off x="0" y="0"/>
            <a:ext cx="2714612" cy="68580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366868" y="533400"/>
            <a:ext cx="5105400" cy="609584"/>
          </a:xfrm>
        </p:spPr>
        <p:txBody>
          <a:bodyPr/>
          <a:lstStyle/>
          <a:p>
            <a:r>
              <a:rPr lang="ru-RU" dirty="0" smtClean="0"/>
              <a:t> </a:t>
            </a:r>
            <a:endParaRPr lang="ru-RU" dirty="0"/>
          </a:p>
        </p:txBody>
      </p:sp>
      <p:sp>
        <p:nvSpPr>
          <p:cNvPr id="3" name="Подзаголовок 2"/>
          <p:cNvSpPr>
            <a:spLocks noGrp="1"/>
          </p:cNvSpPr>
          <p:nvPr>
            <p:ph type="subTitle" idx="1"/>
          </p:nvPr>
        </p:nvSpPr>
        <p:spPr>
          <a:xfrm>
            <a:off x="2928926" y="285728"/>
            <a:ext cx="6000792" cy="6286544"/>
          </a:xfrm>
        </p:spPr>
        <p:txBody>
          <a:bodyPr/>
          <a:lstStyle/>
          <a:p>
            <a:pPr algn="ctr"/>
            <a:r>
              <a:rPr lang="ru-RU" dirty="0" smtClean="0">
                <a:solidFill>
                  <a:srgbClr val="FFC000"/>
                </a:solidFill>
              </a:rPr>
              <a:t>Технология организации учебно – исследовательской деятельности </a:t>
            </a:r>
          </a:p>
          <a:p>
            <a:pPr algn="ctr"/>
            <a:endParaRPr lang="ru-RU" dirty="0">
              <a:solidFill>
                <a:srgbClr val="FFC000"/>
              </a:solidFill>
            </a:endParaRPr>
          </a:p>
        </p:txBody>
      </p:sp>
      <p:graphicFrame>
        <p:nvGraphicFramePr>
          <p:cNvPr id="4" name="Таблица 3"/>
          <p:cNvGraphicFramePr>
            <a:graphicFrameLocks noGrp="1"/>
          </p:cNvGraphicFramePr>
          <p:nvPr/>
        </p:nvGraphicFramePr>
        <p:xfrm>
          <a:off x="2857488" y="1571612"/>
          <a:ext cx="6096002" cy="4929222"/>
        </p:xfrm>
        <a:graphic>
          <a:graphicData uri="http://schemas.openxmlformats.org/drawingml/2006/table">
            <a:tbl>
              <a:tblPr firstRow="1" bandRow="1">
                <a:tableStyleId>{5C22544A-7EE6-4342-B048-85BDC9FD1C3A}</a:tableStyleId>
              </a:tblPr>
              <a:tblGrid>
                <a:gridCol w="571504"/>
                <a:gridCol w="536860"/>
                <a:gridCol w="554182"/>
                <a:gridCol w="554182"/>
                <a:gridCol w="554182"/>
                <a:gridCol w="554182"/>
                <a:gridCol w="554182"/>
                <a:gridCol w="554182"/>
                <a:gridCol w="554182"/>
                <a:gridCol w="554182"/>
                <a:gridCol w="554182"/>
              </a:tblGrid>
              <a:tr h="571504">
                <a:tc gridSpan="11">
                  <a:txBody>
                    <a:bodyPr/>
                    <a:lstStyle/>
                    <a:p>
                      <a:pPr algn="ctr"/>
                      <a:r>
                        <a:rPr lang="ru-RU" sz="2000" dirty="0" smtClean="0">
                          <a:solidFill>
                            <a:srgbClr val="FFC000"/>
                          </a:solidFill>
                        </a:rPr>
                        <a:t>Исследовательская  деятельность  учащихся</a:t>
                      </a:r>
                      <a:endParaRPr lang="ru-RU" sz="2000" dirty="0">
                        <a:solidFill>
                          <a:srgbClr val="FFC000"/>
                        </a:solidFill>
                      </a:endParaRPr>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r>
              <a:tr h="571504">
                <a:tc gridSpan="4">
                  <a:txBody>
                    <a:bodyPr/>
                    <a:lstStyle/>
                    <a:p>
                      <a:pPr algn="ctr"/>
                      <a:r>
                        <a:rPr lang="ru-RU" sz="2000" dirty="0" smtClean="0">
                          <a:solidFill>
                            <a:srgbClr val="FFC000"/>
                          </a:solidFill>
                        </a:rPr>
                        <a:t>На уроке</a:t>
                      </a:r>
                      <a:endParaRPr lang="ru-RU" sz="2000" dirty="0">
                        <a:solidFill>
                          <a:srgbClr val="FFC000"/>
                        </a:solidFill>
                      </a:endParaRPr>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gridSpan="7">
                  <a:txBody>
                    <a:bodyPr/>
                    <a:lstStyle/>
                    <a:p>
                      <a:pPr algn="ctr"/>
                      <a:r>
                        <a:rPr lang="ru-RU" sz="2000" dirty="0" smtClean="0">
                          <a:solidFill>
                            <a:srgbClr val="FFC000"/>
                          </a:solidFill>
                        </a:rPr>
                        <a:t>Внеурочная деятельность</a:t>
                      </a:r>
                      <a:endParaRPr lang="ru-RU" sz="2000" dirty="0">
                        <a:solidFill>
                          <a:srgbClr val="FFC000"/>
                        </a:solidFill>
                      </a:endParaRPr>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r>
              <a:tr h="3786214">
                <a:tc>
                  <a:txBody>
                    <a:bodyPr/>
                    <a:lstStyle/>
                    <a:p>
                      <a:r>
                        <a:rPr lang="ru-RU" sz="1600" dirty="0" smtClean="0">
                          <a:solidFill>
                            <a:schemeClr val="tx1">
                              <a:lumMod val="95000"/>
                              <a:lumOff val="5000"/>
                            </a:schemeClr>
                          </a:solidFill>
                        </a:rPr>
                        <a:t>Исследовательский метод обучения</a:t>
                      </a:r>
                      <a:endParaRPr lang="ru-RU" sz="1600" dirty="0">
                        <a:solidFill>
                          <a:schemeClr val="tx1">
                            <a:lumMod val="95000"/>
                            <a:lumOff val="5000"/>
                          </a:schemeClr>
                        </a:solidFill>
                      </a:endParaRPr>
                    </a:p>
                  </a:txBody>
                  <a:tcPr vert="vert270"/>
                </a:tc>
                <a:tc>
                  <a:txBody>
                    <a:bodyPr/>
                    <a:lstStyle/>
                    <a:p>
                      <a:r>
                        <a:rPr lang="ru-RU" dirty="0" smtClean="0">
                          <a:solidFill>
                            <a:schemeClr val="tx1">
                              <a:lumMod val="95000"/>
                              <a:lumOff val="5000"/>
                            </a:schemeClr>
                          </a:solidFill>
                        </a:rPr>
                        <a:t>Нетрадиционные уроки</a:t>
                      </a:r>
                      <a:endParaRPr lang="ru-RU" dirty="0">
                        <a:solidFill>
                          <a:schemeClr val="tx1">
                            <a:lumMod val="95000"/>
                            <a:lumOff val="5000"/>
                          </a:schemeClr>
                        </a:solidFill>
                      </a:endParaRPr>
                    </a:p>
                  </a:txBody>
                  <a:tcPr vert="vert270"/>
                </a:tc>
                <a:tc>
                  <a:txBody>
                    <a:bodyPr/>
                    <a:lstStyle/>
                    <a:p>
                      <a:r>
                        <a:rPr lang="ru-RU" sz="1400" dirty="0" smtClean="0">
                          <a:solidFill>
                            <a:schemeClr val="tx1">
                              <a:lumMod val="95000"/>
                              <a:lumOff val="5000"/>
                            </a:schemeClr>
                          </a:solidFill>
                        </a:rPr>
                        <a:t>Домашнее задание исследовательского характера</a:t>
                      </a:r>
                      <a:endParaRPr lang="ru-RU" sz="1400" dirty="0">
                        <a:solidFill>
                          <a:schemeClr val="tx1">
                            <a:lumMod val="95000"/>
                            <a:lumOff val="5000"/>
                          </a:schemeClr>
                        </a:solidFill>
                      </a:endParaRPr>
                    </a:p>
                  </a:txBody>
                  <a:tcPr vert="vert270"/>
                </a:tc>
                <a:tc>
                  <a:txBody>
                    <a:bodyPr/>
                    <a:lstStyle/>
                    <a:p>
                      <a:r>
                        <a:rPr lang="ru-RU" dirty="0" smtClean="0">
                          <a:solidFill>
                            <a:schemeClr val="tx1">
                              <a:lumMod val="95000"/>
                              <a:lumOff val="5000"/>
                            </a:schemeClr>
                          </a:solidFill>
                        </a:rPr>
                        <a:t>Учебный эксперимент</a:t>
                      </a:r>
                      <a:endParaRPr lang="ru-RU" dirty="0">
                        <a:solidFill>
                          <a:schemeClr val="tx1">
                            <a:lumMod val="95000"/>
                            <a:lumOff val="5000"/>
                          </a:schemeClr>
                        </a:solidFill>
                      </a:endParaRPr>
                    </a:p>
                  </a:txBody>
                  <a:tcPr vert="vert270"/>
                </a:tc>
                <a:tc>
                  <a:txBody>
                    <a:bodyPr/>
                    <a:lstStyle/>
                    <a:p>
                      <a:r>
                        <a:rPr lang="ru-RU" dirty="0" smtClean="0">
                          <a:solidFill>
                            <a:schemeClr val="tx1">
                              <a:lumMod val="95000"/>
                              <a:lumOff val="5000"/>
                            </a:schemeClr>
                          </a:solidFill>
                        </a:rPr>
                        <a:t>Исследовательская  практика</a:t>
                      </a:r>
                      <a:endParaRPr lang="ru-RU" dirty="0">
                        <a:solidFill>
                          <a:schemeClr val="tx1">
                            <a:lumMod val="95000"/>
                            <a:lumOff val="5000"/>
                          </a:schemeClr>
                        </a:solidFill>
                      </a:endParaRPr>
                    </a:p>
                  </a:txBody>
                  <a:tcPr vert="vert270"/>
                </a:tc>
                <a:tc>
                  <a:txBody>
                    <a:bodyPr/>
                    <a:lstStyle/>
                    <a:p>
                      <a:r>
                        <a:rPr lang="ru-RU" sz="1600" dirty="0" smtClean="0">
                          <a:solidFill>
                            <a:schemeClr val="tx1">
                              <a:lumMod val="95000"/>
                              <a:lumOff val="5000"/>
                            </a:schemeClr>
                          </a:solidFill>
                        </a:rPr>
                        <a:t>Выпускная экзаменационная</a:t>
                      </a:r>
                      <a:r>
                        <a:rPr lang="ru-RU" sz="1600" baseline="0" dirty="0" smtClean="0">
                          <a:solidFill>
                            <a:schemeClr val="tx1">
                              <a:lumMod val="95000"/>
                              <a:lumOff val="5000"/>
                            </a:schemeClr>
                          </a:solidFill>
                        </a:rPr>
                        <a:t> работа</a:t>
                      </a:r>
                      <a:endParaRPr lang="ru-RU" sz="1600" dirty="0">
                        <a:solidFill>
                          <a:schemeClr val="tx1">
                            <a:lumMod val="95000"/>
                            <a:lumOff val="5000"/>
                          </a:schemeClr>
                        </a:solidFill>
                      </a:endParaRPr>
                    </a:p>
                  </a:txBody>
                  <a:tcPr vert="vert270"/>
                </a:tc>
                <a:tc>
                  <a:txBody>
                    <a:bodyPr/>
                    <a:lstStyle/>
                    <a:p>
                      <a:r>
                        <a:rPr lang="ru-RU" dirty="0" smtClean="0">
                          <a:solidFill>
                            <a:schemeClr val="tx1">
                              <a:lumMod val="95000"/>
                              <a:lumOff val="5000"/>
                            </a:schemeClr>
                          </a:solidFill>
                        </a:rPr>
                        <a:t>Факультативы, элективные курсы</a:t>
                      </a:r>
                      <a:endParaRPr lang="ru-RU" dirty="0">
                        <a:solidFill>
                          <a:schemeClr val="tx1">
                            <a:lumMod val="95000"/>
                            <a:lumOff val="5000"/>
                          </a:schemeClr>
                        </a:solidFill>
                      </a:endParaRPr>
                    </a:p>
                  </a:txBody>
                  <a:tcPr vert="vert270"/>
                </a:tc>
                <a:tc>
                  <a:txBody>
                    <a:bodyPr/>
                    <a:lstStyle/>
                    <a:p>
                      <a:r>
                        <a:rPr lang="ru-RU" sz="1400" dirty="0" smtClean="0">
                          <a:solidFill>
                            <a:schemeClr val="tx1">
                              <a:lumMod val="95000"/>
                              <a:lumOff val="5000"/>
                            </a:schemeClr>
                          </a:solidFill>
                        </a:rPr>
                        <a:t>Школьные научно – технические курсы, объединения</a:t>
                      </a:r>
                      <a:endParaRPr lang="ru-RU" sz="1400" dirty="0">
                        <a:solidFill>
                          <a:schemeClr val="tx1">
                            <a:lumMod val="95000"/>
                            <a:lumOff val="5000"/>
                          </a:schemeClr>
                        </a:solidFill>
                      </a:endParaRPr>
                    </a:p>
                  </a:txBody>
                  <a:tcPr vert="vert270"/>
                </a:tc>
                <a:tc>
                  <a:txBody>
                    <a:bodyPr/>
                    <a:lstStyle/>
                    <a:p>
                      <a:r>
                        <a:rPr lang="ru-RU" sz="1600" dirty="0" smtClean="0">
                          <a:solidFill>
                            <a:schemeClr val="tx1">
                              <a:lumMod val="95000"/>
                              <a:lumOff val="5000"/>
                            </a:schemeClr>
                          </a:solidFill>
                        </a:rPr>
                        <a:t>Олимпиады, конкурсы, конференции</a:t>
                      </a:r>
                      <a:endParaRPr lang="ru-RU" sz="1600" dirty="0">
                        <a:solidFill>
                          <a:schemeClr val="tx1">
                            <a:lumMod val="95000"/>
                            <a:lumOff val="5000"/>
                          </a:schemeClr>
                        </a:solidFill>
                      </a:endParaRPr>
                    </a:p>
                  </a:txBody>
                  <a:tcPr vert="vert270"/>
                </a:tc>
                <a:tc>
                  <a:txBody>
                    <a:bodyPr/>
                    <a:lstStyle/>
                    <a:p>
                      <a:r>
                        <a:rPr lang="ru-RU" dirty="0" smtClean="0">
                          <a:solidFill>
                            <a:schemeClr val="tx1">
                              <a:lumMod val="95000"/>
                              <a:lumOff val="5000"/>
                            </a:schemeClr>
                          </a:solidFill>
                        </a:rPr>
                        <a:t>Работа над учебным проектом</a:t>
                      </a:r>
                      <a:endParaRPr lang="ru-RU" dirty="0">
                        <a:solidFill>
                          <a:schemeClr val="tx1">
                            <a:lumMod val="95000"/>
                            <a:lumOff val="5000"/>
                          </a:schemeClr>
                        </a:solidFill>
                      </a:endParaRPr>
                    </a:p>
                  </a:txBody>
                  <a:tcPr vert="vert270"/>
                </a:tc>
                <a:tc>
                  <a:txBody>
                    <a:bodyPr/>
                    <a:lstStyle/>
                    <a:p>
                      <a:r>
                        <a:rPr lang="ru-RU" dirty="0" smtClean="0">
                          <a:solidFill>
                            <a:schemeClr val="tx1">
                              <a:lumMod val="95000"/>
                              <a:lumOff val="5000"/>
                            </a:schemeClr>
                          </a:solidFill>
                        </a:rPr>
                        <a:t>Образовательные экспедиции</a:t>
                      </a:r>
                      <a:endParaRPr lang="ru-RU" dirty="0">
                        <a:solidFill>
                          <a:schemeClr val="tx1">
                            <a:lumMod val="95000"/>
                            <a:lumOff val="5000"/>
                          </a:schemeClr>
                        </a:solidFill>
                      </a:endParaRPr>
                    </a:p>
                  </a:txBody>
                  <a:tcPr vert="vert270"/>
                </a:tc>
              </a:tr>
            </a:tbl>
          </a:graphicData>
        </a:graphic>
      </p:graphicFrame>
      <p:pic>
        <p:nvPicPr>
          <p:cNvPr id="5" name="Рисунок 4" descr="карт 1.jpg"/>
          <p:cNvPicPr>
            <a:picLocks noChangeAspect="1"/>
          </p:cNvPicPr>
          <p:nvPr/>
        </p:nvPicPr>
        <p:blipFill>
          <a:blip r:embed="rId2"/>
          <a:stretch>
            <a:fillRect/>
          </a:stretch>
        </p:blipFill>
        <p:spPr>
          <a:xfrm>
            <a:off x="0" y="0"/>
            <a:ext cx="2714612" cy="68580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366868" y="533400"/>
            <a:ext cx="5105400" cy="466708"/>
          </a:xfrm>
        </p:spPr>
        <p:txBody>
          <a:bodyPr/>
          <a:lstStyle/>
          <a:p>
            <a:r>
              <a:rPr lang="ru-RU" dirty="0" smtClean="0"/>
              <a:t> </a:t>
            </a:r>
            <a:endParaRPr lang="ru-RU" dirty="0"/>
          </a:p>
        </p:txBody>
      </p:sp>
      <p:sp>
        <p:nvSpPr>
          <p:cNvPr id="3" name="Подзаголовок 2"/>
          <p:cNvSpPr>
            <a:spLocks noGrp="1"/>
          </p:cNvSpPr>
          <p:nvPr>
            <p:ph type="subTitle" idx="1"/>
          </p:nvPr>
        </p:nvSpPr>
        <p:spPr>
          <a:xfrm>
            <a:off x="3000364" y="214290"/>
            <a:ext cx="5929354" cy="6357982"/>
          </a:xfrm>
        </p:spPr>
        <p:txBody>
          <a:bodyPr/>
          <a:lstStyle/>
          <a:p>
            <a:pPr algn="l"/>
            <a:r>
              <a:rPr lang="ru-RU" b="1" dirty="0" smtClean="0">
                <a:solidFill>
                  <a:srgbClr val="FFC000"/>
                </a:solidFill>
              </a:rPr>
              <a:t>Проектные технологии формируют :</a:t>
            </a:r>
            <a:endParaRPr lang="ru-RU" dirty="0" smtClean="0">
              <a:solidFill>
                <a:srgbClr val="FFC000"/>
              </a:solidFill>
            </a:endParaRPr>
          </a:p>
          <a:p>
            <a:pPr algn="l"/>
            <a:r>
              <a:rPr lang="ru-RU" b="1" dirty="0" smtClean="0">
                <a:solidFill>
                  <a:srgbClr val="FFFF00"/>
                </a:solidFill>
              </a:rPr>
              <a:t>  </a:t>
            </a:r>
            <a:endParaRPr lang="ru-RU" dirty="0" smtClean="0">
              <a:solidFill>
                <a:srgbClr val="FFFF00"/>
              </a:solidFill>
            </a:endParaRPr>
          </a:p>
          <a:p>
            <a:pPr lvl="0" algn="l"/>
            <a:r>
              <a:rPr lang="ru-RU" dirty="0" smtClean="0">
                <a:solidFill>
                  <a:srgbClr val="FFFF00"/>
                </a:solidFill>
              </a:rPr>
              <a:t> </a:t>
            </a:r>
            <a:r>
              <a:rPr lang="ru-RU" b="1" dirty="0" smtClean="0">
                <a:solidFill>
                  <a:srgbClr val="FFFF00"/>
                </a:solidFill>
              </a:rPr>
              <a:t>способность самостоятельно мыслить,</a:t>
            </a:r>
          </a:p>
          <a:p>
            <a:pPr lvl="0" algn="l"/>
            <a:r>
              <a:rPr lang="ru-RU" b="1" dirty="0" smtClean="0">
                <a:solidFill>
                  <a:srgbClr val="FFFF00"/>
                </a:solidFill>
              </a:rPr>
              <a:t> добывать и применять знания, </a:t>
            </a:r>
          </a:p>
          <a:p>
            <a:pPr lvl="0" algn="l"/>
            <a:endParaRPr lang="ru-RU" dirty="0" smtClean="0">
              <a:solidFill>
                <a:srgbClr val="FFFF00"/>
              </a:solidFill>
            </a:endParaRPr>
          </a:p>
          <a:p>
            <a:pPr lvl="0" algn="l"/>
            <a:r>
              <a:rPr lang="ru-RU" b="1" dirty="0" smtClean="0">
                <a:solidFill>
                  <a:srgbClr val="FFFF00"/>
                </a:solidFill>
              </a:rPr>
              <a:t>навыки поиска, анализа и обработки </a:t>
            </a:r>
          </a:p>
          <a:p>
            <a:pPr lvl="0" algn="l"/>
            <a:r>
              <a:rPr lang="ru-RU" b="1" dirty="0" smtClean="0">
                <a:solidFill>
                  <a:srgbClr val="FFFF00"/>
                </a:solidFill>
              </a:rPr>
              <a:t>информации, </a:t>
            </a:r>
          </a:p>
          <a:p>
            <a:pPr lvl="0" algn="l"/>
            <a:endParaRPr lang="ru-RU" dirty="0" smtClean="0">
              <a:solidFill>
                <a:srgbClr val="FFFF00"/>
              </a:solidFill>
            </a:endParaRPr>
          </a:p>
          <a:p>
            <a:pPr lvl="0" algn="l"/>
            <a:r>
              <a:rPr lang="ru-RU" b="1" dirty="0" smtClean="0">
                <a:solidFill>
                  <a:srgbClr val="FFFF00"/>
                </a:solidFill>
              </a:rPr>
              <a:t>умение выдвигать гипотезы, четко </a:t>
            </a:r>
          </a:p>
          <a:p>
            <a:pPr lvl="0" algn="l"/>
            <a:r>
              <a:rPr lang="ru-RU" b="1" dirty="0" smtClean="0">
                <a:solidFill>
                  <a:srgbClr val="FFFF00"/>
                </a:solidFill>
              </a:rPr>
              <a:t>планировать действия, делать выводы, оценивать достигнутые результаты,</a:t>
            </a:r>
          </a:p>
          <a:p>
            <a:pPr lvl="0" algn="l"/>
            <a:endParaRPr lang="ru-RU" dirty="0" smtClean="0">
              <a:solidFill>
                <a:srgbClr val="FFFF00"/>
              </a:solidFill>
            </a:endParaRPr>
          </a:p>
          <a:p>
            <a:pPr lvl="0" algn="l"/>
            <a:r>
              <a:rPr lang="ru-RU" b="1" dirty="0" smtClean="0">
                <a:solidFill>
                  <a:srgbClr val="FFFF00"/>
                </a:solidFill>
              </a:rPr>
              <a:t> учат взаимодействовать  с другими </a:t>
            </a:r>
          </a:p>
          <a:p>
            <a:pPr lvl="0" algn="l"/>
            <a:r>
              <a:rPr lang="ru-RU" b="1" dirty="0" smtClean="0">
                <a:solidFill>
                  <a:srgbClr val="FFFF00"/>
                </a:solidFill>
              </a:rPr>
              <a:t>людьми, эффективно сотрудничать в </a:t>
            </a:r>
          </a:p>
          <a:p>
            <a:pPr lvl="0" algn="l"/>
            <a:r>
              <a:rPr lang="ru-RU" b="1" dirty="0" smtClean="0">
                <a:solidFill>
                  <a:srgbClr val="FFFF00"/>
                </a:solidFill>
              </a:rPr>
              <a:t>группах</a:t>
            </a:r>
            <a:endParaRPr lang="ru-RU" dirty="0" smtClean="0">
              <a:solidFill>
                <a:srgbClr val="FFFF00"/>
              </a:solidFill>
            </a:endParaRPr>
          </a:p>
          <a:p>
            <a:endParaRPr lang="ru-RU" dirty="0"/>
          </a:p>
        </p:txBody>
      </p:sp>
      <p:pic>
        <p:nvPicPr>
          <p:cNvPr id="4" name="Рисунок 3" descr="карт 1.jpg"/>
          <p:cNvPicPr>
            <a:picLocks noChangeAspect="1"/>
          </p:cNvPicPr>
          <p:nvPr/>
        </p:nvPicPr>
        <p:blipFill>
          <a:blip r:embed="rId2"/>
          <a:stretch>
            <a:fillRect/>
          </a:stretch>
        </p:blipFill>
        <p:spPr>
          <a:xfrm>
            <a:off x="0" y="0"/>
            <a:ext cx="2714612" cy="68580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366868" y="533400"/>
            <a:ext cx="5105400" cy="752460"/>
          </a:xfrm>
        </p:spPr>
        <p:txBody>
          <a:bodyPr/>
          <a:lstStyle/>
          <a:p>
            <a:r>
              <a:rPr lang="ru-RU" dirty="0" smtClean="0"/>
              <a:t> </a:t>
            </a:r>
            <a:endParaRPr lang="ru-RU" dirty="0"/>
          </a:p>
        </p:txBody>
      </p:sp>
      <p:sp>
        <p:nvSpPr>
          <p:cNvPr id="3" name="Подзаголовок 2"/>
          <p:cNvSpPr>
            <a:spLocks noGrp="1"/>
          </p:cNvSpPr>
          <p:nvPr>
            <p:ph type="subTitle" idx="1"/>
          </p:nvPr>
        </p:nvSpPr>
        <p:spPr>
          <a:xfrm>
            <a:off x="3071802" y="500042"/>
            <a:ext cx="5786478" cy="6000792"/>
          </a:xfrm>
        </p:spPr>
        <p:txBody>
          <a:bodyPr/>
          <a:lstStyle/>
          <a:p>
            <a:pPr lvl="0" algn="l"/>
            <a:r>
              <a:rPr lang="ru-RU" b="1" dirty="0" smtClean="0">
                <a:solidFill>
                  <a:srgbClr val="FFC000"/>
                </a:solidFill>
              </a:rPr>
              <a:t>Проектная деятельность обучающихся - </a:t>
            </a:r>
          </a:p>
          <a:p>
            <a:pPr lvl="0" algn="l"/>
            <a:endParaRPr lang="ru-RU" dirty="0" smtClean="0">
              <a:solidFill>
                <a:srgbClr val="FFC000"/>
              </a:solidFill>
            </a:endParaRPr>
          </a:p>
          <a:p>
            <a:pPr lvl="0" algn="l"/>
            <a:r>
              <a:rPr lang="ru-RU" b="1" dirty="0" smtClean="0"/>
              <a:t> </a:t>
            </a:r>
            <a:r>
              <a:rPr lang="ru-RU" b="1" dirty="0" smtClean="0">
                <a:solidFill>
                  <a:srgbClr val="FFFF00"/>
                </a:solidFill>
              </a:rPr>
              <a:t>совместная учебно-познавательная,</a:t>
            </a:r>
          </a:p>
          <a:p>
            <a:pPr lvl="0" algn="l"/>
            <a:r>
              <a:rPr lang="ru-RU" b="1" dirty="0" smtClean="0">
                <a:solidFill>
                  <a:srgbClr val="FFFF00"/>
                </a:solidFill>
              </a:rPr>
              <a:t> творческая или игровая деятельность </a:t>
            </a:r>
          </a:p>
          <a:p>
            <a:pPr lvl="0" algn="l"/>
            <a:r>
              <a:rPr lang="ru-RU" b="1" dirty="0" smtClean="0">
                <a:solidFill>
                  <a:srgbClr val="FFFF00"/>
                </a:solidFill>
              </a:rPr>
              <a:t>учащихся, имеющая общую цель, </a:t>
            </a:r>
          </a:p>
          <a:p>
            <a:pPr lvl="0" algn="l"/>
            <a:r>
              <a:rPr lang="ru-RU" b="1" dirty="0" smtClean="0">
                <a:solidFill>
                  <a:srgbClr val="FFFF00"/>
                </a:solidFill>
              </a:rPr>
              <a:t>согласованные методы, способы </a:t>
            </a:r>
          </a:p>
          <a:p>
            <a:pPr lvl="0" algn="l"/>
            <a:r>
              <a:rPr lang="ru-RU" b="1" dirty="0" smtClean="0">
                <a:solidFill>
                  <a:srgbClr val="FFFF00"/>
                </a:solidFill>
              </a:rPr>
              <a:t>деятельности, направленная </a:t>
            </a:r>
          </a:p>
          <a:p>
            <a:pPr lvl="0" algn="l"/>
            <a:r>
              <a:rPr lang="ru-RU" b="1" dirty="0" smtClean="0">
                <a:solidFill>
                  <a:srgbClr val="FFFF00"/>
                </a:solidFill>
              </a:rPr>
              <a:t>на достижение общего результата </a:t>
            </a:r>
          </a:p>
          <a:p>
            <a:pPr lvl="0" algn="l"/>
            <a:r>
              <a:rPr lang="ru-RU" b="1" dirty="0" smtClean="0">
                <a:solidFill>
                  <a:srgbClr val="FFFF00"/>
                </a:solidFill>
              </a:rPr>
              <a:t>деятельности.</a:t>
            </a:r>
            <a:endParaRPr lang="ru-RU" dirty="0" smtClean="0">
              <a:solidFill>
                <a:srgbClr val="FFFF00"/>
              </a:solidFill>
            </a:endParaRPr>
          </a:p>
          <a:p>
            <a:pPr algn="l"/>
            <a:endParaRPr lang="ru-RU" dirty="0"/>
          </a:p>
        </p:txBody>
      </p:sp>
      <p:pic>
        <p:nvPicPr>
          <p:cNvPr id="4" name="Рисунок 3" descr="карт 1.jpg"/>
          <p:cNvPicPr>
            <a:picLocks noChangeAspect="1"/>
          </p:cNvPicPr>
          <p:nvPr/>
        </p:nvPicPr>
        <p:blipFill>
          <a:blip r:embed="rId2"/>
          <a:stretch>
            <a:fillRect/>
          </a:stretch>
        </p:blipFill>
        <p:spPr>
          <a:xfrm>
            <a:off x="0" y="0"/>
            <a:ext cx="2714612" cy="68580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57488" y="0"/>
            <a:ext cx="6143668" cy="357166"/>
          </a:xfrm>
        </p:spPr>
        <p:txBody>
          <a:bodyPr/>
          <a:lstStyle/>
          <a:p>
            <a:pPr algn="ctr"/>
            <a:r>
              <a:rPr lang="ru-RU" sz="1800" dirty="0" smtClean="0"/>
              <a:t>                                                </a:t>
            </a:r>
            <a:endParaRPr lang="ru-RU" sz="1800" dirty="0"/>
          </a:p>
        </p:txBody>
      </p:sp>
      <p:sp>
        <p:nvSpPr>
          <p:cNvPr id="3" name="Подзаголовок 2"/>
          <p:cNvSpPr>
            <a:spLocks noGrp="1"/>
          </p:cNvSpPr>
          <p:nvPr>
            <p:ph type="subTitle" idx="1"/>
          </p:nvPr>
        </p:nvSpPr>
        <p:spPr>
          <a:xfrm>
            <a:off x="2786050" y="142852"/>
            <a:ext cx="6215106" cy="6500858"/>
          </a:xfrm>
        </p:spPr>
        <p:txBody>
          <a:bodyPr>
            <a:normAutofit/>
          </a:bodyPr>
          <a:lstStyle/>
          <a:p>
            <a:r>
              <a:rPr lang="ru-RU" sz="2000" dirty="0" smtClean="0">
                <a:solidFill>
                  <a:srgbClr val="FFC000"/>
                </a:solidFill>
              </a:rPr>
              <a:t>Специфические черты (различия) проектной и учебно – исследовательской деятельности</a:t>
            </a:r>
            <a:endParaRPr lang="ru-RU" sz="2000" dirty="0">
              <a:solidFill>
                <a:srgbClr val="FFC000"/>
              </a:solidFill>
            </a:endParaRPr>
          </a:p>
        </p:txBody>
      </p:sp>
      <p:graphicFrame>
        <p:nvGraphicFramePr>
          <p:cNvPr id="4" name="Таблица 3"/>
          <p:cNvGraphicFramePr>
            <a:graphicFrameLocks noGrp="1"/>
          </p:cNvGraphicFramePr>
          <p:nvPr/>
        </p:nvGraphicFramePr>
        <p:xfrm>
          <a:off x="2786050" y="1071546"/>
          <a:ext cx="6215106" cy="5572164"/>
        </p:xfrm>
        <a:graphic>
          <a:graphicData uri="http://schemas.openxmlformats.org/drawingml/2006/table">
            <a:tbl>
              <a:tblPr firstRow="1" bandRow="1">
                <a:tableStyleId>{5C22544A-7EE6-4342-B048-85BDC9FD1C3A}</a:tableStyleId>
              </a:tblPr>
              <a:tblGrid>
                <a:gridCol w="3048000"/>
                <a:gridCol w="3167106"/>
              </a:tblGrid>
              <a:tr h="785818">
                <a:tc>
                  <a:txBody>
                    <a:bodyPr/>
                    <a:lstStyle/>
                    <a:p>
                      <a:r>
                        <a:rPr lang="ru-RU" dirty="0" smtClean="0"/>
                        <a:t>Проектная деятельность</a:t>
                      </a:r>
                      <a:endParaRPr lang="ru-RU" dirty="0"/>
                    </a:p>
                  </a:txBody>
                  <a:tcPr/>
                </a:tc>
                <a:tc>
                  <a:txBody>
                    <a:bodyPr/>
                    <a:lstStyle/>
                    <a:p>
                      <a:r>
                        <a:rPr lang="ru-RU" dirty="0" err="1" smtClean="0"/>
                        <a:t>Учебно</a:t>
                      </a:r>
                      <a:r>
                        <a:rPr lang="ru-RU" dirty="0" smtClean="0"/>
                        <a:t> – исследовательская деятельность</a:t>
                      </a:r>
                      <a:endParaRPr lang="ru-RU" dirty="0"/>
                    </a:p>
                  </a:txBody>
                  <a:tcPr/>
                </a:tc>
              </a:tr>
              <a:tr h="17288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cap="none" normalizeH="0" baseline="0" dirty="0" smtClean="0">
                          <a:ln>
                            <a:noFill/>
                          </a:ln>
                          <a:solidFill>
                            <a:srgbClr val="000000"/>
                          </a:solidFill>
                          <a:effectLst/>
                          <a:latin typeface="Times New Roman" pitchFamily="18" charset="0"/>
                          <a:cs typeface="Times New Roman" pitchFamily="18" charset="0"/>
                        </a:rPr>
                        <a:t>Проект направлен на получение конкретного запланированного результата — продукта, обладающего определёнными свойствами и необходимого для конкретного использования</a:t>
                      </a:r>
                      <a:endParaRPr kumimoji="0" lang="ru-RU"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endParaRPr lang="ru-RU"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cap="none" normalizeH="0" baseline="0" dirty="0" smtClean="0">
                          <a:ln>
                            <a:noFill/>
                          </a:ln>
                          <a:solidFill>
                            <a:srgbClr val="000000"/>
                          </a:solidFill>
                          <a:effectLst/>
                          <a:latin typeface="Times New Roman" pitchFamily="18" charset="0"/>
                          <a:cs typeface="Times New Roman" pitchFamily="18" charset="0"/>
                        </a:rPr>
                        <a:t>В ходе исследования организуется поиск в какой-то </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области, </a:t>
                      </a:r>
                      <a:r>
                        <a:rPr kumimoji="0" lang="ru-RU" sz="1600" b="0" i="0" u="none" strike="noStrike" cap="none" normalizeH="0" baseline="0" dirty="0" smtClean="0">
                          <a:ln>
                            <a:noFill/>
                          </a:ln>
                          <a:solidFill>
                            <a:srgbClr val="000000"/>
                          </a:solidFill>
                          <a:effectLst/>
                          <a:latin typeface="Times New Roman" pitchFamily="18" charset="0"/>
                          <a:cs typeface="Times New Roman" pitchFamily="18" charset="0"/>
                        </a:rPr>
                        <a:t>формулируются отдельные характеристики итогов работ. Отрицательный результат есть тоже результат</a:t>
                      </a:r>
                      <a:endParaRPr kumimoji="0" lang="ru-RU"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endParaRPr lang="ru-RU" sz="1600" dirty="0"/>
                    </a:p>
                  </a:txBody>
                  <a:tcPr/>
                </a:tc>
              </a:tr>
              <a:tr h="28594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cap="none" normalizeH="0" baseline="0" dirty="0" smtClean="0">
                          <a:ln>
                            <a:noFill/>
                          </a:ln>
                          <a:solidFill>
                            <a:srgbClr val="000000"/>
                          </a:solidFill>
                          <a:effectLst/>
                          <a:latin typeface="Times New Roman" pitchFamily="18" charset="0"/>
                          <a:cs typeface="Times New Roman" pitchFamily="18" charset="0"/>
                        </a:rPr>
                        <a:t>Реализацию проектных работ предваряет представление о будущем проекте, планирование процесса создания продукта и реализации этого плана. Результат проекта должен быть точно соотнесён со всеми характеристиками, сформулированными в его замысле</a:t>
                      </a:r>
                      <a:endParaRPr kumimoji="0" lang="ru-RU"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endParaRPr lang="ru-RU"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cap="none" normalizeH="0" baseline="0" dirty="0" smtClean="0">
                          <a:ln>
                            <a:noFill/>
                          </a:ln>
                          <a:solidFill>
                            <a:srgbClr val="000000"/>
                          </a:solidFill>
                          <a:effectLst/>
                          <a:latin typeface="Times New Roman" pitchFamily="18" charset="0"/>
                          <a:cs typeface="Times New Roman" pitchFamily="18" charset="0"/>
                        </a:rPr>
                        <a:t>Логика построения исследовательской деятельности включает формулировку проблемы исследования, выдвижение гипотезы (для решения этой проблемы) и последующую экспериментальную или модельную проверку выдвинутых предположений</a:t>
                      </a:r>
                      <a:endParaRPr kumimoji="0" lang="ru-RU"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endParaRPr lang="ru-RU" sz="1600" dirty="0"/>
                    </a:p>
                  </a:txBody>
                  <a:tcPr/>
                </a:tc>
              </a:tr>
            </a:tbl>
          </a:graphicData>
        </a:graphic>
      </p:graphicFrame>
      <p:pic>
        <p:nvPicPr>
          <p:cNvPr id="5" name="Рисунок 4" descr="карт 1.jpg"/>
          <p:cNvPicPr>
            <a:picLocks noChangeAspect="1"/>
          </p:cNvPicPr>
          <p:nvPr/>
        </p:nvPicPr>
        <p:blipFill>
          <a:blip r:embed="rId2"/>
          <a:stretch>
            <a:fillRect/>
          </a:stretch>
        </p:blipFill>
        <p:spPr>
          <a:xfrm>
            <a:off x="0" y="0"/>
            <a:ext cx="2714612" cy="68580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366868" y="533400"/>
            <a:ext cx="5105400" cy="538146"/>
          </a:xfrm>
        </p:spPr>
        <p:txBody>
          <a:bodyPr/>
          <a:lstStyle/>
          <a:p>
            <a:r>
              <a:rPr lang="ru-RU" dirty="0" smtClean="0"/>
              <a:t> </a:t>
            </a:r>
            <a:endParaRPr lang="ru-RU" dirty="0"/>
          </a:p>
        </p:txBody>
      </p:sp>
      <p:sp>
        <p:nvSpPr>
          <p:cNvPr id="3" name="Подзаголовок 2"/>
          <p:cNvSpPr>
            <a:spLocks noGrp="1"/>
          </p:cNvSpPr>
          <p:nvPr>
            <p:ph type="subTitle" idx="1"/>
          </p:nvPr>
        </p:nvSpPr>
        <p:spPr>
          <a:xfrm>
            <a:off x="2928926" y="214290"/>
            <a:ext cx="6000792" cy="6429420"/>
          </a:xfrm>
        </p:spPr>
        <p:txBody>
          <a:bodyPr/>
          <a:lstStyle/>
          <a:p>
            <a:pPr algn="ctr"/>
            <a:r>
              <a:rPr lang="ru-RU" sz="2000" b="1" i="1" dirty="0" smtClean="0">
                <a:solidFill>
                  <a:srgbClr val="FFC000"/>
                </a:solidFill>
                <a:latin typeface="Trebuchet MS" pitchFamily="34" charset="0"/>
                <a:cs typeface="Times New Roman" pitchFamily="18" charset="0"/>
              </a:rPr>
              <a:t>Типология исследовательских работ учащихся</a:t>
            </a:r>
          </a:p>
          <a:p>
            <a:endParaRPr lang="ru-RU" sz="2000" b="1" i="1" dirty="0" smtClean="0">
              <a:latin typeface="Times New Roman" pitchFamily="18" charset="0"/>
              <a:cs typeface="Times New Roman" pitchFamily="18" charset="0"/>
            </a:endParaRPr>
          </a:p>
          <a:p>
            <a:pPr algn="l"/>
            <a:r>
              <a:rPr lang="ru-RU" sz="2000" b="1" i="1" dirty="0" smtClean="0">
                <a:solidFill>
                  <a:srgbClr val="FFC000"/>
                </a:solidFill>
                <a:latin typeface="Times New Roman" pitchFamily="18" charset="0"/>
                <a:cs typeface="Times New Roman" pitchFamily="18" charset="0"/>
              </a:rPr>
              <a:t>Проблемно-реферативные</a:t>
            </a:r>
            <a:r>
              <a:rPr lang="ru-RU" sz="2000" dirty="0" smtClean="0">
                <a:solidFill>
                  <a:srgbClr val="FFC000"/>
                </a:solidFill>
                <a:latin typeface="Times New Roman" pitchFamily="18" charset="0"/>
                <a:cs typeface="Times New Roman" pitchFamily="18" charset="0"/>
              </a:rPr>
              <a:t> —</a:t>
            </a:r>
            <a:r>
              <a:rPr lang="ru-RU" sz="2000" dirty="0" smtClean="0">
                <a:latin typeface="Times New Roman" pitchFamily="18" charset="0"/>
                <a:cs typeface="Times New Roman" pitchFamily="18" charset="0"/>
              </a:rPr>
              <a:t> </a:t>
            </a:r>
            <a:r>
              <a:rPr lang="ru-RU" sz="2000" dirty="0" smtClean="0">
                <a:solidFill>
                  <a:srgbClr val="FFFF00"/>
                </a:solidFill>
                <a:latin typeface="Times New Roman" pitchFamily="18" charset="0"/>
                <a:cs typeface="Times New Roman" pitchFamily="18" charset="0"/>
              </a:rPr>
              <a:t>творческие работы, написанные на основе нескольких литературных источников</a:t>
            </a:r>
          </a:p>
          <a:p>
            <a:pPr algn="l"/>
            <a:r>
              <a:rPr lang="ru-RU" sz="2000" b="1" i="1" dirty="0" smtClean="0">
                <a:solidFill>
                  <a:srgbClr val="FFC000"/>
                </a:solidFill>
                <a:latin typeface="Times New Roman" pitchFamily="18" charset="0"/>
                <a:cs typeface="Times New Roman" pitchFamily="18" charset="0"/>
              </a:rPr>
              <a:t>Экспериментальные</a:t>
            </a:r>
            <a:r>
              <a:rPr lang="ru-RU" sz="2000" dirty="0" smtClean="0">
                <a:solidFill>
                  <a:srgbClr val="FFC000"/>
                </a:solidFill>
                <a:latin typeface="Times New Roman" pitchFamily="18" charset="0"/>
                <a:cs typeface="Times New Roman" pitchFamily="18" charset="0"/>
              </a:rPr>
              <a:t> —</a:t>
            </a:r>
            <a:r>
              <a:rPr lang="ru-RU" sz="2000" dirty="0" smtClean="0">
                <a:latin typeface="Times New Roman" pitchFamily="18" charset="0"/>
                <a:cs typeface="Times New Roman" pitchFamily="18" charset="0"/>
              </a:rPr>
              <a:t> </a:t>
            </a:r>
            <a:r>
              <a:rPr lang="ru-RU" sz="2000" dirty="0" smtClean="0">
                <a:solidFill>
                  <a:srgbClr val="FFFF00"/>
                </a:solidFill>
                <a:latin typeface="Times New Roman" pitchFamily="18" charset="0"/>
                <a:cs typeface="Times New Roman" pitchFamily="18" charset="0"/>
              </a:rPr>
              <a:t>творческие работы, написанные на основе выполнения эксперимента, описанного в науке и имеюще­го известный результат</a:t>
            </a:r>
            <a:r>
              <a:rPr lang="ru-RU" sz="2000" dirty="0" smtClean="0">
                <a:latin typeface="Times New Roman" pitchFamily="18" charset="0"/>
                <a:cs typeface="Times New Roman" pitchFamily="18" charset="0"/>
              </a:rPr>
              <a:t>. </a:t>
            </a:r>
          </a:p>
          <a:p>
            <a:pPr algn="l"/>
            <a:r>
              <a:rPr lang="ru-RU" sz="2000" b="1" i="1" dirty="0" smtClean="0">
                <a:solidFill>
                  <a:srgbClr val="FFC000"/>
                </a:solidFill>
                <a:latin typeface="Times New Roman" pitchFamily="18" charset="0"/>
                <a:cs typeface="Times New Roman" pitchFamily="18" charset="0"/>
              </a:rPr>
              <a:t>Натуралистические и описательные</a:t>
            </a:r>
            <a:r>
              <a:rPr lang="ru-RU" sz="2000" dirty="0" smtClean="0">
                <a:solidFill>
                  <a:srgbClr val="FFC000"/>
                </a:solidFill>
                <a:latin typeface="Times New Roman" pitchFamily="18" charset="0"/>
                <a:cs typeface="Times New Roman" pitchFamily="18" charset="0"/>
              </a:rPr>
              <a:t> — </a:t>
            </a:r>
            <a:r>
              <a:rPr lang="ru-RU" sz="2000" dirty="0" smtClean="0">
                <a:solidFill>
                  <a:srgbClr val="FFFF00"/>
                </a:solidFill>
                <a:latin typeface="Times New Roman" pitchFamily="18" charset="0"/>
                <a:cs typeface="Times New Roman" pitchFamily="18" charset="0"/>
              </a:rPr>
              <a:t>творческие работы, направленные на наблюдение и качественное описание какого- либо явления</a:t>
            </a:r>
            <a:r>
              <a:rPr lang="ru-RU" sz="2000" dirty="0" smtClean="0">
                <a:latin typeface="Times New Roman" pitchFamily="18" charset="0"/>
                <a:cs typeface="Times New Roman" pitchFamily="18" charset="0"/>
              </a:rPr>
              <a:t>. </a:t>
            </a:r>
          </a:p>
          <a:p>
            <a:pPr algn="l"/>
            <a:r>
              <a:rPr lang="ru-RU" sz="2000" b="1" i="1" dirty="0" smtClean="0">
                <a:solidFill>
                  <a:srgbClr val="FFC000"/>
                </a:solidFill>
                <a:latin typeface="Times New Roman" pitchFamily="18" charset="0"/>
                <a:cs typeface="Times New Roman" pitchFamily="18" charset="0"/>
              </a:rPr>
              <a:t> Исследовательские</a:t>
            </a:r>
            <a:r>
              <a:rPr lang="ru-RU" sz="2000" dirty="0" smtClean="0">
                <a:solidFill>
                  <a:srgbClr val="FFC000"/>
                </a:solidFill>
                <a:latin typeface="Times New Roman" pitchFamily="18" charset="0"/>
                <a:cs typeface="Times New Roman" pitchFamily="18" charset="0"/>
              </a:rPr>
              <a:t> — </a:t>
            </a:r>
            <a:r>
              <a:rPr lang="ru-RU" sz="2000" dirty="0" smtClean="0">
                <a:solidFill>
                  <a:srgbClr val="FFFF00"/>
                </a:solidFill>
                <a:latin typeface="Times New Roman" pitchFamily="18" charset="0"/>
                <a:cs typeface="Times New Roman" pitchFamily="18" charset="0"/>
              </a:rPr>
              <a:t>творческие работы, выполненные с помощью корректной с научной точки зрения методики, имеющие полученный с помощью этой методики собственный экспериментальный материал, на основании которого делается анализ и выводы</a:t>
            </a:r>
          </a:p>
          <a:p>
            <a:endParaRPr lang="ru-RU" dirty="0"/>
          </a:p>
        </p:txBody>
      </p:sp>
      <p:pic>
        <p:nvPicPr>
          <p:cNvPr id="4" name="Рисунок 3" descr="карт 1.jpg"/>
          <p:cNvPicPr>
            <a:picLocks noChangeAspect="1"/>
          </p:cNvPicPr>
          <p:nvPr/>
        </p:nvPicPr>
        <p:blipFill>
          <a:blip r:embed="rId2"/>
          <a:stretch>
            <a:fillRect/>
          </a:stretch>
        </p:blipFill>
        <p:spPr>
          <a:xfrm>
            <a:off x="0" y="0"/>
            <a:ext cx="2714612" cy="68580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366868" y="533400"/>
            <a:ext cx="5105400" cy="538146"/>
          </a:xfrm>
        </p:spPr>
        <p:txBody>
          <a:bodyPr/>
          <a:lstStyle/>
          <a:p>
            <a:r>
              <a:rPr lang="ru-RU" dirty="0" smtClean="0"/>
              <a:t> </a:t>
            </a:r>
            <a:endParaRPr lang="ru-RU" dirty="0"/>
          </a:p>
        </p:txBody>
      </p:sp>
      <p:sp>
        <p:nvSpPr>
          <p:cNvPr id="3" name="Подзаголовок 2"/>
          <p:cNvSpPr>
            <a:spLocks noGrp="1"/>
          </p:cNvSpPr>
          <p:nvPr>
            <p:ph type="subTitle" idx="1"/>
          </p:nvPr>
        </p:nvSpPr>
        <p:spPr>
          <a:xfrm>
            <a:off x="2857488" y="214290"/>
            <a:ext cx="6072230" cy="6429420"/>
          </a:xfrm>
        </p:spPr>
        <p:txBody>
          <a:bodyPr/>
          <a:lstStyle/>
          <a:p>
            <a:pPr algn="ctr"/>
            <a:r>
              <a:rPr lang="ru-RU" sz="2800" dirty="0" smtClean="0">
                <a:solidFill>
                  <a:srgbClr val="FFC000"/>
                </a:solidFill>
              </a:rPr>
              <a:t>Исследовательская деятельность обучающихся</a:t>
            </a:r>
          </a:p>
          <a:p>
            <a:endParaRPr lang="ru-RU" dirty="0" smtClean="0"/>
          </a:p>
          <a:p>
            <a:endParaRPr lang="ru-RU" dirty="0" smtClean="0"/>
          </a:p>
          <a:p>
            <a:pPr algn="ctr"/>
            <a:r>
              <a:rPr lang="ru-RU" sz="2800" dirty="0" smtClean="0">
                <a:solidFill>
                  <a:srgbClr val="FFFF00"/>
                </a:solidFill>
              </a:rPr>
              <a:t>Это работа учащихся над творческой, исследовательской задачей с заранее неизвестным решением.</a:t>
            </a:r>
            <a:endParaRPr lang="ru-RU" sz="2800" dirty="0">
              <a:solidFill>
                <a:srgbClr val="FFFF00"/>
              </a:solidFill>
            </a:endParaRPr>
          </a:p>
        </p:txBody>
      </p:sp>
      <p:pic>
        <p:nvPicPr>
          <p:cNvPr id="4" name="Рисунок 3" descr="карт 1.jpg"/>
          <p:cNvPicPr>
            <a:picLocks noChangeAspect="1"/>
          </p:cNvPicPr>
          <p:nvPr/>
        </p:nvPicPr>
        <p:blipFill>
          <a:blip r:embed="rId2"/>
          <a:stretch>
            <a:fillRect/>
          </a:stretch>
        </p:blipFill>
        <p:spPr>
          <a:xfrm>
            <a:off x="0" y="0"/>
            <a:ext cx="2714612" cy="68580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366868" y="533400"/>
            <a:ext cx="5105400" cy="609584"/>
          </a:xfrm>
        </p:spPr>
        <p:txBody>
          <a:bodyPr/>
          <a:lstStyle/>
          <a:p>
            <a:r>
              <a:rPr lang="ru-RU" dirty="0" smtClean="0"/>
              <a:t> </a:t>
            </a:r>
            <a:endParaRPr lang="ru-RU" dirty="0"/>
          </a:p>
        </p:txBody>
      </p:sp>
      <p:sp>
        <p:nvSpPr>
          <p:cNvPr id="3" name="Подзаголовок 2"/>
          <p:cNvSpPr>
            <a:spLocks noGrp="1"/>
          </p:cNvSpPr>
          <p:nvPr>
            <p:ph type="subTitle" idx="1"/>
          </p:nvPr>
        </p:nvSpPr>
        <p:spPr>
          <a:xfrm>
            <a:off x="3000364" y="285728"/>
            <a:ext cx="5857916" cy="6286544"/>
          </a:xfrm>
        </p:spPr>
        <p:txBody>
          <a:bodyPr>
            <a:normAutofit fontScale="92500"/>
          </a:bodyPr>
          <a:lstStyle/>
          <a:p>
            <a:pPr algn="ctr"/>
            <a:r>
              <a:rPr lang="ru-RU" sz="2800" dirty="0" smtClean="0">
                <a:solidFill>
                  <a:srgbClr val="FFC000"/>
                </a:solidFill>
              </a:rPr>
              <a:t>Цель исследовательской деятельности</a:t>
            </a:r>
          </a:p>
          <a:p>
            <a:pPr algn="l">
              <a:lnSpc>
                <a:spcPct val="150000"/>
              </a:lnSpc>
            </a:pPr>
            <a:r>
              <a:rPr lang="ru-RU" sz="2800" dirty="0" smtClean="0">
                <a:solidFill>
                  <a:srgbClr val="FFFF00"/>
                </a:solidFill>
                <a:latin typeface="Times New Roman" pitchFamily="18" charset="0"/>
                <a:cs typeface="Times New Roman" pitchFamily="18" charset="0"/>
              </a:rPr>
              <a:t>развитие личности,  приобретение учащимся навыка исследования как универсального способа освоения действительности, развитии способности к исследовательскому типу мышления, активизации личностной позиции учащегося в образовательном процессе на основе самостоятельно получаемых знаний.</a:t>
            </a:r>
            <a:endParaRPr lang="ru-RU" sz="2800" dirty="0">
              <a:solidFill>
                <a:srgbClr val="FFFF00"/>
              </a:solidFill>
              <a:latin typeface="Times New Roman" pitchFamily="18" charset="0"/>
              <a:cs typeface="Times New Roman" pitchFamily="18" charset="0"/>
            </a:endParaRPr>
          </a:p>
        </p:txBody>
      </p:sp>
      <p:pic>
        <p:nvPicPr>
          <p:cNvPr id="4" name="Рисунок 3" descr="карт 1.jpg"/>
          <p:cNvPicPr>
            <a:picLocks noChangeAspect="1"/>
          </p:cNvPicPr>
          <p:nvPr/>
        </p:nvPicPr>
        <p:blipFill>
          <a:blip r:embed="rId2"/>
          <a:stretch>
            <a:fillRect/>
          </a:stretch>
        </p:blipFill>
        <p:spPr>
          <a:xfrm>
            <a:off x="0" y="0"/>
            <a:ext cx="2714612" cy="68580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366868" y="533400"/>
            <a:ext cx="5105400" cy="681022"/>
          </a:xfrm>
        </p:spPr>
        <p:txBody>
          <a:bodyPr/>
          <a:lstStyle/>
          <a:p>
            <a:r>
              <a:rPr lang="ru-RU" dirty="0" smtClean="0"/>
              <a:t> </a:t>
            </a:r>
            <a:endParaRPr lang="ru-RU" dirty="0"/>
          </a:p>
        </p:txBody>
      </p:sp>
      <p:sp>
        <p:nvSpPr>
          <p:cNvPr id="3" name="Подзаголовок 2"/>
          <p:cNvSpPr>
            <a:spLocks noGrp="1"/>
          </p:cNvSpPr>
          <p:nvPr>
            <p:ph type="subTitle" idx="1"/>
          </p:nvPr>
        </p:nvSpPr>
        <p:spPr>
          <a:xfrm>
            <a:off x="2928926" y="285728"/>
            <a:ext cx="6000792" cy="6286544"/>
          </a:xfrm>
        </p:spPr>
        <p:txBody>
          <a:bodyPr>
            <a:normAutofit fontScale="62500" lnSpcReduction="20000"/>
          </a:bodyPr>
          <a:lstStyle/>
          <a:p>
            <a:pPr algn="ctr"/>
            <a:r>
              <a:rPr lang="ru-RU" sz="4000" dirty="0" smtClean="0">
                <a:solidFill>
                  <a:srgbClr val="FFC000"/>
                </a:solidFill>
              </a:rPr>
              <a:t>Этапы проведения учебного исследования</a:t>
            </a:r>
          </a:p>
          <a:p>
            <a:pPr algn="l"/>
            <a:r>
              <a:rPr lang="en-US" sz="4000" b="1" dirty="0" smtClean="0">
                <a:solidFill>
                  <a:srgbClr val="FFC000"/>
                </a:solidFill>
              </a:rPr>
              <a:t>I</a:t>
            </a:r>
            <a:r>
              <a:rPr lang="ru-RU" sz="4000" b="1" dirty="0" smtClean="0">
                <a:solidFill>
                  <a:srgbClr val="FFC000"/>
                </a:solidFill>
              </a:rPr>
              <a:t> </a:t>
            </a:r>
            <a:r>
              <a:rPr lang="ru-RU" sz="4000" b="1" dirty="0" smtClean="0">
                <a:solidFill>
                  <a:srgbClr val="FFC000"/>
                </a:solidFill>
                <a:latin typeface="Times New Roman" pitchFamily="18" charset="0"/>
                <a:cs typeface="Times New Roman" pitchFamily="18" charset="0"/>
              </a:rPr>
              <a:t>этап</a:t>
            </a:r>
            <a:r>
              <a:rPr lang="ru-RU" sz="4000" dirty="0" smtClean="0">
                <a:solidFill>
                  <a:srgbClr val="FFC000"/>
                </a:solidFill>
                <a:latin typeface="Times New Roman" pitchFamily="18" charset="0"/>
                <a:cs typeface="Times New Roman" pitchFamily="18" charset="0"/>
              </a:rPr>
              <a:t>.   </a:t>
            </a:r>
            <a:r>
              <a:rPr lang="ru-RU" sz="4000" dirty="0" smtClean="0">
                <a:solidFill>
                  <a:srgbClr val="FFFF00"/>
                </a:solidFill>
                <a:latin typeface="Times New Roman" pitchFamily="18" charset="0"/>
                <a:cs typeface="Times New Roman" pitchFamily="18" charset="0"/>
              </a:rPr>
              <a:t>Выбор и формулировка темы. </a:t>
            </a:r>
          </a:p>
          <a:p>
            <a:pPr algn="l"/>
            <a:r>
              <a:rPr lang="en-US" sz="4000" b="1" dirty="0" smtClean="0">
                <a:solidFill>
                  <a:srgbClr val="FFC000"/>
                </a:solidFill>
                <a:latin typeface="Times New Roman" pitchFamily="18" charset="0"/>
                <a:cs typeface="Times New Roman" pitchFamily="18" charset="0"/>
              </a:rPr>
              <a:t>II</a:t>
            </a:r>
            <a:r>
              <a:rPr lang="ru-RU" sz="4000" b="1" dirty="0" smtClean="0">
                <a:solidFill>
                  <a:srgbClr val="FFC000"/>
                </a:solidFill>
                <a:latin typeface="Times New Roman" pitchFamily="18" charset="0"/>
                <a:cs typeface="Times New Roman" pitchFamily="18" charset="0"/>
              </a:rPr>
              <a:t> этап</a:t>
            </a:r>
            <a:r>
              <a:rPr lang="ru-RU" sz="4000" dirty="0" smtClean="0">
                <a:solidFill>
                  <a:srgbClr val="FFFF00"/>
                </a:solidFill>
                <a:latin typeface="Times New Roman" pitchFamily="18" charset="0"/>
                <a:cs typeface="Times New Roman" pitchFamily="18" charset="0"/>
              </a:rPr>
              <a:t>. Знакомство со всей опубликованной литературой по данной проблеме и составление библиографии. </a:t>
            </a:r>
          </a:p>
          <a:p>
            <a:pPr algn="l"/>
            <a:r>
              <a:rPr lang="en-US" sz="4000" b="1" dirty="0" smtClean="0">
                <a:solidFill>
                  <a:srgbClr val="FFC000"/>
                </a:solidFill>
                <a:latin typeface="Times New Roman" pitchFamily="18" charset="0"/>
                <a:cs typeface="Times New Roman" pitchFamily="18" charset="0"/>
              </a:rPr>
              <a:t>III</a:t>
            </a:r>
            <a:r>
              <a:rPr lang="ru-RU" sz="4000" b="1" dirty="0" smtClean="0">
                <a:solidFill>
                  <a:srgbClr val="FFC000"/>
                </a:solidFill>
                <a:latin typeface="Times New Roman" pitchFamily="18" charset="0"/>
                <a:cs typeface="Times New Roman" pitchFamily="18" charset="0"/>
              </a:rPr>
              <a:t> этап</a:t>
            </a:r>
            <a:r>
              <a:rPr lang="ru-RU" sz="4000" dirty="0" smtClean="0">
                <a:solidFill>
                  <a:srgbClr val="FFC000"/>
                </a:solidFill>
                <a:latin typeface="Times New Roman" pitchFamily="18" charset="0"/>
                <a:cs typeface="Times New Roman" pitchFamily="18" charset="0"/>
              </a:rPr>
              <a:t>. </a:t>
            </a:r>
            <a:r>
              <a:rPr lang="ru-RU" sz="4000" dirty="0" smtClean="0">
                <a:solidFill>
                  <a:srgbClr val="FFFF00"/>
                </a:solidFill>
                <a:latin typeface="Times New Roman" pitchFamily="18" charset="0"/>
                <a:cs typeface="Times New Roman" pitchFamily="18" charset="0"/>
              </a:rPr>
              <a:t>Составление плана. </a:t>
            </a:r>
          </a:p>
          <a:p>
            <a:pPr algn="l"/>
            <a:r>
              <a:rPr lang="en-US" sz="4000" b="1" dirty="0" smtClean="0">
                <a:solidFill>
                  <a:srgbClr val="FFC000"/>
                </a:solidFill>
                <a:latin typeface="Times New Roman" pitchFamily="18" charset="0"/>
                <a:cs typeface="Times New Roman" pitchFamily="18" charset="0"/>
              </a:rPr>
              <a:t>IV</a:t>
            </a:r>
            <a:r>
              <a:rPr lang="ru-RU" sz="4000" b="1" dirty="0" smtClean="0">
                <a:solidFill>
                  <a:srgbClr val="FFC000"/>
                </a:solidFill>
                <a:latin typeface="Times New Roman" pitchFamily="18" charset="0"/>
                <a:cs typeface="Times New Roman" pitchFamily="18" charset="0"/>
              </a:rPr>
              <a:t> этап</a:t>
            </a:r>
            <a:r>
              <a:rPr lang="ru-RU" sz="4000" dirty="0" smtClean="0">
                <a:solidFill>
                  <a:srgbClr val="FFC000"/>
                </a:solidFill>
                <a:latin typeface="Times New Roman" pitchFamily="18" charset="0"/>
                <a:cs typeface="Times New Roman" pitchFamily="18" charset="0"/>
              </a:rPr>
              <a:t>. </a:t>
            </a:r>
            <a:r>
              <a:rPr lang="ru-RU" sz="4000" dirty="0" smtClean="0">
                <a:solidFill>
                  <a:srgbClr val="FFFF00"/>
                </a:solidFill>
                <a:latin typeface="Times New Roman" pitchFamily="18" charset="0"/>
                <a:cs typeface="Times New Roman" pitchFamily="18" charset="0"/>
              </a:rPr>
              <a:t>Изучение литературы, написание конспектов, тезисов и аннотаций на прочитанное, проведение анкетирования, интервью, накопление собственных выводов, обобщений, продумывание доказательств. </a:t>
            </a:r>
          </a:p>
          <a:p>
            <a:pPr algn="l"/>
            <a:r>
              <a:rPr lang="en-US" sz="4000" b="1" dirty="0" smtClean="0">
                <a:solidFill>
                  <a:srgbClr val="FFC000"/>
                </a:solidFill>
                <a:latin typeface="Times New Roman" pitchFamily="18" charset="0"/>
                <a:cs typeface="Times New Roman" pitchFamily="18" charset="0"/>
              </a:rPr>
              <a:t>V</a:t>
            </a:r>
            <a:r>
              <a:rPr lang="ru-RU" sz="4000" b="1" dirty="0" smtClean="0">
                <a:solidFill>
                  <a:srgbClr val="FFC000"/>
                </a:solidFill>
                <a:latin typeface="Times New Roman" pitchFamily="18" charset="0"/>
                <a:cs typeface="Times New Roman" pitchFamily="18" charset="0"/>
              </a:rPr>
              <a:t> этап</a:t>
            </a:r>
            <a:r>
              <a:rPr lang="ru-RU" sz="4000" dirty="0" smtClean="0">
                <a:solidFill>
                  <a:srgbClr val="FFC000"/>
                </a:solidFill>
                <a:latin typeface="Times New Roman" pitchFamily="18" charset="0"/>
                <a:cs typeface="Times New Roman" pitchFamily="18" charset="0"/>
              </a:rPr>
              <a:t>.   </a:t>
            </a:r>
            <a:r>
              <a:rPr lang="ru-RU" sz="4000" dirty="0" smtClean="0">
                <a:solidFill>
                  <a:srgbClr val="FFFF00"/>
                </a:solidFill>
                <a:latin typeface="Times New Roman" pitchFamily="18" charset="0"/>
                <a:cs typeface="Times New Roman" pitchFamily="18" charset="0"/>
              </a:rPr>
              <a:t>Оформление результатов работы. </a:t>
            </a:r>
          </a:p>
          <a:p>
            <a:pPr algn="l"/>
            <a:r>
              <a:rPr lang="en-US" sz="4000" b="1" dirty="0" smtClean="0">
                <a:solidFill>
                  <a:srgbClr val="FFC000"/>
                </a:solidFill>
                <a:latin typeface="Times New Roman" pitchFamily="18" charset="0"/>
                <a:cs typeface="Times New Roman" pitchFamily="18" charset="0"/>
              </a:rPr>
              <a:t>VI</a:t>
            </a:r>
            <a:r>
              <a:rPr lang="ru-RU" sz="4000" b="1" dirty="0" smtClean="0">
                <a:solidFill>
                  <a:srgbClr val="FFC000"/>
                </a:solidFill>
                <a:latin typeface="Times New Roman" pitchFamily="18" charset="0"/>
                <a:cs typeface="Times New Roman" pitchFamily="18" charset="0"/>
              </a:rPr>
              <a:t> этап</a:t>
            </a:r>
            <a:r>
              <a:rPr lang="ru-RU" sz="4000" dirty="0" smtClean="0">
                <a:solidFill>
                  <a:srgbClr val="FFC000"/>
                </a:solidFill>
                <a:latin typeface="Times New Roman" pitchFamily="18" charset="0"/>
                <a:cs typeface="Times New Roman" pitchFamily="18" charset="0"/>
              </a:rPr>
              <a:t>.  </a:t>
            </a:r>
            <a:r>
              <a:rPr lang="ru-RU" sz="4000" dirty="0" smtClean="0">
                <a:solidFill>
                  <a:srgbClr val="FFFF00"/>
                </a:solidFill>
                <a:latin typeface="Times New Roman" pitchFamily="18" charset="0"/>
                <a:cs typeface="Times New Roman" pitchFamily="18" charset="0"/>
              </a:rPr>
              <a:t>Презентация результатов проделанной работы на научной конференции.</a:t>
            </a:r>
          </a:p>
          <a:p>
            <a:pPr algn="ctr"/>
            <a:endParaRPr lang="ru-RU" sz="4000" dirty="0">
              <a:solidFill>
                <a:srgbClr val="FFC000"/>
              </a:solidFill>
            </a:endParaRPr>
          </a:p>
        </p:txBody>
      </p:sp>
      <p:pic>
        <p:nvPicPr>
          <p:cNvPr id="4" name="Рисунок 3" descr="карт 1.jpg"/>
          <p:cNvPicPr>
            <a:picLocks noChangeAspect="1"/>
          </p:cNvPicPr>
          <p:nvPr/>
        </p:nvPicPr>
        <p:blipFill>
          <a:blip r:embed="rId2"/>
          <a:stretch>
            <a:fillRect/>
          </a:stretch>
        </p:blipFill>
        <p:spPr>
          <a:xfrm>
            <a:off x="0" y="0"/>
            <a:ext cx="2714612" cy="68580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366868" y="533400"/>
            <a:ext cx="5105400" cy="466708"/>
          </a:xfrm>
        </p:spPr>
        <p:txBody>
          <a:bodyPr/>
          <a:lstStyle/>
          <a:p>
            <a:r>
              <a:rPr lang="ru-RU" dirty="0" smtClean="0"/>
              <a:t> </a:t>
            </a:r>
            <a:endParaRPr lang="ru-RU" dirty="0"/>
          </a:p>
        </p:txBody>
      </p:sp>
      <p:sp>
        <p:nvSpPr>
          <p:cNvPr id="3" name="Подзаголовок 2"/>
          <p:cNvSpPr>
            <a:spLocks noGrp="1"/>
          </p:cNvSpPr>
          <p:nvPr>
            <p:ph type="subTitle" idx="1"/>
          </p:nvPr>
        </p:nvSpPr>
        <p:spPr>
          <a:xfrm>
            <a:off x="2786050" y="0"/>
            <a:ext cx="6357950" cy="6858000"/>
          </a:xfrm>
        </p:spPr>
        <p:txBody>
          <a:bodyPr>
            <a:normAutofit fontScale="70000" lnSpcReduction="20000"/>
          </a:bodyPr>
          <a:lstStyle/>
          <a:p>
            <a:r>
              <a:rPr lang="ru-RU" sz="3400" dirty="0" smtClean="0">
                <a:solidFill>
                  <a:srgbClr val="FFC000"/>
                </a:solidFill>
              </a:rPr>
              <a:t>Детализированная последовательность:</a:t>
            </a:r>
          </a:p>
          <a:p>
            <a:pPr algn="l">
              <a:defRPr/>
            </a:pPr>
            <a:r>
              <a:rPr lang="ru-RU" sz="2700" dirty="0" smtClean="0">
                <a:solidFill>
                  <a:srgbClr val="FFC000"/>
                </a:solidFill>
                <a:latin typeface="Times New Roman" pitchFamily="18" charset="0"/>
                <a:cs typeface="Times New Roman" pitchFamily="18" charset="0"/>
              </a:rPr>
              <a:t>1.</a:t>
            </a:r>
            <a:r>
              <a:rPr lang="ru-RU" sz="2700" dirty="0" smtClean="0">
                <a:solidFill>
                  <a:srgbClr val="FFFF00"/>
                </a:solidFill>
                <a:latin typeface="Times New Roman" pitchFamily="18" charset="0"/>
                <a:cs typeface="Times New Roman" pitchFamily="18" charset="0"/>
              </a:rPr>
              <a:t>  Актуализация проблемы (выявить проблему и определить направление будущего исследования).</a:t>
            </a:r>
          </a:p>
          <a:p>
            <a:pPr algn="l">
              <a:defRPr/>
            </a:pPr>
            <a:r>
              <a:rPr lang="ru-RU" sz="2700" dirty="0" smtClean="0">
                <a:solidFill>
                  <a:srgbClr val="FFC000"/>
                </a:solidFill>
                <a:latin typeface="Times New Roman" pitchFamily="18" charset="0"/>
                <a:cs typeface="Times New Roman" pitchFamily="18" charset="0"/>
              </a:rPr>
              <a:t>2.</a:t>
            </a:r>
            <a:r>
              <a:rPr lang="ru-RU" sz="2700" dirty="0" smtClean="0">
                <a:solidFill>
                  <a:srgbClr val="FFFF00"/>
                </a:solidFill>
                <a:latin typeface="Times New Roman" pitchFamily="18" charset="0"/>
                <a:cs typeface="Times New Roman" pitchFamily="18" charset="0"/>
              </a:rPr>
              <a:t>  «Инкубационный период». Определение сферы исследования (сформулировать основные вопросы, ответы на которые хотели бы найти).</a:t>
            </a:r>
          </a:p>
          <a:p>
            <a:pPr algn="l">
              <a:defRPr/>
            </a:pPr>
            <a:r>
              <a:rPr lang="ru-RU" sz="2700" dirty="0" smtClean="0">
                <a:solidFill>
                  <a:srgbClr val="FFC000"/>
                </a:solidFill>
                <a:latin typeface="Times New Roman" pitchFamily="18" charset="0"/>
                <a:cs typeface="Times New Roman" pitchFamily="18" charset="0"/>
              </a:rPr>
              <a:t>3.</a:t>
            </a:r>
            <a:r>
              <a:rPr lang="ru-RU" sz="2700" dirty="0" smtClean="0">
                <a:solidFill>
                  <a:srgbClr val="FFFF00"/>
                </a:solidFill>
                <a:latin typeface="Times New Roman" pitchFamily="18" charset="0"/>
                <a:cs typeface="Times New Roman" pitchFamily="18" charset="0"/>
              </a:rPr>
              <a:t>  Выбор темы исследования (попытаться, как можно более строго обозначить границы исследования).</a:t>
            </a:r>
          </a:p>
          <a:p>
            <a:pPr algn="l">
              <a:defRPr/>
            </a:pPr>
            <a:r>
              <a:rPr lang="ru-RU" sz="2700" dirty="0" smtClean="0">
                <a:solidFill>
                  <a:srgbClr val="FFC000"/>
                </a:solidFill>
                <a:latin typeface="Times New Roman" pitchFamily="18" charset="0"/>
                <a:cs typeface="Times New Roman" pitchFamily="18" charset="0"/>
              </a:rPr>
              <a:t>4.</a:t>
            </a:r>
            <a:r>
              <a:rPr lang="ru-RU" sz="2700" dirty="0" smtClean="0">
                <a:solidFill>
                  <a:srgbClr val="FFFF00"/>
                </a:solidFill>
                <a:latin typeface="Times New Roman" pitchFamily="18" charset="0"/>
                <a:cs typeface="Times New Roman" pitchFamily="18" charset="0"/>
              </a:rPr>
              <a:t>  Выработка гипотезы (разработать гипотезу или гипотезы, в том числе должны быть высказаны и нереальные - провокационные идеи).</a:t>
            </a:r>
          </a:p>
          <a:p>
            <a:pPr algn="l">
              <a:defRPr/>
            </a:pPr>
            <a:r>
              <a:rPr lang="ru-RU" sz="2700" dirty="0" smtClean="0">
                <a:solidFill>
                  <a:srgbClr val="FFC000"/>
                </a:solidFill>
                <a:latin typeface="Times New Roman" pitchFamily="18" charset="0"/>
                <a:cs typeface="Times New Roman" pitchFamily="18" charset="0"/>
              </a:rPr>
              <a:t>5.</a:t>
            </a:r>
            <a:r>
              <a:rPr lang="ru-RU" sz="2700" dirty="0" smtClean="0">
                <a:solidFill>
                  <a:srgbClr val="FFFF00"/>
                </a:solidFill>
                <a:latin typeface="Times New Roman" pitchFamily="18" charset="0"/>
                <a:cs typeface="Times New Roman" pitchFamily="18" charset="0"/>
              </a:rPr>
              <a:t>  Выявление и систематизация подходов к решению (выбрать методы)</a:t>
            </a:r>
          </a:p>
          <a:p>
            <a:pPr algn="l">
              <a:defRPr/>
            </a:pPr>
            <a:r>
              <a:rPr lang="ru-RU" sz="2700" dirty="0" smtClean="0">
                <a:solidFill>
                  <a:srgbClr val="FFC000"/>
                </a:solidFill>
                <a:latin typeface="Times New Roman" pitchFamily="18" charset="0"/>
                <a:cs typeface="Times New Roman" pitchFamily="18" charset="0"/>
              </a:rPr>
              <a:t>6. </a:t>
            </a:r>
            <a:r>
              <a:rPr lang="ru-RU" sz="2700" dirty="0" smtClean="0">
                <a:solidFill>
                  <a:srgbClr val="FFFF00"/>
                </a:solidFill>
                <a:latin typeface="Times New Roman" pitchFamily="18" charset="0"/>
                <a:cs typeface="Times New Roman" pitchFamily="18" charset="0"/>
              </a:rPr>
              <a:t>Разработка методики проведения исследования.</a:t>
            </a:r>
          </a:p>
          <a:p>
            <a:pPr algn="l">
              <a:defRPr/>
            </a:pPr>
            <a:r>
              <a:rPr lang="ru-RU" sz="2700" dirty="0" smtClean="0">
                <a:solidFill>
                  <a:srgbClr val="FFC000"/>
                </a:solidFill>
                <a:latin typeface="Times New Roman" pitchFamily="18" charset="0"/>
                <a:cs typeface="Times New Roman" pitchFamily="18" charset="0"/>
              </a:rPr>
              <a:t>7.</a:t>
            </a:r>
            <a:r>
              <a:rPr lang="ru-RU" sz="2700" dirty="0" smtClean="0">
                <a:solidFill>
                  <a:srgbClr val="FFFF00"/>
                </a:solidFill>
                <a:latin typeface="Times New Roman" pitchFamily="18" charset="0"/>
                <a:cs typeface="Times New Roman" pitchFamily="18" charset="0"/>
              </a:rPr>
              <a:t>  Сбор и обработка информации (зафиксировать полученные знания).</a:t>
            </a:r>
          </a:p>
          <a:p>
            <a:pPr algn="l">
              <a:defRPr/>
            </a:pPr>
            <a:r>
              <a:rPr lang="ru-RU" sz="2700" dirty="0" smtClean="0">
                <a:solidFill>
                  <a:srgbClr val="FFC000"/>
                </a:solidFill>
                <a:latin typeface="Times New Roman" pitchFamily="18" charset="0"/>
                <a:cs typeface="Times New Roman" pitchFamily="18" charset="0"/>
              </a:rPr>
              <a:t>8. </a:t>
            </a:r>
            <a:r>
              <a:rPr lang="ru-RU" sz="2700" dirty="0" smtClean="0">
                <a:solidFill>
                  <a:srgbClr val="FFFF00"/>
                </a:solidFill>
                <a:latin typeface="Times New Roman" pitchFamily="18" charset="0"/>
                <a:cs typeface="Times New Roman" pitchFamily="18" charset="0"/>
              </a:rPr>
              <a:t>Анализ и обобщение полученных материалов (структурировать полученный материал, используя известные логические пра­вила и приёмы).</a:t>
            </a:r>
          </a:p>
          <a:p>
            <a:pPr algn="l">
              <a:defRPr/>
            </a:pPr>
            <a:r>
              <a:rPr lang="ru-RU" sz="2700" dirty="0" smtClean="0">
                <a:solidFill>
                  <a:srgbClr val="FFC000"/>
                </a:solidFill>
                <a:latin typeface="Times New Roman" pitchFamily="18" charset="0"/>
                <a:cs typeface="Times New Roman" pitchFamily="18" charset="0"/>
              </a:rPr>
              <a:t>9.</a:t>
            </a:r>
            <a:r>
              <a:rPr lang="ru-RU" sz="2700" dirty="0" smtClean="0">
                <a:solidFill>
                  <a:srgbClr val="FFFF00"/>
                </a:solidFill>
                <a:latin typeface="Times New Roman" pitchFamily="18" charset="0"/>
                <a:cs typeface="Times New Roman" pitchFamily="18" charset="0"/>
              </a:rPr>
              <a:t>  Подготовка отчёта (дать определения основным понятиям, подготовить сообщение по результатам исследования и др.).</a:t>
            </a:r>
          </a:p>
          <a:p>
            <a:pPr algn="l">
              <a:defRPr/>
            </a:pPr>
            <a:r>
              <a:rPr lang="ru-RU" sz="2700" dirty="0" smtClean="0">
                <a:solidFill>
                  <a:srgbClr val="FFC000"/>
                </a:solidFill>
                <a:latin typeface="Times New Roman" pitchFamily="18" charset="0"/>
                <a:cs typeface="Times New Roman" pitchFamily="18" charset="0"/>
              </a:rPr>
              <a:t>10.</a:t>
            </a:r>
            <a:r>
              <a:rPr lang="ru-RU" sz="2700" dirty="0" smtClean="0">
                <a:solidFill>
                  <a:srgbClr val="FFFF00"/>
                </a:solidFill>
                <a:latin typeface="Times New Roman" pitchFamily="18" charset="0"/>
                <a:cs typeface="Times New Roman" pitchFamily="18" charset="0"/>
              </a:rPr>
              <a:t>  Доклад (защитить его публично перед сверстниками и взрослыми, ответить на вопросы).</a:t>
            </a:r>
          </a:p>
          <a:p>
            <a:pPr algn="l">
              <a:defRPr/>
            </a:pPr>
            <a:r>
              <a:rPr lang="ru-RU" sz="2700" dirty="0" smtClean="0">
                <a:solidFill>
                  <a:srgbClr val="FFC000"/>
                </a:solidFill>
                <a:latin typeface="Times New Roman" pitchFamily="18" charset="0"/>
                <a:cs typeface="Times New Roman" pitchFamily="18" charset="0"/>
              </a:rPr>
              <a:t>11. </a:t>
            </a:r>
            <a:r>
              <a:rPr lang="ru-RU" sz="2700" dirty="0" smtClean="0">
                <a:solidFill>
                  <a:srgbClr val="FFFF00"/>
                </a:solidFill>
                <a:latin typeface="Times New Roman" pitchFamily="18" charset="0"/>
                <a:cs typeface="Times New Roman" pitchFamily="18" charset="0"/>
              </a:rPr>
              <a:t>Обсуждение итогов завершённой работы. Рефлексия.</a:t>
            </a:r>
          </a:p>
          <a:p>
            <a:pPr algn="l"/>
            <a:endParaRPr lang="ru-RU" sz="2400" dirty="0">
              <a:solidFill>
                <a:srgbClr val="FFFF00"/>
              </a:solidFill>
            </a:endParaRPr>
          </a:p>
        </p:txBody>
      </p:sp>
      <p:pic>
        <p:nvPicPr>
          <p:cNvPr id="4" name="Рисунок 3" descr="карт 1.jpg"/>
          <p:cNvPicPr>
            <a:picLocks noChangeAspect="1"/>
          </p:cNvPicPr>
          <p:nvPr/>
        </p:nvPicPr>
        <p:blipFill>
          <a:blip r:embed="rId2"/>
          <a:stretch>
            <a:fillRect/>
          </a:stretch>
        </p:blipFill>
        <p:spPr>
          <a:xfrm>
            <a:off x="0" y="0"/>
            <a:ext cx="2714612" cy="68580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366868" y="533400"/>
            <a:ext cx="5105400" cy="609584"/>
          </a:xfrm>
        </p:spPr>
        <p:txBody>
          <a:bodyPr/>
          <a:lstStyle/>
          <a:p>
            <a:r>
              <a:rPr lang="ru-RU" dirty="0" smtClean="0"/>
              <a:t> </a:t>
            </a:r>
            <a:endParaRPr lang="ru-RU" dirty="0"/>
          </a:p>
        </p:txBody>
      </p:sp>
      <p:sp>
        <p:nvSpPr>
          <p:cNvPr id="3" name="Подзаголовок 2"/>
          <p:cNvSpPr>
            <a:spLocks noGrp="1"/>
          </p:cNvSpPr>
          <p:nvPr>
            <p:ph type="subTitle" idx="1"/>
          </p:nvPr>
        </p:nvSpPr>
        <p:spPr>
          <a:xfrm>
            <a:off x="2857488" y="214290"/>
            <a:ext cx="6072230" cy="6429420"/>
          </a:xfrm>
        </p:spPr>
        <p:txBody>
          <a:bodyPr/>
          <a:lstStyle/>
          <a:p>
            <a:r>
              <a:rPr lang="ru-RU" dirty="0" smtClean="0"/>
              <a:t>  </a:t>
            </a:r>
            <a:endParaRPr lang="ru-RU" dirty="0"/>
          </a:p>
        </p:txBody>
      </p:sp>
      <p:pic>
        <p:nvPicPr>
          <p:cNvPr id="4" name="Picture 1" descr="F:\аттестация работников школы\Толмачева Л.В\фото Л.В\SAM_0099.JPG"/>
          <p:cNvPicPr>
            <a:picLocks noChangeAspect="1" noChangeArrowheads="1"/>
          </p:cNvPicPr>
          <p:nvPr/>
        </p:nvPicPr>
        <p:blipFill>
          <a:blip r:embed="rId2" cstate="email"/>
          <a:srcRect/>
          <a:stretch>
            <a:fillRect/>
          </a:stretch>
        </p:blipFill>
        <p:spPr bwMode="auto">
          <a:xfrm>
            <a:off x="3000364" y="1142984"/>
            <a:ext cx="5905541" cy="4429156"/>
          </a:xfrm>
          <a:prstGeom prst="rect">
            <a:avLst/>
          </a:prstGeom>
          <a:noFill/>
          <a:ln w="9525">
            <a:noFill/>
            <a:miter lim="800000"/>
            <a:headEnd/>
            <a:tailEnd/>
          </a:ln>
        </p:spPr>
      </p:pic>
      <p:pic>
        <p:nvPicPr>
          <p:cNvPr id="5" name="Рисунок 4" descr="карт 1.jpg"/>
          <p:cNvPicPr>
            <a:picLocks noChangeAspect="1"/>
          </p:cNvPicPr>
          <p:nvPr/>
        </p:nvPicPr>
        <p:blipFill>
          <a:blip r:embed="rId3"/>
          <a:stretch>
            <a:fillRect/>
          </a:stretch>
        </p:blipFill>
        <p:spPr>
          <a:xfrm>
            <a:off x="0" y="0"/>
            <a:ext cx="2714612" cy="6858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366868" y="533400"/>
            <a:ext cx="5105400" cy="1038212"/>
          </a:xfrm>
        </p:spPr>
        <p:txBody>
          <a:bodyPr/>
          <a:lstStyle/>
          <a:p>
            <a:r>
              <a:rPr lang="ru-RU" dirty="0" smtClean="0"/>
              <a:t>Общие сведения</a:t>
            </a:r>
            <a:endParaRPr lang="ru-RU" dirty="0"/>
          </a:p>
        </p:txBody>
      </p:sp>
      <p:sp>
        <p:nvSpPr>
          <p:cNvPr id="3" name="Подзаголовок 2"/>
          <p:cNvSpPr>
            <a:spLocks noGrp="1"/>
          </p:cNvSpPr>
          <p:nvPr>
            <p:ph type="subTitle" idx="1"/>
          </p:nvPr>
        </p:nvSpPr>
        <p:spPr>
          <a:xfrm>
            <a:off x="2786050" y="1714488"/>
            <a:ext cx="6143668" cy="4572032"/>
          </a:xfrm>
        </p:spPr>
        <p:txBody>
          <a:bodyPr/>
          <a:lstStyle/>
          <a:p>
            <a:pPr algn="l"/>
            <a:r>
              <a:rPr lang="ru-RU" dirty="0" smtClean="0">
                <a:solidFill>
                  <a:srgbClr val="FFC000"/>
                </a:solidFill>
              </a:rPr>
              <a:t>Ф.И.О.: </a:t>
            </a:r>
            <a:r>
              <a:rPr lang="ru-RU" sz="2800" dirty="0" smtClean="0">
                <a:solidFill>
                  <a:srgbClr val="FFFF00"/>
                </a:solidFill>
              </a:rPr>
              <a:t>Толмачева Людмила Владимировна</a:t>
            </a:r>
          </a:p>
          <a:p>
            <a:pPr algn="l"/>
            <a:r>
              <a:rPr lang="ru-RU" dirty="0" smtClean="0">
                <a:solidFill>
                  <a:srgbClr val="FFC000"/>
                </a:solidFill>
              </a:rPr>
              <a:t>Дата рождения: </a:t>
            </a:r>
            <a:r>
              <a:rPr lang="ru-RU" dirty="0" smtClean="0">
                <a:solidFill>
                  <a:srgbClr val="FFFF00"/>
                </a:solidFill>
              </a:rPr>
              <a:t>02.09.1951 г.</a:t>
            </a:r>
          </a:p>
          <a:p>
            <a:pPr algn="l"/>
            <a:r>
              <a:rPr lang="ru-RU" dirty="0" smtClean="0">
                <a:solidFill>
                  <a:srgbClr val="FFC000"/>
                </a:solidFill>
              </a:rPr>
              <a:t>Образование</a:t>
            </a:r>
            <a:r>
              <a:rPr lang="ru-RU" dirty="0" smtClean="0">
                <a:solidFill>
                  <a:srgbClr val="FFFF00"/>
                </a:solidFill>
              </a:rPr>
              <a:t>: Высшее,</a:t>
            </a:r>
          </a:p>
          <a:p>
            <a:pPr algn="l"/>
            <a:r>
              <a:rPr lang="ru-RU" dirty="0" smtClean="0">
                <a:solidFill>
                  <a:srgbClr val="FFFF00"/>
                </a:solidFill>
              </a:rPr>
              <a:t>Ворошиловградский педагогический институт</a:t>
            </a:r>
          </a:p>
          <a:p>
            <a:pPr algn="l"/>
            <a:r>
              <a:rPr lang="ru-RU" dirty="0" smtClean="0">
                <a:solidFill>
                  <a:srgbClr val="FFC000"/>
                </a:solidFill>
              </a:rPr>
              <a:t>Специальность: </a:t>
            </a:r>
            <a:r>
              <a:rPr lang="ru-RU" dirty="0" smtClean="0">
                <a:solidFill>
                  <a:srgbClr val="FFFF00"/>
                </a:solidFill>
              </a:rPr>
              <a:t>учитель истории и                            обществоведения  </a:t>
            </a:r>
          </a:p>
          <a:p>
            <a:pPr algn="l"/>
            <a:r>
              <a:rPr lang="ru-RU" dirty="0" smtClean="0">
                <a:solidFill>
                  <a:srgbClr val="FFC000"/>
                </a:solidFill>
              </a:rPr>
              <a:t>Педагогический стаж: </a:t>
            </a:r>
            <a:r>
              <a:rPr lang="ru-RU" dirty="0" smtClean="0">
                <a:solidFill>
                  <a:srgbClr val="FFFF00"/>
                </a:solidFill>
              </a:rPr>
              <a:t>39 лет,</a:t>
            </a:r>
          </a:p>
          <a:p>
            <a:pPr algn="l"/>
            <a:r>
              <a:rPr lang="ru-RU" dirty="0" smtClean="0">
                <a:solidFill>
                  <a:srgbClr val="FFFF00"/>
                </a:solidFill>
              </a:rPr>
              <a:t>Высшая квалификационная категория</a:t>
            </a:r>
          </a:p>
          <a:p>
            <a:pPr algn="l"/>
            <a:endParaRPr lang="ru-RU" dirty="0">
              <a:solidFill>
                <a:srgbClr val="FFFF00"/>
              </a:solidFill>
            </a:endParaRPr>
          </a:p>
        </p:txBody>
      </p:sp>
      <p:pic>
        <p:nvPicPr>
          <p:cNvPr id="4" name="Рисунок 3" descr="карт 1.jpg"/>
          <p:cNvPicPr>
            <a:picLocks noChangeAspect="1"/>
          </p:cNvPicPr>
          <p:nvPr/>
        </p:nvPicPr>
        <p:blipFill>
          <a:blip r:embed="rId2"/>
          <a:stretch>
            <a:fillRect/>
          </a:stretch>
        </p:blipFill>
        <p:spPr>
          <a:xfrm>
            <a:off x="0" y="0"/>
            <a:ext cx="2714612" cy="685800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366868" y="533400"/>
            <a:ext cx="5105400" cy="538146"/>
          </a:xfrm>
        </p:spPr>
        <p:txBody>
          <a:bodyPr/>
          <a:lstStyle/>
          <a:p>
            <a:r>
              <a:rPr lang="ru-RU" dirty="0" smtClean="0"/>
              <a:t> </a:t>
            </a:r>
            <a:endParaRPr lang="ru-RU" dirty="0"/>
          </a:p>
        </p:txBody>
      </p:sp>
      <p:sp>
        <p:nvSpPr>
          <p:cNvPr id="3" name="Подзаголовок 2"/>
          <p:cNvSpPr>
            <a:spLocks noGrp="1"/>
          </p:cNvSpPr>
          <p:nvPr>
            <p:ph type="subTitle" idx="1"/>
          </p:nvPr>
        </p:nvSpPr>
        <p:spPr>
          <a:xfrm>
            <a:off x="2857488" y="214290"/>
            <a:ext cx="6072230" cy="6357982"/>
          </a:xfrm>
        </p:spPr>
        <p:txBody>
          <a:bodyPr/>
          <a:lstStyle/>
          <a:p>
            <a:r>
              <a:rPr lang="ru-RU" dirty="0" smtClean="0"/>
              <a:t> </a:t>
            </a:r>
            <a:endParaRPr lang="ru-RU" dirty="0"/>
          </a:p>
        </p:txBody>
      </p:sp>
      <p:pic>
        <p:nvPicPr>
          <p:cNvPr id="4" name="Picture 2" descr="F:\аттестация работников школы\Толмачева Л.В\фото Л.В\SAM_0103.JPG"/>
          <p:cNvPicPr>
            <a:picLocks noChangeAspect="1" noChangeArrowheads="1"/>
          </p:cNvPicPr>
          <p:nvPr/>
        </p:nvPicPr>
        <p:blipFill>
          <a:blip r:embed="rId2" cstate="email"/>
          <a:srcRect/>
          <a:stretch>
            <a:fillRect/>
          </a:stretch>
        </p:blipFill>
        <p:spPr bwMode="auto">
          <a:xfrm>
            <a:off x="4429092" y="3500438"/>
            <a:ext cx="4714908" cy="3357562"/>
          </a:xfrm>
          <a:prstGeom prst="rect">
            <a:avLst/>
          </a:prstGeom>
          <a:noFill/>
          <a:ln w="9525">
            <a:noFill/>
            <a:miter lim="800000"/>
            <a:headEnd/>
            <a:tailEnd/>
          </a:ln>
        </p:spPr>
      </p:pic>
      <p:pic>
        <p:nvPicPr>
          <p:cNvPr id="5" name="Рисунок 4" descr="карт 1.jpg"/>
          <p:cNvPicPr>
            <a:picLocks noChangeAspect="1"/>
          </p:cNvPicPr>
          <p:nvPr/>
        </p:nvPicPr>
        <p:blipFill>
          <a:blip r:embed="rId3"/>
          <a:stretch>
            <a:fillRect/>
          </a:stretch>
        </p:blipFill>
        <p:spPr>
          <a:xfrm>
            <a:off x="0" y="0"/>
            <a:ext cx="2714612" cy="6858000"/>
          </a:xfrm>
          <a:prstGeom prst="rect">
            <a:avLst/>
          </a:prstGeom>
        </p:spPr>
      </p:pic>
      <p:pic>
        <p:nvPicPr>
          <p:cNvPr id="6" name="Picture 2" descr="F:\аттестация работников школы\Толмачева Л.В\фото Л.В\SAM_0104.JPG"/>
          <p:cNvPicPr>
            <a:picLocks noChangeAspect="1" noChangeArrowheads="1"/>
          </p:cNvPicPr>
          <p:nvPr/>
        </p:nvPicPr>
        <p:blipFill>
          <a:blip r:embed="rId4" cstate="email"/>
          <a:srcRect/>
          <a:stretch>
            <a:fillRect/>
          </a:stretch>
        </p:blipFill>
        <p:spPr bwMode="auto">
          <a:xfrm>
            <a:off x="2643174" y="0"/>
            <a:ext cx="4736901" cy="3500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366868" y="533400"/>
            <a:ext cx="5105400" cy="681022"/>
          </a:xfrm>
        </p:spPr>
        <p:txBody>
          <a:bodyPr/>
          <a:lstStyle/>
          <a:p>
            <a:r>
              <a:rPr lang="ru-RU" dirty="0" smtClean="0"/>
              <a:t> </a:t>
            </a:r>
            <a:endParaRPr lang="ru-RU" dirty="0"/>
          </a:p>
        </p:txBody>
      </p:sp>
      <p:sp>
        <p:nvSpPr>
          <p:cNvPr id="3" name="Подзаголовок 2"/>
          <p:cNvSpPr>
            <a:spLocks noGrp="1"/>
          </p:cNvSpPr>
          <p:nvPr>
            <p:ph type="subTitle" idx="1"/>
          </p:nvPr>
        </p:nvSpPr>
        <p:spPr>
          <a:xfrm>
            <a:off x="3000364" y="285728"/>
            <a:ext cx="5857916" cy="6357982"/>
          </a:xfrm>
        </p:spPr>
        <p:txBody>
          <a:bodyPr/>
          <a:lstStyle/>
          <a:p>
            <a:r>
              <a:rPr lang="ru-RU" dirty="0" smtClean="0"/>
              <a:t> </a:t>
            </a:r>
            <a:endParaRPr lang="ru-RU" dirty="0"/>
          </a:p>
        </p:txBody>
      </p:sp>
      <p:pic>
        <p:nvPicPr>
          <p:cNvPr id="4" name="Picture 3" descr="F:\аттестация работников школы\Толмачева Л.В\фото Л.В\SAM_0108.JPG"/>
          <p:cNvPicPr>
            <a:picLocks noChangeAspect="1" noChangeArrowheads="1"/>
          </p:cNvPicPr>
          <p:nvPr/>
        </p:nvPicPr>
        <p:blipFill>
          <a:blip r:embed="rId2" cstate="email"/>
          <a:srcRect/>
          <a:stretch>
            <a:fillRect/>
          </a:stretch>
        </p:blipFill>
        <p:spPr bwMode="auto">
          <a:xfrm>
            <a:off x="2714612" y="0"/>
            <a:ext cx="4235801" cy="3429000"/>
          </a:xfrm>
          <a:prstGeom prst="rect">
            <a:avLst/>
          </a:prstGeom>
          <a:noFill/>
          <a:ln w="9525">
            <a:noFill/>
            <a:miter lim="800000"/>
            <a:headEnd/>
            <a:tailEnd/>
          </a:ln>
        </p:spPr>
      </p:pic>
      <p:pic>
        <p:nvPicPr>
          <p:cNvPr id="5" name="Рисунок 4" descr="карт 1.jpg"/>
          <p:cNvPicPr>
            <a:picLocks noChangeAspect="1"/>
          </p:cNvPicPr>
          <p:nvPr/>
        </p:nvPicPr>
        <p:blipFill>
          <a:blip r:embed="rId3"/>
          <a:stretch>
            <a:fillRect/>
          </a:stretch>
        </p:blipFill>
        <p:spPr>
          <a:xfrm>
            <a:off x="0" y="0"/>
            <a:ext cx="2643174" cy="6858000"/>
          </a:xfrm>
          <a:prstGeom prst="rect">
            <a:avLst/>
          </a:prstGeom>
        </p:spPr>
      </p:pic>
      <p:pic>
        <p:nvPicPr>
          <p:cNvPr id="6" name="Picture 2" descr="F:\аттестация работников школы\Толмачева Л.В\фото Л.В\SAM_0084.JPG"/>
          <p:cNvPicPr>
            <a:picLocks noChangeAspect="1" noChangeArrowheads="1"/>
          </p:cNvPicPr>
          <p:nvPr/>
        </p:nvPicPr>
        <p:blipFill>
          <a:blip r:embed="rId4" cstate="email"/>
          <a:srcRect/>
          <a:stretch>
            <a:fillRect/>
          </a:stretch>
        </p:blipFill>
        <p:spPr bwMode="auto">
          <a:xfrm>
            <a:off x="4786282" y="3429000"/>
            <a:ext cx="4357718"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366868" y="533400"/>
            <a:ext cx="5105400" cy="895336"/>
          </a:xfrm>
        </p:spPr>
        <p:txBody>
          <a:bodyPr/>
          <a:lstStyle/>
          <a:p>
            <a:r>
              <a:rPr lang="ru-RU" dirty="0" smtClean="0"/>
              <a:t> </a:t>
            </a:r>
            <a:endParaRPr lang="ru-RU" dirty="0"/>
          </a:p>
        </p:txBody>
      </p:sp>
      <p:sp>
        <p:nvSpPr>
          <p:cNvPr id="3" name="Подзаголовок 2"/>
          <p:cNvSpPr>
            <a:spLocks noGrp="1"/>
          </p:cNvSpPr>
          <p:nvPr>
            <p:ph type="subTitle" idx="1"/>
          </p:nvPr>
        </p:nvSpPr>
        <p:spPr>
          <a:xfrm>
            <a:off x="3071802" y="285728"/>
            <a:ext cx="5857916" cy="6286544"/>
          </a:xfrm>
        </p:spPr>
        <p:txBody>
          <a:bodyPr/>
          <a:lstStyle/>
          <a:p>
            <a:r>
              <a:rPr lang="ru-RU" dirty="0" smtClean="0"/>
              <a:t> </a:t>
            </a:r>
            <a:endParaRPr lang="ru-RU" dirty="0"/>
          </a:p>
        </p:txBody>
      </p:sp>
      <p:pic>
        <p:nvPicPr>
          <p:cNvPr id="4" name="Picture 2" descr="F:\аттестация работников школы\Толмачева Л.В\фото Л.В\SAM_0089.JPG"/>
          <p:cNvPicPr>
            <a:picLocks noChangeAspect="1" noChangeArrowheads="1"/>
          </p:cNvPicPr>
          <p:nvPr/>
        </p:nvPicPr>
        <p:blipFill>
          <a:blip r:embed="rId2" cstate="email"/>
          <a:srcRect/>
          <a:stretch>
            <a:fillRect/>
          </a:stretch>
        </p:blipFill>
        <p:spPr bwMode="auto">
          <a:xfrm>
            <a:off x="2714612" y="0"/>
            <a:ext cx="4071966" cy="3571876"/>
          </a:xfrm>
          <a:prstGeom prst="rect">
            <a:avLst/>
          </a:prstGeom>
          <a:noFill/>
          <a:ln w="9525">
            <a:noFill/>
            <a:miter lim="800000"/>
            <a:headEnd/>
            <a:tailEnd/>
          </a:ln>
        </p:spPr>
      </p:pic>
      <p:pic>
        <p:nvPicPr>
          <p:cNvPr id="5" name="Рисунок 4" descr="карт 1.jpg"/>
          <p:cNvPicPr>
            <a:picLocks noChangeAspect="1"/>
          </p:cNvPicPr>
          <p:nvPr/>
        </p:nvPicPr>
        <p:blipFill>
          <a:blip r:embed="rId3"/>
          <a:stretch>
            <a:fillRect/>
          </a:stretch>
        </p:blipFill>
        <p:spPr>
          <a:xfrm>
            <a:off x="0" y="0"/>
            <a:ext cx="2643174" cy="6858000"/>
          </a:xfrm>
          <a:prstGeom prst="rect">
            <a:avLst/>
          </a:prstGeom>
        </p:spPr>
      </p:pic>
      <p:pic>
        <p:nvPicPr>
          <p:cNvPr id="6" name="Picture 2" descr="F:\аттестация работников школы\Толмачева Л.В\фото Л.В\SAM_0090.JPG"/>
          <p:cNvPicPr>
            <a:picLocks noChangeAspect="1" noChangeArrowheads="1"/>
          </p:cNvPicPr>
          <p:nvPr/>
        </p:nvPicPr>
        <p:blipFill>
          <a:blip r:embed="rId4" cstate="email"/>
          <a:srcRect/>
          <a:stretch>
            <a:fillRect/>
          </a:stretch>
        </p:blipFill>
        <p:spPr bwMode="auto">
          <a:xfrm>
            <a:off x="4786314" y="3571876"/>
            <a:ext cx="4357686" cy="32861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366868" y="533400"/>
            <a:ext cx="5105400" cy="681022"/>
          </a:xfrm>
        </p:spPr>
        <p:txBody>
          <a:bodyPr/>
          <a:lstStyle/>
          <a:p>
            <a:r>
              <a:rPr lang="ru-RU" dirty="0" smtClean="0"/>
              <a:t> </a:t>
            </a:r>
            <a:endParaRPr lang="ru-RU" dirty="0"/>
          </a:p>
        </p:txBody>
      </p:sp>
      <p:sp>
        <p:nvSpPr>
          <p:cNvPr id="3" name="Подзаголовок 2"/>
          <p:cNvSpPr>
            <a:spLocks noGrp="1"/>
          </p:cNvSpPr>
          <p:nvPr>
            <p:ph type="subTitle" idx="1"/>
          </p:nvPr>
        </p:nvSpPr>
        <p:spPr>
          <a:xfrm>
            <a:off x="2928926" y="214290"/>
            <a:ext cx="6000792" cy="6357982"/>
          </a:xfrm>
        </p:spPr>
        <p:txBody>
          <a:bodyPr/>
          <a:lstStyle/>
          <a:p>
            <a:r>
              <a:rPr lang="ru-RU" dirty="0" smtClean="0"/>
              <a:t> </a:t>
            </a:r>
            <a:endParaRPr lang="ru-RU" dirty="0"/>
          </a:p>
        </p:txBody>
      </p:sp>
      <p:pic>
        <p:nvPicPr>
          <p:cNvPr id="4" name="Picture 2" descr="H:\фото 5Б\IMG_20150408_120940.jpg"/>
          <p:cNvPicPr>
            <a:picLocks noChangeAspect="1" noChangeArrowheads="1"/>
          </p:cNvPicPr>
          <p:nvPr/>
        </p:nvPicPr>
        <p:blipFill>
          <a:blip r:embed="rId2" cstate="email"/>
          <a:srcRect/>
          <a:stretch>
            <a:fillRect/>
          </a:stretch>
        </p:blipFill>
        <p:spPr bwMode="auto">
          <a:xfrm>
            <a:off x="0" y="0"/>
            <a:ext cx="4787900" cy="6829425"/>
          </a:xfrm>
          <a:prstGeom prst="rect">
            <a:avLst/>
          </a:prstGeom>
          <a:noFill/>
          <a:ln w="9525">
            <a:noFill/>
            <a:miter lim="800000"/>
            <a:headEnd/>
            <a:tailEnd/>
          </a:ln>
        </p:spPr>
      </p:pic>
      <p:sp>
        <p:nvSpPr>
          <p:cNvPr id="5" name="Прямоугольник 4"/>
          <p:cNvSpPr/>
          <p:nvPr/>
        </p:nvSpPr>
        <p:spPr>
          <a:xfrm>
            <a:off x="4857752" y="571480"/>
            <a:ext cx="4000528" cy="6001643"/>
          </a:xfrm>
          <a:prstGeom prst="rect">
            <a:avLst/>
          </a:prstGeom>
        </p:spPr>
        <p:txBody>
          <a:bodyPr wrap="square">
            <a:spAutoFit/>
          </a:bodyPr>
          <a:lstStyle/>
          <a:p>
            <a:r>
              <a:rPr lang="ru-RU" sz="3200" dirty="0" smtClean="0">
                <a:solidFill>
                  <a:srgbClr val="FFC000"/>
                </a:solidFill>
                <a:latin typeface="Times New Roman" pitchFamily="18" charset="0"/>
                <a:cs typeface="Times New Roman" pitchFamily="18" charset="0"/>
              </a:rPr>
              <a:t>«Никто не забыт –</a:t>
            </a:r>
          </a:p>
          <a:p>
            <a:r>
              <a:rPr lang="ru-RU" sz="3200" dirty="0" smtClean="0">
                <a:solidFill>
                  <a:srgbClr val="FFC000"/>
                </a:solidFill>
                <a:latin typeface="Times New Roman" pitchFamily="18" charset="0"/>
                <a:cs typeface="Times New Roman" pitchFamily="18" charset="0"/>
              </a:rPr>
              <a:t> ничто не забыто»</a:t>
            </a:r>
          </a:p>
          <a:p>
            <a:endParaRPr lang="ru-RU" sz="3200" dirty="0" smtClean="0">
              <a:solidFill>
                <a:srgbClr val="FFC000"/>
              </a:solidFill>
              <a:latin typeface="Times New Roman" pitchFamily="18" charset="0"/>
              <a:cs typeface="Times New Roman" pitchFamily="18" charset="0"/>
            </a:endParaRPr>
          </a:p>
          <a:p>
            <a:endParaRPr lang="ru-RU" sz="3200" dirty="0" smtClean="0">
              <a:solidFill>
                <a:srgbClr val="FFC000"/>
              </a:solidFill>
              <a:latin typeface="Times New Roman" pitchFamily="18" charset="0"/>
              <a:cs typeface="Times New Roman" pitchFamily="18" charset="0"/>
            </a:endParaRPr>
          </a:p>
          <a:p>
            <a:endParaRPr lang="ru-RU" sz="3200" dirty="0" smtClean="0">
              <a:solidFill>
                <a:srgbClr val="FFC000"/>
              </a:solidFill>
              <a:latin typeface="Times New Roman" pitchFamily="18" charset="0"/>
              <a:cs typeface="Times New Roman" pitchFamily="18" charset="0"/>
            </a:endParaRPr>
          </a:p>
          <a:p>
            <a:endParaRPr lang="ru-RU" sz="3200" dirty="0" smtClean="0">
              <a:solidFill>
                <a:srgbClr val="FFC000"/>
              </a:solidFill>
              <a:latin typeface="Times New Roman" pitchFamily="18" charset="0"/>
              <a:cs typeface="Times New Roman" pitchFamily="18" charset="0"/>
            </a:endParaRPr>
          </a:p>
          <a:p>
            <a:endParaRPr lang="ru-RU" sz="3200" dirty="0" smtClean="0">
              <a:solidFill>
                <a:srgbClr val="FFC000"/>
              </a:solidFill>
              <a:latin typeface="Times New Roman" pitchFamily="18" charset="0"/>
              <a:cs typeface="Times New Roman" pitchFamily="18" charset="0"/>
            </a:endParaRPr>
          </a:p>
          <a:p>
            <a:endParaRPr lang="ru-RU" sz="3200" dirty="0" smtClean="0">
              <a:solidFill>
                <a:srgbClr val="FFC000"/>
              </a:solidFill>
              <a:latin typeface="Times New Roman" pitchFamily="18" charset="0"/>
              <a:cs typeface="Times New Roman" pitchFamily="18" charset="0"/>
            </a:endParaRPr>
          </a:p>
          <a:p>
            <a:endParaRPr lang="ru-RU" sz="3200" dirty="0" smtClean="0">
              <a:solidFill>
                <a:srgbClr val="FFC000"/>
              </a:solidFill>
              <a:latin typeface="Times New Roman" pitchFamily="18" charset="0"/>
              <a:cs typeface="Times New Roman" pitchFamily="18" charset="0"/>
            </a:endParaRPr>
          </a:p>
          <a:p>
            <a:endParaRPr lang="ru-RU" sz="3200" dirty="0" smtClean="0">
              <a:solidFill>
                <a:srgbClr val="FFC000"/>
              </a:solidFill>
              <a:latin typeface="Times New Roman" pitchFamily="18" charset="0"/>
              <a:cs typeface="Times New Roman" pitchFamily="18" charset="0"/>
            </a:endParaRPr>
          </a:p>
          <a:p>
            <a:r>
              <a:rPr lang="ru-RU" sz="3200" dirty="0" smtClean="0">
                <a:solidFill>
                  <a:srgbClr val="FFC000"/>
                </a:solidFill>
                <a:latin typeface="Times New Roman" pitchFamily="18" charset="0"/>
                <a:cs typeface="Times New Roman" pitchFamily="18" charset="0"/>
              </a:rPr>
              <a:t>Классный час </a:t>
            </a:r>
          </a:p>
          <a:p>
            <a:r>
              <a:rPr lang="ru-RU" sz="3200" dirty="0" smtClean="0">
                <a:solidFill>
                  <a:srgbClr val="FFC000"/>
                </a:solidFill>
                <a:latin typeface="Times New Roman" pitchFamily="18" charset="0"/>
                <a:cs typeface="Times New Roman" pitchFamily="18" charset="0"/>
              </a:rPr>
              <a:t>                5 классы.</a:t>
            </a:r>
            <a:endParaRPr lang="ru-RU" sz="3200" dirty="0">
              <a:solidFill>
                <a:srgbClr val="FFC000"/>
              </a:solidFill>
              <a:latin typeface="Times New Roman" pitchFamily="18" charset="0"/>
              <a:cs typeface="Times New Roman" pitchFamily="18" charset="0"/>
            </a:endParaRPr>
          </a:p>
        </p:txBody>
      </p:sp>
      <p:pic>
        <p:nvPicPr>
          <p:cNvPr id="7" name="Рисунок 6" descr="4444.png"/>
          <p:cNvPicPr>
            <a:picLocks noChangeAspect="1"/>
          </p:cNvPicPr>
          <p:nvPr/>
        </p:nvPicPr>
        <p:blipFill>
          <a:blip r:embed="rId3"/>
          <a:stretch>
            <a:fillRect/>
          </a:stretch>
        </p:blipFill>
        <p:spPr>
          <a:xfrm>
            <a:off x="5857883" y="1714488"/>
            <a:ext cx="2857520" cy="2000264"/>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366868" y="533400"/>
            <a:ext cx="5105400" cy="681022"/>
          </a:xfrm>
        </p:spPr>
        <p:txBody>
          <a:bodyPr/>
          <a:lstStyle/>
          <a:p>
            <a:r>
              <a:rPr lang="ru-RU" dirty="0" smtClean="0"/>
              <a:t> </a:t>
            </a:r>
            <a:endParaRPr lang="ru-RU" dirty="0"/>
          </a:p>
        </p:txBody>
      </p:sp>
      <p:sp>
        <p:nvSpPr>
          <p:cNvPr id="3" name="Подзаголовок 2"/>
          <p:cNvSpPr>
            <a:spLocks noGrp="1"/>
          </p:cNvSpPr>
          <p:nvPr>
            <p:ph type="subTitle" idx="1"/>
          </p:nvPr>
        </p:nvSpPr>
        <p:spPr>
          <a:xfrm>
            <a:off x="3000364" y="285728"/>
            <a:ext cx="5929354" cy="6357982"/>
          </a:xfrm>
        </p:spPr>
        <p:txBody>
          <a:bodyPr/>
          <a:lstStyle/>
          <a:p>
            <a:r>
              <a:rPr lang="ru-RU" dirty="0" smtClean="0"/>
              <a:t> </a:t>
            </a:r>
            <a:endParaRPr lang="ru-RU" dirty="0"/>
          </a:p>
        </p:txBody>
      </p:sp>
      <p:pic>
        <p:nvPicPr>
          <p:cNvPr id="4" name="Picture 3" descr="H:\фото 5Б\IMG_20150408_120916.jpg"/>
          <p:cNvPicPr>
            <a:picLocks noChangeAspect="1" noChangeArrowheads="1"/>
          </p:cNvPicPr>
          <p:nvPr/>
        </p:nvPicPr>
        <p:blipFill>
          <a:blip r:embed="rId2" cstate="email"/>
          <a:srcRect/>
          <a:stretch>
            <a:fillRect/>
          </a:stretch>
        </p:blipFill>
        <p:spPr bwMode="auto">
          <a:xfrm>
            <a:off x="0" y="0"/>
            <a:ext cx="4932363" cy="6858000"/>
          </a:xfrm>
          <a:prstGeom prst="rect">
            <a:avLst/>
          </a:prstGeom>
          <a:noFill/>
          <a:ln w="9525">
            <a:noFill/>
            <a:miter lim="800000"/>
            <a:headEnd/>
            <a:tailEnd/>
          </a:ln>
        </p:spPr>
      </p:pic>
      <p:pic>
        <p:nvPicPr>
          <p:cNvPr id="5" name="Picture 2" descr="H:\фото 5Б\IMG_20150408_120933.jpg"/>
          <p:cNvPicPr>
            <a:picLocks noChangeAspect="1" noChangeArrowheads="1"/>
          </p:cNvPicPr>
          <p:nvPr/>
        </p:nvPicPr>
        <p:blipFill>
          <a:blip r:embed="rId3" cstate="email"/>
          <a:srcRect/>
          <a:stretch>
            <a:fillRect/>
          </a:stretch>
        </p:blipFill>
        <p:spPr bwMode="auto">
          <a:xfrm>
            <a:off x="4929190" y="0"/>
            <a:ext cx="4214810" cy="3789363"/>
          </a:xfrm>
          <a:prstGeom prst="rect">
            <a:avLst/>
          </a:prstGeom>
          <a:noFill/>
          <a:ln w="9525">
            <a:noFill/>
            <a:miter lim="800000"/>
            <a:headEnd/>
            <a:tailEnd/>
          </a:ln>
        </p:spPr>
      </p:pic>
      <p:pic>
        <p:nvPicPr>
          <p:cNvPr id="6" name="Picture 2" descr="H:\фото 5Б\IMG_20150408_120946.jpg"/>
          <p:cNvPicPr>
            <a:picLocks noChangeAspect="1" noChangeArrowheads="1"/>
          </p:cNvPicPr>
          <p:nvPr/>
        </p:nvPicPr>
        <p:blipFill>
          <a:blip r:embed="rId4" cstate="email"/>
          <a:srcRect/>
          <a:stretch>
            <a:fillRect/>
          </a:stretch>
        </p:blipFill>
        <p:spPr bwMode="auto">
          <a:xfrm>
            <a:off x="4932363" y="3716338"/>
            <a:ext cx="4211637" cy="3141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143240" y="214290"/>
            <a:ext cx="5786478" cy="3500462"/>
          </a:xfrm>
        </p:spPr>
        <p:txBody>
          <a:bodyPr/>
          <a:lstStyle/>
          <a:p>
            <a:pPr algn="ctr"/>
            <a:r>
              <a:rPr lang="ru-RU" sz="5400" dirty="0" smtClean="0"/>
              <a:t>Награды и поощрения</a:t>
            </a:r>
            <a:endParaRPr lang="ru-RU" sz="5400" dirty="0"/>
          </a:p>
        </p:txBody>
      </p:sp>
      <p:sp>
        <p:nvSpPr>
          <p:cNvPr id="3" name="Подзаголовок 2"/>
          <p:cNvSpPr>
            <a:spLocks noGrp="1"/>
          </p:cNvSpPr>
          <p:nvPr>
            <p:ph type="subTitle" idx="1"/>
          </p:nvPr>
        </p:nvSpPr>
        <p:spPr>
          <a:xfrm>
            <a:off x="3000364" y="2285992"/>
            <a:ext cx="5929354" cy="4286280"/>
          </a:xfrm>
        </p:spPr>
        <p:txBody>
          <a:bodyPr/>
          <a:lstStyle/>
          <a:p>
            <a:r>
              <a:rPr lang="ru-RU" dirty="0" smtClean="0"/>
              <a:t> </a:t>
            </a:r>
            <a:endParaRPr lang="ru-RU" dirty="0"/>
          </a:p>
        </p:txBody>
      </p:sp>
      <p:pic>
        <p:nvPicPr>
          <p:cNvPr id="4" name="Рисунок 3" descr="карт 1.jpg"/>
          <p:cNvPicPr>
            <a:picLocks noChangeAspect="1"/>
          </p:cNvPicPr>
          <p:nvPr/>
        </p:nvPicPr>
        <p:blipFill>
          <a:blip r:embed="rId2"/>
          <a:stretch>
            <a:fillRect/>
          </a:stretch>
        </p:blipFill>
        <p:spPr>
          <a:xfrm>
            <a:off x="0" y="0"/>
            <a:ext cx="2643174" cy="685800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 </a:t>
            </a:r>
            <a:endParaRPr lang="ru-RU" dirty="0"/>
          </a:p>
        </p:txBody>
      </p:sp>
      <p:sp>
        <p:nvSpPr>
          <p:cNvPr id="3" name="Подзаголовок 2"/>
          <p:cNvSpPr>
            <a:spLocks noGrp="1"/>
          </p:cNvSpPr>
          <p:nvPr>
            <p:ph type="subTitle" idx="1"/>
          </p:nvPr>
        </p:nvSpPr>
        <p:spPr>
          <a:xfrm>
            <a:off x="3000364" y="357166"/>
            <a:ext cx="5857916" cy="6072230"/>
          </a:xfrm>
        </p:spPr>
        <p:txBody>
          <a:bodyPr/>
          <a:lstStyle/>
          <a:p>
            <a:r>
              <a:rPr lang="ru-RU" dirty="0" smtClean="0"/>
              <a:t> </a:t>
            </a:r>
            <a:endParaRPr lang="ru-RU" dirty="0"/>
          </a:p>
        </p:txBody>
      </p:sp>
      <p:pic>
        <p:nvPicPr>
          <p:cNvPr id="4" name="Рисунок 3" descr="img12027.jpg"/>
          <p:cNvPicPr>
            <a:picLocks noChangeAspect="1"/>
          </p:cNvPicPr>
          <p:nvPr/>
        </p:nvPicPr>
        <p:blipFill>
          <a:blip r:embed="rId2" cstate="email"/>
          <a:stretch>
            <a:fillRect/>
          </a:stretch>
        </p:blipFill>
        <p:spPr>
          <a:xfrm>
            <a:off x="3643306" y="0"/>
            <a:ext cx="4983728" cy="6858000"/>
          </a:xfrm>
          <a:prstGeom prst="rect">
            <a:avLst/>
          </a:prstGeom>
        </p:spPr>
      </p:pic>
      <p:pic>
        <p:nvPicPr>
          <p:cNvPr id="5" name="Рисунок 4" descr="карт 1.jpg"/>
          <p:cNvPicPr>
            <a:picLocks noChangeAspect="1"/>
          </p:cNvPicPr>
          <p:nvPr/>
        </p:nvPicPr>
        <p:blipFill>
          <a:blip r:embed="rId3"/>
          <a:stretch>
            <a:fillRect/>
          </a:stretch>
        </p:blipFill>
        <p:spPr>
          <a:xfrm>
            <a:off x="0" y="0"/>
            <a:ext cx="2714612" cy="685800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 </a:t>
            </a:r>
            <a:endParaRPr lang="ru-RU" dirty="0"/>
          </a:p>
        </p:txBody>
      </p:sp>
      <p:sp>
        <p:nvSpPr>
          <p:cNvPr id="3" name="Подзаголовок 2"/>
          <p:cNvSpPr>
            <a:spLocks noGrp="1"/>
          </p:cNvSpPr>
          <p:nvPr>
            <p:ph type="subTitle" idx="1"/>
          </p:nvPr>
        </p:nvSpPr>
        <p:spPr/>
        <p:txBody>
          <a:bodyPr/>
          <a:lstStyle/>
          <a:p>
            <a:r>
              <a:rPr lang="ru-RU" dirty="0" smtClean="0"/>
              <a:t> </a:t>
            </a:r>
            <a:endParaRPr lang="ru-RU" dirty="0"/>
          </a:p>
        </p:txBody>
      </p:sp>
      <p:pic>
        <p:nvPicPr>
          <p:cNvPr id="5" name="Рисунок 4" descr="img12052.jpg"/>
          <p:cNvPicPr>
            <a:picLocks noChangeAspect="1"/>
          </p:cNvPicPr>
          <p:nvPr/>
        </p:nvPicPr>
        <p:blipFill>
          <a:blip r:embed="rId2" cstate="email"/>
          <a:stretch>
            <a:fillRect/>
          </a:stretch>
        </p:blipFill>
        <p:spPr>
          <a:xfrm>
            <a:off x="3643306" y="0"/>
            <a:ext cx="4983728" cy="6858000"/>
          </a:xfrm>
          <a:prstGeom prst="rect">
            <a:avLst/>
          </a:prstGeom>
        </p:spPr>
      </p:pic>
      <p:pic>
        <p:nvPicPr>
          <p:cNvPr id="6" name="Рисунок 5" descr="карт 1.jpg"/>
          <p:cNvPicPr>
            <a:picLocks noChangeAspect="1"/>
          </p:cNvPicPr>
          <p:nvPr/>
        </p:nvPicPr>
        <p:blipFill>
          <a:blip r:embed="rId3"/>
          <a:stretch>
            <a:fillRect/>
          </a:stretch>
        </p:blipFill>
        <p:spPr>
          <a:xfrm>
            <a:off x="0" y="0"/>
            <a:ext cx="2714612" cy="685800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 </a:t>
            </a:r>
            <a:endParaRPr lang="ru-RU" dirty="0"/>
          </a:p>
        </p:txBody>
      </p:sp>
      <p:sp>
        <p:nvSpPr>
          <p:cNvPr id="3" name="Подзаголовок 2"/>
          <p:cNvSpPr>
            <a:spLocks noGrp="1"/>
          </p:cNvSpPr>
          <p:nvPr>
            <p:ph type="subTitle" idx="1"/>
          </p:nvPr>
        </p:nvSpPr>
        <p:spPr/>
        <p:txBody>
          <a:bodyPr/>
          <a:lstStyle/>
          <a:p>
            <a:r>
              <a:rPr lang="ru-RU" dirty="0" smtClean="0"/>
              <a:t> </a:t>
            </a:r>
            <a:endParaRPr lang="ru-RU" dirty="0"/>
          </a:p>
        </p:txBody>
      </p:sp>
      <p:pic>
        <p:nvPicPr>
          <p:cNvPr id="4" name="Рисунок 3" descr="img12029.jpg"/>
          <p:cNvPicPr>
            <a:picLocks noChangeAspect="1"/>
          </p:cNvPicPr>
          <p:nvPr/>
        </p:nvPicPr>
        <p:blipFill>
          <a:blip r:embed="rId2" cstate="email"/>
          <a:stretch>
            <a:fillRect/>
          </a:stretch>
        </p:blipFill>
        <p:spPr>
          <a:xfrm>
            <a:off x="3500430" y="0"/>
            <a:ext cx="4983728" cy="6858000"/>
          </a:xfrm>
          <a:prstGeom prst="rect">
            <a:avLst/>
          </a:prstGeom>
        </p:spPr>
      </p:pic>
      <p:pic>
        <p:nvPicPr>
          <p:cNvPr id="5" name="Рисунок 4" descr="карт 1.jpg"/>
          <p:cNvPicPr>
            <a:picLocks noChangeAspect="1"/>
          </p:cNvPicPr>
          <p:nvPr/>
        </p:nvPicPr>
        <p:blipFill>
          <a:blip r:embed="rId3"/>
          <a:stretch>
            <a:fillRect/>
          </a:stretch>
        </p:blipFill>
        <p:spPr>
          <a:xfrm>
            <a:off x="0" y="0"/>
            <a:ext cx="2643174" cy="685800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 </a:t>
            </a:r>
            <a:endParaRPr lang="ru-RU" dirty="0"/>
          </a:p>
        </p:txBody>
      </p:sp>
      <p:sp>
        <p:nvSpPr>
          <p:cNvPr id="3" name="Подзаголовок 2"/>
          <p:cNvSpPr>
            <a:spLocks noGrp="1"/>
          </p:cNvSpPr>
          <p:nvPr>
            <p:ph type="subTitle" idx="1"/>
          </p:nvPr>
        </p:nvSpPr>
        <p:spPr/>
        <p:txBody>
          <a:bodyPr/>
          <a:lstStyle/>
          <a:p>
            <a:r>
              <a:rPr lang="ru-RU" dirty="0" smtClean="0"/>
              <a:t> </a:t>
            </a:r>
            <a:endParaRPr lang="ru-RU" dirty="0"/>
          </a:p>
        </p:txBody>
      </p:sp>
      <p:pic>
        <p:nvPicPr>
          <p:cNvPr id="4" name="Рисунок 3" descr="img12028.jpg"/>
          <p:cNvPicPr>
            <a:picLocks noChangeAspect="1"/>
          </p:cNvPicPr>
          <p:nvPr/>
        </p:nvPicPr>
        <p:blipFill>
          <a:blip r:embed="rId2" cstate="email"/>
          <a:stretch>
            <a:fillRect/>
          </a:stretch>
        </p:blipFill>
        <p:spPr>
          <a:xfrm>
            <a:off x="3571868" y="0"/>
            <a:ext cx="4983728" cy="6858000"/>
          </a:xfrm>
          <a:prstGeom prst="rect">
            <a:avLst/>
          </a:prstGeom>
        </p:spPr>
      </p:pic>
      <p:pic>
        <p:nvPicPr>
          <p:cNvPr id="5" name="Рисунок 4" descr="карт 1.jpg"/>
          <p:cNvPicPr>
            <a:picLocks noChangeAspect="1"/>
          </p:cNvPicPr>
          <p:nvPr/>
        </p:nvPicPr>
        <p:blipFill>
          <a:blip r:embed="rId3"/>
          <a:stretch>
            <a:fillRect/>
          </a:stretch>
        </p:blipFill>
        <p:spPr>
          <a:xfrm>
            <a:off x="0" y="0"/>
            <a:ext cx="2714612" cy="6858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366868" y="533400"/>
            <a:ext cx="5105400" cy="681022"/>
          </a:xfrm>
        </p:spPr>
        <p:txBody>
          <a:bodyPr/>
          <a:lstStyle/>
          <a:p>
            <a:r>
              <a:rPr lang="ru-RU" dirty="0" smtClean="0"/>
              <a:t> </a:t>
            </a:r>
            <a:endParaRPr lang="ru-RU" dirty="0"/>
          </a:p>
        </p:txBody>
      </p:sp>
      <p:sp>
        <p:nvSpPr>
          <p:cNvPr id="3" name="Подзаголовок 2"/>
          <p:cNvSpPr>
            <a:spLocks noGrp="1"/>
          </p:cNvSpPr>
          <p:nvPr>
            <p:ph type="subTitle" idx="1"/>
          </p:nvPr>
        </p:nvSpPr>
        <p:spPr>
          <a:xfrm>
            <a:off x="3000364" y="357166"/>
            <a:ext cx="5929354" cy="6286544"/>
          </a:xfrm>
        </p:spPr>
        <p:txBody>
          <a:bodyPr/>
          <a:lstStyle/>
          <a:p>
            <a:r>
              <a:rPr lang="ru-RU" dirty="0" smtClean="0"/>
              <a:t> </a:t>
            </a:r>
            <a:endParaRPr lang="ru-RU" dirty="0"/>
          </a:p>
        </p:txBody>
      </p:sp>
      <p:pic>
        <p:nvPicPr>
          <p:cNvPr id="4" name="Рисунок 3" descr="img12021.jpg"/>
          <p:cNvPicPr>
            <a:picLocks noChangeAspect="1"/>
          </p:cNvPicPr>
          <p:nvPr/>
        </p:nvPicPr>
        <p:blipFill>
          <a:blip r:embed="rId2" cstate="email"/>
          <a:srcRect/>
          <a:stretch>
            <a:fillRect/>
          </a:stretch>
        </p:blipFill>
        <p:spPr>
          <a:xfrm>
            <a:off x="2267744" y="1071546"/>
            <a:ext cx="6876256" cy="4941168"/>
          </a:xfrm>
          <a:prstGeom prst="rect">
            <a:avLst/>
          </a:prstGeom>
        </p:spPr>
      </p:pic>
      <p:pic>
        <p:nvPicPr>
          <p:cNvPr id="5" name="Рисунок 4" descr="карт 1.jpg"/>
          <p:cNvPicPr>
            <a:picLocks noChangeAspect="1"/>
          </p:cNvPicPr>
          <p:nvPr/>
        </p:nvPicPr>
        <p:blipFill>
          <a:blip r:embed="rId3"/>
          <a:stretch>
            <a:fillRect/>
          </a:stretch>
        </p:blipFill>
        <p:spPr>
          <a:xfrm>
            <a:off x="0" y="0"/>
            <a:ext cx="2714612" cy="685800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 </a:t>
            </a:r>
            <a:endParaRPr lang="ru-RU" dirty="0"/>
          </a:p>
        </p:txBody>
      </p:sp>
      <p:sp>
        <p:nvSpPr>
          <p:cNvPr id="3" name="Подзаголовок 2"/>
          <p:cNvSpPr>
            <a:spLocks noGrp="1"/>
          </p:cNvSpPr>
          <p:nvPr>
            <p:ph type="subTitle" idx="1"/>
          </p:nvPr>
        </p:nvSpPr>
        <p:spPr/>
        <p:txBody>
          <a:bodyPr/>
          <a:lstStyle/>
          <a:p>
            <a:r>
              <a:rPr lang="ru-RU" dirty="0" smtClean="0"/>
              <a:t> </a:t>
            </a:r>
            <a:endParaRPr lang="ru-RU" dirty="0"/>
          </a:p>
        </p:txBody>
      </p:sp>
      <p:pic>
        <p:nvPicPr>
          <p:cNvPr id="4" name="Рисунок 3" descr="img12030.jpg"/>
          <p:cNvPicPr>
            <a:picLocks noChangeAspect="1"/>
          </p:cNvPicPr>
          <p:nvPr/>
        </p:nvPicPr>
        <p:blipFill>
          <a:blip r:embed="rId2" cstate="email"/>
          <a:stretch>
            <a:fillRect/>
          </a:stretch>
        </p:blipFill>
        <p:spPr>
          <a:xfrm>
            <a:off x="3571868" y="0"/>
            <a:ext cx="4983728" cy="6858000"/>
          </a:xfrm>
          <a:prstGeom prst="rect">
            <a:avLst/>
          </a:prstGeom>
        </p:spPr>
      </p:pic>
      <p:pic>
        <p:nvPicPr>
          <p:cNvPr id="5" name="Рисунок 4" descr="карт 1.jpg"/>
          <p:cNvPicPr>
            <a:picLocks noChangeAspect="1"/>
          </p:cNvPicPr>
          <p:nvPr/>
        </p:nvPicPr>
        <p:blipFill>
          <a:blip r:embed="rId3"/>
          <a:stretch>
            <a:fillRect/>
          </a:stretch>
        </p:blipFill>
        <p:spPr>
          <a:xfrm>
            <a:off x="0" y="0"/>
            <a:ext cx="2714612" cy="6858000"/>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366868" y="533400"/>
            <a:ext cx="5105400" cy="3181352"/>
          </a:xfrm>
        </p:spPr>
        <p:txBody>
          <a:bodyPr/>
          <a:lstStyle/>
          <a:p>
            <a:pPr algn="ctr"/>
            <a:r>
              <a:rPr lang="ru-RU" dirty="0" smtClean="0"/>
              <a:t>Мой педагогический опыт</a:t>
            </a:r>
            <a:endParaRPr lang="ru-RU" dirty="0"/>
          </a:p>
        </p:txBody>
      </p:sp>
      <p:sp>
        <p:nvSpPr>
          <p:cNvPr id="3" name="Подзаголовок 2"/>
          <p:cNvSpPr>
            <a:spLocks noGrp="1"/>
          </p:cNvSpPr>
          <p:nvPr>
            <p:ph type="subTitle" idx="1"/>
          </p:nvPr>
        </p:nvSpPr>
        <p:spPr/>
        <p:txBody>
          <a:bodyPr/>
          <a:lstStyle/>
          <a:p>
            <a:r>
              <a:rPr lang="ru-RU" dirty="0" smtClean="0"/>
              <a:t>  </a:t>
            </a:r>
            <a:endParaRPr lang="ru-RU" dirty="0"/>
          </a:p>
        </p:txBody>
      </p:sp>
      <p:pic>
        <p:nvPicPr>
          <p:cNvPr id="4" name="Рисунок 3" descr="карт 1.jpg"/>
          <p:cNvPicPr>
            <a:picLocks noChangeAspect="1"/>
          </p:cNvPicPr>
          <p:nvPr/>
        </p:nvPicPr>
        <p:blipFill>
          <a:blip r:embed="rId2"/>
          <a:stretch>
            <a:fillRect/>
          </a:stretch>
        </p:blipFill>
        <p:spPr>
          <a:xfrm>
            <a:off x="0" y="0"/>
            <a:ext cx="2714612" cy="6858000"/>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366868" y="533400"/>
            <a:ext cx="5105400" cy="895336"/>
          </a:xfrm>
        </p:spPr>
        <p:txBody>
          <a:bodyPr/>
          <a:lstStyle/>
          <a:p>
            <a:r>
              <a:rPr lang="ru-RU" dirty="0" smtClean="0"/>
              <a:t> </a:t>
            </a:r>
            <a:endParaRPr lang="ru-RU" dirty="0"/>
          </a:p>
        </p:txBody>
      </p:sp>
      <p:sp>
        <p:nvSpPr>
          <p:cNvPr id="3" name="Подзаголовок 2"/>
          <p:cNvSpPr>
            <a:spLocks noGrp="1"/>
          </p:cNvSpPr>
          <p:nvPr>
            <p:ph type="subTitle" idx="1"/>
          </p:nvPr>
        </p:nvSpPr>
        <p:spPr>
          <a:xfrm>
            <a:off x="2928926" y="214290"/>
            <a:ext cx="5929354" cy="6429420"/>
          </a:xfrm>
        </p:spPr>
        <p:txBody>
          <a:bodyPr/>
          <a:lstStyle/>
          <a:p>
            <a:pPr algn="l"/>
            <a:r>
              <a:rPr lang="ru-RU" sz="2800" dirty="0" smtClean="0">
                <a:solidFill>
                  <a:srgbClr val="FFC000"/>
                </a:solidFill>
              </a:rPr>
              <a:t>«Самостоятельность  головы учащегося – единственно прочное основание всякого плодотворного учения».</a:t>
            </a:r>
          </a:p>
          <a:p>
            <a:pPr algn="l"/>
            <a:r>
              <a:rPr lang="ru-RU" dirty="0" smtClean="0">
                <a:solidFill>
                  <a:srgbClr val="FFC000"/>
                </a:solidFill>
              </a:rPr>
              <a:t>                                       / К. Д. Ушинский/</a:t>
            </a:r>
          </a:p>
          <a:p>
            <a:pPr algn="l"/>
            <a:endParaRPr lang="ru-RU" dirty="0" smtClean="0">
              <a:solidFill>
                <a:srgbClr val="FFC000"/>
              </a:solidFill>
            </a:endParaRPr>
          </a:p>
          <a:p>
            <a:pPr algn="l"/>
            <a:r>
              <a:rPr lang="ru-RU" dirty="0" smtClean="0">
                <a:solidFill>
                  <a:srgbClr val="FFFF00"/>
                </a:solidFill>
              </a:rPr>
              <a:t> Считаю главным для себя: научить учащихся самостоятельно учиться и добывать необходимые знания, учить умению адаптироваться в жизненных ситуациях и самостоятельно принимать решения, критически мыслить.</a:t>
            </a:r>
          </a:p>
          <a:p>
            <a:pPr algn="l"/>
            <a:r>
              <a:rPr lang="ru-RU" dirty="0" smtClean="0">
                <a:solidFill>
                  <a:srgbClr val="FFFF00"/>
                </a:solidFill>
              </a:rPr>
              <a:t> В учебной деятельности применяю творческие задания, создание проектов по определенной теме, внедряю в учебный процесс различные элементы технологии развивающего обучения.</a:t>
            </a:r>
          </a:p>
          <a:p>
            <a:endParaRPr lang="ru-RU" dirty="0"/>
          </a:p>
        </p:txBody>
      </p:sp>
      <p:pic>
        <p:nvPicPr>
          <p:cNvPr id="4" name="Рисунок 3" descr="карт 1.jpg"/>
          <p:cNvPicPr>
            <a:picLocks noChangeAspect="1"/>
          </p:cNvPicPr>
          <p:nvPr/>
        </p:nvPicPr>
        <p:blipFill>
          <a:blip r:embed="rId2"/>
          <a:stretch>
            <a:fillRect/>
          </a:stretch>
        </p:blipFill>
        <p:spPr>
          <a:xfrm>
            <a:off x="0" y="0"/>
            <a:ext cx="2714612" cy="6858000"/>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366868" y="533400"/>
            <a:ext cx="5105400" cy="609584"/>
          </a:xfrm>
        </p:spPr>
        <p:txBody>
          <a:bodyPr/>
          <a:lstStyle/>
          <a:p>
            <a:r>
              <a:rPr lang="ru-RU" dirty="0" smtClean="0"/>
              <a:t> </a:t>
            </a:r>
            <a:endParaRPr lang="ru-RU" dirty="0"/>
          </a:p>
        </p:txBody>
      </p:sp>
      <p:sp>
        <p:nvSpPr>
          <p:cNvPr id="3" name="Подзаголовок 2"/>
          <p:cNvSpPr>
            <a:spLocks noGrp="1"/>
          </p:cNvSpPr>
          <p:nvPr>
            <p:ph type="subTitle" idx="1"/>
          </p:nvPr>
        </p:nvSpPr>
        <p:spPr>
          <a:xfrm>
            <a:off x="2928926" y="214290"/>
            <a:ext cx="5929354" cy="6429420"/>
          </a:xfrm>
        </p:spPr>
        <p:txBody>
          <a:bodyPr/>
          <a:lstStyle/>
          <a:p>
            <a:pPr algn="l"/>
            <a:r>
              <a:rPr lang="ru-RU" dirty="0" smtClean="0">
                <a:solidFill>
                  <a:srgbClr val="FFFF00"/>
                </a:solidFill>
              </a:rPr>
              <a:t>С 5 класса использую следующие методы:</a:t>
            </a:r>
          </a:p>
          <a:p>
            <a:pPr algn="l"/>
            <a:r>
              <a:rPr lang="ru-RU" dirty="0" smtClean="0">
                <a:solidFill>
                  <a:srgbClr val="FFFF00"/>
                </a:solidFill>
              </a:rPr>
              <a:t>- проектный</a:t>
            </a:r>
          </a:p>
          <a:p>
            <a:pPr algn="l"/>
            <a:r>
              <a:rPr lang="ru-RU" dirty="0" smtClean="0">
                <a:solidFill>
                  <a:srgbClr val="FFFF00"/>
                </a:solidFill>
              </a:rPr>
              <a:t>- проблемный</a:t>
            </a:r>
          </a:p>
          <a:p>
            <a:pPr algn="l"/>
            <a:r>
              <a:rPr lang="ru-RU" dirty="0" smtClean="0">
                <a:solidFill>
                  <a:srgbClr val="FFFF00"/>
                </a:solidFill>
              </a:rPr>
              <a:t>- поисковый</a:t>
            </a:r>
          </a:p>
          <a:p>
            <a:pPr algn="l"/>
            <a:r>
              <a:rPr lang="ru-RU" dirty="0" smtClean="0">
                <a:solidFill>
                  <a:srgbClr val="FFFF00"/>
                </a:solidFill>
              </a:rPr>
              <a:t>- развивающий</a:t>
            </a:r>
          </a:p>
          <a:p>
            <a:pPr algn="l"/>
            <a:r>
              <a:rPr lang="ru-RU" dirty="0" smtClean="0">
                <a:solidFill>
                  <a:srgbClr val="FFFF00"/>
                </a:solidFill>
              </a:rPr>
              <a:t>- исследовательский</a:t>
            </a:r>
          </a:p>
          <a:p>
            <a:pPr algn="l"/>
            <a:r>
              <a:rPr lang="ru-RU" dirty="0" smtClean="0">
                <a:solidFill>
                  <a:srgbClr val="FFFF00"/>
                </a:solidFill>
              </a:rPr>
              <a:t>  Приемы, используемые мною  на уроках:</a:t>
            </a:r>
          </a:p>
          <a:p>
            <a:pPr algn="l"/>
            <a:r>
              <a:rPr lang="ru-RU" dirty="0" smtClean="0">
                <a:solidFill>
                  <a:srgbClr val="FFFF00"/>
                </a:solidFill>
              </a:rPr>
              <a:t>- ролевая игра</a:t>
            </a:r>
          </a:p>
          <a:p>
            <a:pPr algn="l"/>
            <a:r>
              <a:rPr lang="ru-RU" dirty="0" smtClean="0">
                <a:solidFill>
                  <a:srgbClr val="FFFF00"/>
                </a:solidFill>
              </a:rPr>
              <a:t>- выполнение развивающих заданий</a:t>
            </a:r>
          </a:p>
          <a:p>
            <a:pPr algn="l"/>
            <a:r>
              <a:rPr lang="ru-RU" dirty="0" smtClean="0">
                <a:solidFill>
                  <a:srgbClr val="FFFF00"/>
                </a:solidFill>
              </a:rPr>
              <a:t>- творческая  проектная  деятельность</a:t>
            </a:r>
          </a:p>
          <a:p>
            <a:pPr algn="l"/>
            <a:r>
              <a:rPr lang="ru-RU" dirty="0" smtClean="0">
                <a:solidFill>
                  <a:srgbClr val="FFFF00"/>
                </a:solidFill>
              </a:rPr>
              <a:t>-   создание  проблемной ситуации</a:t>
            </a:r>
          </a:p>
          <a:p>
            <a:pPr algn="l"/>
            <a:r>
              <a:rPr lang="ru-RU" dirty="0" smtClean="0">
                <a:solidFill>
                  <a:srgbClr val="FFFF00"/>
                </a:solidFill>
              </a:rPr>
              <a:t>-  воображаемые путешествия</a:t>
            </a:r>
          </a:p>
          <a:p>
            <a:pPr algn="l"/>
            <a:r>
              <a:rPr lang="ru-RU" dirty="0" smtClean="0">
                <a:solidFill>
                  <a:srgbClr val="FFFF00"/>
                </a:solidFill>
              </a:rPr>
              <a:t>- реферат </a:t>
            </a:r>
          </a:p>
          <a:p>
            <a:pPr algn="l"/>
            <a:r>
              <a:rPr lang="ru-RU" dirty="0" smtClean="0">
                <a:solidFill>
                  <a:srgbClr val="FFFF00"/>
                </a:solidFill>
              </a:rPr>
              <a:t>- эссе</a:t>
            </a:r>
          </a:p>
          <a:p>
            <a:pPr algn="l"/>
            <a:r>
              <a:rPr lang="ru-RU" dirty="0" smtClean="0">
                <a:solidFill>
                  <a:srgbClr val="FFFF00"/>
                </a:solidFill>
              </a:rPr>
              <a:t>- опережающие задания </a:t>
            </a:r>
          </a:p>
          <a:p>
            <a:endParaRPr lang="ru-RU" dirty="0"/>
          </a:p>
        </p:txBody>
      </p:sp>
      <p:pic>
        <p:nvPicPr>
          <p:cNvPr id="4" name="Рисунок 3" descr="карт 1.jpg"/>
          <p:cNvPicPr>
            <a:picLocks noChangeAspect="1"/>
          </p:cNvPicPr>
          <p:nvPr/>
        </p:nvPicPr>
        <p:blipFill>
          <a:blip r:embed="rId2"/>
          <a:stretch>
            <a:fillRect/>
          </a:stretch>
        </p:blipFill>
        <p:spPr>
          <a:xfrm>
            <a:off x="0" y="0"/>
            <a:ext cx="2714612" cy="6858000"/>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366868" y="533400"/>
            <a:ext cx="5105400" cy="681022"/>
          </a:xfrm>
        </p:spPr>
        <p:txBody>
          <a:bodyPr/>
          <a:lstStyle/>
          <a:p>
            <a:r>
              <a:rPr lang="ru-RU" dirty="0" smtClean="0"/>
              <a:t> </a:t>
            </a:r>
            <a:endParaRPr lang="ru-RU" dirty="0"/>
          </a:p>
        </p:txBody>
      </p:sp>
      <p:sp>
        <p:nvSpPr>
          <p:cNvPr id="3" name="Подзаголовок 2"/>
          <p:cNvSpPr>
            <a:spLocks noGrp="1"/>
          </p:cNvSpPr>
          <p:nvPr>
            <p:ph type="subTitle" idx="1"/>
          </p:nvPr>
        </p:nvSpPr>
        <p:spPr>
          <a:xfrm>
            <a:off x="3000364" y="285728"/>
            <a:ext cx="5857916" cy="6286544"/>
          </a:xfrm>
        </p:spPr>
        <p:txBody>
          <a:bodyPr>
            <a:normAutofit fontScale="92500"/>
          </a:bodyPr>
          <a:lstStyle/>
          <a:p>
            <a:pPr algn="l"/>
            <a:r>
              <a:rPr lang="ru-RU" dirty="0" smtClean="0">
                <a:solidFill>
                  <a:srgbClr val="FFFF00"/>
                </a:solidFill>
              </a:rPr>
              <a:t>Провожу нетрадиционные формы уроков: урок -конференцию, семинар по защите творческих проектов ,  урок -  путешествие, видео – урок,   урок - экскурсия . </a:t>
            </a:r>
          </a:p>
          <a:p>
            <a:pPr algn="l"/>
            <a:r>
              <a:rPr lang="ru-RU" dirty="0" smtClean="0">
                <a:solidFill>
                  <a:srgbClr val="FFFF00"/>
                </a:solidFill>
              </a:rPr>
              <a:t>Формы работы:  </a:t>
            </a:r>
          </a:p>
          <a:p>
            <a:pPr algn="l"/>
            <a:r>
              <a:rPr lang="ru-RU" u="sng" dirty="0" smtClean="0">
                <a:solidFill>
                  <a:srgbClr val="FFFF00"/>
                </a:solidFill>
              </a:rPr>
              <a:t>групповая работа  </a:t>
            </a:r>
            <a:r>
              <a:rPr lang="ru-RU" dirty="0" smtClean="0">
                <a:solidFill>
                  <a:srgbClr val="FFFF00"/>
                </a:solidFill>
              </a:rPr>
              <a:t>- это работа творческих микрогрупп при выполнении  задании,  ролевых игр;</a:t>
            </a:r>
          </a:p>
          <a:p>
            <a:pPr algn="l"/>
            <a:r>
              <a:rPr lang="ru-RU" u="sng" dirty="0" smtClean="0">
                <a:solidFill>
                  <a:srgbClr val="FFFF00"/>
                </a:solidFill>
              </a:rPr>
              <a:t> коллективная форма -</a:t>
            </a:r>
            <a:r>
              <a:rPr lang="ru-RU" dirty="0" smtClean="0">
                <a:solidFill>
                  <a:srgbClr val="FFFF00"/>
                </a:solidFill>
              </a:rPr>
              <a:t>  данную форму использую для сплочения  классного коллектива. Это помогает формированию у учащихся чувства ответственности за принимаемые решения; </a:t>
            </a:r>
          </a:p>
          <a:p>
            <a:pPr algn="l"/>
            <a:r>
              <a:rPr lang="ru-RU" u="sng" dirty="0" smtClean="0">
                <a:solidFill>
                  <a:srgbClr val="FFFF00"/>
                </a:solidFill>
              </a:rPr>
              <a:t>индивидуально - дифференцированная форма</a:t>
            </a:r>
            <a:r>
              <a:rPr lang="ru-RU" dirty="0" smtClean="0">
                <a:solidFill>
                  <a:srgbClr val="FFFF00"/>
                </a:solidFill>
              </a:rPr>
              <a:t>  - данную форму работы используют для выполнения проектов исследовательских  работ, при развитии монологической речи и умении работать с документами.</a:t>
            </a:r>
          </a:p>
          <a:p>
            <a:endParaRPr lang="ru-RU" dirty="0" smtClean="0"/>
          </a:p>
          <a:p>
            <a:endParaRPr lang="ru-RU" dirty="0" smtClean="0"/>
          </a:p>
          <a:p>
            <a:endParaRPr lang="ru-RU" dirty="0"/>
          </a:p>
        </p:txBody>
      </p:sp>
      <p:pic>
        <p:nvPicPr>
          <p:cNvPr id="4" name="Рисунок 3" descr="карт 1.jpg"/>
          <p:cNvPicPr>
            <a:picLocks noChangeAspect="1"/>
          </p:cNvPicPr>
          <p:nvPr/>
        </p:nvPicPr>
        <p:blipFill>
          <a:blip r:embed="rId2"/>
          <a:stretch>
            <a:fillRect/>
          </a:stretch>
        </p:blipFill>
        <p:spPr>
          <a:xfrm>
            <a:off x="0" y="0"/>
            <a:ext cx="2714612" cy="6858000"/>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366868" y="533400"/>
            <a:ext cx="5105400" cy="752460"/>
          </a:xfrm>
        </p:spPr>
        <p:txBody>
          <a:bodyPr/>
          <a:lstStyle/>
          <a:p>
            <a:r>
              <a:rPr lang="ru-RU" dirty="0" smtClean="0"/>
              <a:t> </a:t>
            </a:r>
            <a:endParaRPr lang="ru-RU" dirty="0"/>
          </a:p>
        </p:txBody>
      </p:sp>
      <p:sp>
        <p:nvSpPr>
          <p:cNvPr id="3" name="Подзаголовок 2"/>
          <p:cNvSpPr>
            <a:spLocks noGrp="1"/>
          </p:cNvSpPr>
          <p:nvPr>
            <p:ph type="subTitle" idx="1"/>
          </p:nvPr>
        </p:nvSpPr>
        <p:spPr>
          <a:xfrm>
            <a:off x="2928926" y="285728"/>
            <a:ext cx="5929354" cy="6357982"/>
          </a:xfrm>
        </p:spPr>
        <p:txBody>
          <a:bodyPr/>
          <a:lstStyle/>
          <a:p>
            <a:pPr algn="l"/>
            <a:r>
              <a:rPr lang="ru-RU" dirty="0" smtClean="0">
                <a:solidFill>
                  <a:srgbClr val="FFFF00"/>
                </a:solidFill>
              </a:rPr>
              <a:t>Каждый учебный год я организую исследовательскую деятельность по истории, которая позволяет трансформировать обучение в самообучение, реально запустить механизм саморазвития.</a:t>
            </a:r>
          </a:p>
          <a:p>
            <a:pPr algn="l"/>
            <a:r>
              <a:rPr lang="ru-RU" dirty="0" smtClean="0">
                <a:solidFill>
                  <a:srgbClr val="FFFF00"/>
                </a:solidFill>
              </a:rPr>
              <a:t>Основную цель исследовательской деятельности по истории я вижу в том, чтобы формировать культуру исторического мышления , т. е способность учащихся из потока информации выделить события, описывать и аналитически и критически оценивать, обоснованно анализировать источники, применять свои знания и ценностные суждения в новой ситуации, аргументировать личные взгляды.</a:t>
            </a:r>
          </a:p>
          <a:p>
            <a:endParaRPr lang="ru-RU" dirty="0"/>
          </a:p>
        </p:txBody>
      </p:sp>
      <p:pic>
        <p:nvPicPr>
          <p:cNvPr id="4" name="Рисунок 3" descr="карт 1.jpg"/>
          <p:cNvPicPr>
            <a:picLocks noChangeAspect="1"/>
          </p:cNvPicPr>
          <p:nvPr/>
        </p:nvPicPr>
        <p:blipFill>
          <a:blip r:embed="rId2"/>
          <a:stretch>
            <a:fillRect/>
          </a:stretch>
        </p:blipFill>
        <p:spPr>
          <a:xfrm>
            <a:off x="0" y="0"/>
            <a:ext cx="2714612" cy="6858000"/>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366868" y="533400"/>
            <a:ext cx="5105400" cy="752460"/>
          </a:xfrm>
        </p:spPr>
        <p:txBody>
          <a:bodyPr/>
          <a:lstStyle/>
          <a:p>
            <a:r>
              <a:rPr lang="ru-RU" dirty="0" smtClean="0"/>
              <a:t> </a:t>
            </a:r>
            <a:endParaRPr lang="ru-RU" dirty="0"/>
          </a:p>
        </p:txBody>
      </p:sp>
      <p:sp>
        <p:nvSpPr>
          <p:cNvPr id="3" name="Подзаголовок 2"/>
          <p:cNvSpPr>
            <a:spLocks noGrp="1"/>
          </p:cNvSpPr>
          <p:nvPr>
            <p:ph type="subTitle" idx="1"/>
          </p:nvPr>
        </p:nvSpPr>
        <p:spPr>
          <a:xfrm>
            <a:off x="3000364" y="285728"/>
            <a:ext cx="5857916" cy="6286544"/>
          </a:xfrm>
        </p:spPr>
        <p:txBody>
          <a:bodyPr>
            <a:normAutofit fontScale="92500"/>
          </a:bodyPr>
          <a:lstStyle/>
          <a:p>
            <a:pPr algn="l"/>
            <a:r>
              <a:rPr lang="ru-RU" dirty="0" smtClean="0">
                <a:solidFill>
                  <a:srgbClr val="FFFF00"/>
                </a:solidFill>
              </a:rPr>
              <a:t>Вовлечение учащихся в научно-исследовательскую деятельность начинаю с раннего изучения истории по этапам.</a:t>
            </a:r>
          </a:p>
          <a:p>
            <a:pPr algn="l"/>
            <a:r>
              <a:rPr lang="ru-RU" dirty="0" smtClean="0">
                <a:solidFill>
                  <a:srgbClr val="FFC000"/>
                </a:solidFill>
              </a:rPr>
              <a:t>1 </a:t>
            </a:r>
            <a:r>
              <a:rPr lang="ru-RU" cap="all" dirty="0" smtClean="0">
                <a:solidFill>
                  <a:srgbClr val="FFC000"/>
                </a:solidFill>
              </a:rPr>
              <a:t>этап:</a:t>
            </a:r>
            <a:r>
              <a:rPr lang="ru-RU" dirty="0" smtClean="0">
                <a:solidFill>
                  <a:srgbClr val="FFC000"/>
                </a:solidFill>
              </a:rPr>
              <a:t>  </a:t>
            </a:r>
            <a:r>
              <a:rPr lang="ru-RU" dirty="0" smtClean="0">
                <a:solidFill>
                  <a:srgbClr val="FFFF00"/>
                </a:solidFill>
              </a:rPr>
              <a:t>Включение поиска с заданиями по работе (5-6 </a:t>
            </a:r>
            <a:r>
              <a:rPr lang="ru-RU" dirty="0" err="1" smtClean="0">
                <a:solidFill>
                  <a:srgbClr val="FFFF00"/>
                </a:solidFill>
              </a:rPr>
              <a:t>кл</a:t>
            </a:r>
            <a:r>
              <a:rPr lang="ru-RU" dirty="0" smtClean="0">
                <a:solidFill>
                  <a:srgbClr val="FFFF00"/>
                </a:solidFill>
              </a:rPr>
              <a:t>.) с документами, таблицами и схемами, картами, дополнительной литературой, картинами. В 5 классе у учащихся в возрасте 10-12 лет отмечается высокий познавательный интерес к истории. Изучая темы истории Древнего мира, учащиеся работают с дополнительной литературой. В 5 классе использую небольшие фрагменты из исторических источников, которые помещены в учебнике. Обращаюсь к характеристикам исторических деятелей.</a:t>
            </a:r>
          </a:p>
          <a:p>
            <a:pPr algn="l"/>
            <a:r>
              <a:rPr lang="ru-RU" dirty="0" smtClean="0">
                <a:solidFill>
                  <a:srgbClr val="FFFF00"/>
                </a:solidFill>
              </a:rPr>
              <a:t>На мой взгляд, познавательная деятельность учащихся во многом определяется  сформированностью учебных умений работать с печатным текстом.</a:t>
            </a:r>
          </a:p>
          <a:p>
            <a:endParaRPr lang="ru-RU" dirty="0"/>
          </a:p>
        </p:txBody>
      </p:sp>
      <p:pic>
        <p:nvPicPr>
          <p:cNvPr id="4" name="Рисунок 3" descr="карт 1.jpg"/>
          <p:cNvPicPr>
            <a:picLocks noChangeAspect="1"/>
          </p:cNvPicPr>
          <p:nvPr/>
        </p:nvPicPr>
        <p:blipFill>
          <a:blip r:embed="rId2"/>
          <a:stretch>
            <a:fillRect/>
          </a:stretch>
        </p:blipFill>
        <p:spPr>
          <a:xfrm>
            <a:off x="0" y="0"/>
            <a:ext cx="2714612" cy="6858000"/>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366868" y="533400"/>
            <a:ext cx="5105400" cy="681022"/>
          </a:xfrm>
        </p:spPr>
        <p:txBody>
          <a:bodyPr/>
          <a:lstStyle/>
          <a:p>
            <a:r>
              <a:rPr lang="ru-RU" dirty="0" smtClean="0"/>
              <a:t> </a:t>
            </a:r>
            <a:endParaRPr lang="ru-RU" dirty="0"/>
          </a:p>
        </p:txBody>
      </p:sp>
      <p:sp>
        <p:nvSpPr>
          <p:cNvPr id="3" name="Подзаголовок 2"/>
          <p:cNvSpPr>
            <a:spLocks noGrp="1"/>
          </p:cNvSpPr>
          <p:nvPr>
            <p:ph type="subTitle" idx="1"/>
          </p:nvPr>
        </p:nvSpPr>
        <p:spPr>
          <a:xfrm>
            <a:off x="2928926" y="214290"/>
            <a:ext cx="5929354" cy="6429420"/>
          </a:xfrm>
        </p:spPr>
        <p:txBody>
          <a:bodyPr>
            <a:normAutofit fontScale="85000" lnSpcReduction="20000"/>
          </a:bodyPr>
          <a:lstStyle/>
          <a:p>
            <a:pPr algn="l"/>
            <a:r>
              <a:rPr lang="ru-RU" dirty="0" smtClean="0">
                <a:solidFill>
                  <a:srgbClr val="FFFF00"/>
                </a:solidFill>
              </a:rPr>
              <a:t>Постоянно формирую умения составлять планы исторических текстов, документов.</a:t>
            </a:r>
          </a:p>
          <a:p>
            <a:pPr algn="l"/>
            <a:r>
              <a:rPr lang="ru-RU" dirty="0" smtClean="0">
                <a:solidFill>
                  <a:srgbClr val="FFFF00"/>
                </a:solidFill>
              </a:rPr>
              <a:t>Перечислю основные требования, которые предъявляю к составлению плана.</a:t>
            </a:r>
          </a:p>
          <a:p>
            <a:pPr lvl="0" algn="l"/>
            <a:r>
              <a:rPr lang="ru-RU" dirty="0" smtClean="0">
                <a:solidFill>
                  <a:srgbClr val="FFFF00"/>
                </a:solidFill>
              </a:rPr>
              <a:t>План должен полностью охватывать содержание текста.</a:t>
            </a:r>
          </a:p>
          <a:p>
            <a:pPr lvl="0" algn="l"/>
            <a:r>
              <a:rPr lang="ru-RU" dirty="0" smtClean="0">
                <a:solidFill>
                  <a:srgbClr val="FFFF00"/>
                </a:solidFill>
              </a:rPr>
              <a:t>В заготовках пункта плана не должны повторяться сходные формулировки.</a:t>
            </a:r>
          </a:p>
          <a:p>
            <a:pPr algn="l"/>
            <a:r>
              <a:rPr lang="ru-RU" dirty="0" smtClean="0">
                <a:solidFill>
                  <a:srgbClr val="FFFF00"/>
                </a:solidFill>
              </a:rPr>
              <a:t>Затем учащиеся в рабочих тетрадях записывают памятку «Как составлять план к тексту».</a:t>
            </a:r>
          </a:p>
          <a:p>
            <a:pPr algn="l"/>
            <a:r>
              <a:rPr lang="ru-RU" dirty="0" smtClean="0">
                <a:solidFill>
                  <a:srgbClr val="FFFF00"/>
                </a:solidFill>
              </a:rPr>
              <a:t>Памятка выглядит так.</a:t>
            </a:r>
          </a:p>
          <a:p>
            <a:pPr lvl="0" algn="l"/>
            <a:r>
              <a:rPr lang="ru-RU" dirty="0" smtClean="0">
                <a:solidFill>
                  <a:srgbClr val="FFFF00"/>
                </a:solidFill>
              </a:rPr>
              <a:t>Прочитайте текст, документ</a:t>
            </a:r>
          </a:p>
          <a:p>
            <a:pPr lvl="0" algn="l"/>
            <a:r>
              <a:rPr lang="ru-RU" dirty="0" smtClean="0">
                <a:solidFill>
                  <a:srgbClr val="FFFF00"/>
                </a:solidFill>
              </a:rPr>
              <a:t>Разделите на части и выделите главную мысль в каждой</a:t>
            </a:r>
          </a:p>
          <a:p>
            <a:pPr lvl="0" algn="l"/>
            <a:r>
              <a:rPr lang="ru-RU" dirty="0" smtClean="0">
                <a:solidFill>
                  <a:srgbClr val="FFFF00"/>
                </a:solidFill>
              </a:rPr>
              <a:t>Озаглавьте части, подбирая заголовки, заменяйте глаголы именами существительными.</a:t>
            </a:r>
          </a:p>
          <a:p>
            <a:pPr lvl="0" algn="l"/>
            <a:r>
              <a:rPr lang="ru-RU" dirty="0" smtClean="0">
                <a:solidFill>
                  <a:srgbClr val="FFFF00"/>
                </a:solidFill>
              </a:rPr>
              <a:t>Прочитайте текст  во второй раз и проверьте все ли главные мысли отражены в плане.</a:t>
            </a:r>
          </a:p>
          <a:p>
            <a:pPr lvl="0" algn="l"/>
            <a:r>
              <a:rPr lang="ru-RU" dirty="0" smtClean="0">
                <a:solidFill>
                  <a:srgbClr val="FFFF00"/>
                </a:solidFill>
              </a:rPr>
              <a:t>Запишите план в тетрадь</a:t>
            </a:r>
          </a:p>
          <a:p>
            <a:pPr lvl="0" algn="l"/>
            <a:r>
              <a:rPr lang="ru-RU" dirty="0" smtClean="0">
                <a:solidFill>
                  <a:srgbClr val="FFFF00"/>
                </a:solidFill>
              </a:rPr>
              <a:t>Помните требования к плану</a:t>
            </a:r>
          </a:p>
          <a:p>
            <a:pPr lvl="0" algn="l"/>
            <a:r>
              <a:rPr lang="ru-RU" dirty="0" smtClean="0">
                <a:solidFill>
                  <a:srgbClr val="FFFF00"/>
                </a:solidFill>
              </a:rPr>
              <a:t>На мой взгляд, роль памяток при формировании учебных умений очень высока, так как они определяют мыслительные шаги.</a:t>
            </a:r>
          </a:p>
          <a:p>
            <a:endParaRPr lang="ru-RU" dirty="0"/>
          </a:p>
        </p:txBody>
      </p:sp>
      <p:pic>
        <p:nvPicPr>
          <p:cNvPr id="4" name="Рисунок 3" descr="карт 1.jpg"/>
          <p:cNvPicPr>
            <a:picLocks noChangeAspect="1"/>
          </p:cNvPicPr>
          <p:nvPr/>
        </p:nvPicPr>
        <p:blipFill>
          <a:blip r:embed="rId2"/>
          <a:stretch>
            <a:fillRect/>
          </a:stretch>
        </p:blipFill>
        <p:spPr>
          <a:xfrm>
            <a:off x="0" y="0"/>
            <a:ext cx="2643174" cy="6858000"/>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366868" y="533400"/>
            <a:ext cx="5105400" cy="752460"/>
          </a:xfrm>
        </p:spPr>
        <p:txBody>
          <a:bodyPr/>
          <a:lstStyle/>
          <a:p>
            <a:r>
              <a:rPr lang="ru-RU" dirty="0" smtClean="0"/>
              <a:t> </a:t>
            </a:r>
            <a:endParaRPr lang="ru-RU" dirty="0"/>
          </a:p>
        </p:txBody>
      </p:sp>
      <p:sp>
        <p:nvSpPr>
          <p:cNvPr id="3" name="Подзаголовок 2"/>
          <p:cNvSpPr>
            <a:spLocks noGrp="1"/>
          </p:cNvSpPr>
          <p:nvPr>
            <p:ph type="subTitle" idx="1"/>
          </p:nvPr>
        </p:nvSpPr>
        <p:spPr>
          <a:xfrm>
            <a:off x="2928926" y="285728"/>
            <a:ext cx="5929354" cy="6286544"/>
          </a:xfrm>
        </p:spPr>
        <p:txBody>
          <a:bodyPr>
            <a:normAutofit fontScale="92500" lnSpcReduction="20000"/>
          </a:bodyPr>
          <a:lstStyle/>
          <a:p>
            <a:pPr algn="l"/>
            <a:r>
              <a:rPr lang="ru-RU" dirty="0" smtClean="0">
                <a:solidFill>
                  <a:srgbClr val="FFFF00"/>
                </a:solidFill>
              </a:rPr>
              <a:t>Затем при изучении темы «Перемены в управлении Афинами учащиеся самостоятельно составляют план одного из подразделов. Тренировочные занятия продолжаются и на следующем уроке. Варианты заданий усложняются. Учащимся предлагают выполнить задания, опираясь на текст параграфа, составить программу Олимпийских игр.</a:t>
            </a:r>
          </a:p>
          <a:p>
            <a:pPr algn="l"/>
            <a:r>
              <a:rPr lang="ru-RU" dirty="0" smtClean="0">
                <a:solidFill>
                  <a:srgbClr val="FFFF00"/>
                </a:solidFill>
              </a:rPr>
              <a:t>Проделав подобную работу, пятиклассники не только тренируются в составлении плана, но и предпринимают попытку сделать вывод из прочитанного.</a:t>
            </a:r>
          </a:p>
          <a:p>
            <a:pPr algn="l"/>
            <a:r>
              <a:rPr lang="ru-RU" dirty="0" smtClean="0">
                <a:solidFill>
                  <a:srgbClr val="FFFF00"/>
                </a:solidFill>
              </a:rPr>
              <a:t>При изучении темы «В городе богини Афины» некоторым пятиклассникам предлагают самостоятельно составить план-маршрут, по которому можно провести экскурсию по Афинам. Задания от этапа к этапу усложняются. Учащиеся учатся сравнивать содержания исторических текстов, документов, устанавливать общее и специфическое в общественных явлениях, взглядах, позициях. Работа по формированию и развитию у учащихся умение, </a:t>
            </a:r>
            <a:endParaRPr lang="ru-RU" dirty="0">
              <a:solidFill>
                <a:srgbClr val="FFFF00"/>
              </a:solidFill>
            </a:endParaRPr>
          </a:p>
        </p:txBody>
      </p:sp>
      <p:pic>
        <p:nvPicPr>
          <p:cNvPr id="4" name="Рисунок 3" descr="карт 1.jpg"/>
          <p:cNvPicPr>
            <a:picLocks noChangeAspect="1"/>
          </p:cNvPicPr>
          <p:nvPr/>
        </p:nvPicPr>
        <p:blipFill>
          <a:blip r:embed="rId2"/>
          <a:stretch>
            <a:fillRect/>
          </a:stretch>
        </p:blipFill>
        <p:spPr>
          <a:xfrm>
            <a:off x="0" y="0"/>
            <a:ext cx="2643174" cy="6858000"/>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366868" y="533400"/>
            <a:ext cx="5105400" cy="538146"/>
          </a:xfrm>
        </p:spPr>
        <p:txBody>
          <a:bodyPr/>
          <a:lstStyle/>
          <a:p>
            <a:r>
              <a:rPr lang="ru-RU" dirty="0" smtClean="0"/>
              <a:t> </a:t>
            </a:r>
            <a:endParaRPr lang="ru-RU" dirty="0"/>
          </a:p>
        </p:txBody>
      </p:sp>
      <p:sp>
        <p:nvSpPr>
          <p:cNvPr id="3" name="Подзаголовок 2"/>
          <p:cNvSpPr>
            <a:spLocks noGrp="1"/>
          </p:cNvSpPr>
          <p:nvPr>
            <p:ph type="subTitle" idx="1"/>
          </p:nvPr>
        </p:nvSpPr>
        <p:spPr>
          <a:xfrm>
            <a:off x="2928926" y="214290"/>
            <a:ext cx="6000792" cy="6429420"/>
          </a:xfrm>
        </p:spPr>
        <p:txBody>
          <a:bodyPr>
            <a:normAutofit fontScale="92500" lnSpcReduction="20000"/>
          </a:bodyPr>
          <a:lstStyle/>
          <a:p>
            <a:pPr algn="l"/>
            <a:r>
              <a:rPr lang="ru-RU" dirty="0" smtClean="0">
                <a:solidFill>
                  <a:srgbClr val="FFFF00"/>
                </a:solidFill>
              </a:rPr>
              <a:t>позволяющих анализировать текст уже в 5 классе, дает положительные результаты, способствует формированию умения анализа исторического текста, выделение главной мысли, умение  делать вывод.</a:t>
            </a:r>
          </a:p>
          <a:p>
            <a:pPr algn="l"/>
            <a:r>
              <a:rPr lang="ru-RU" dirty="0" smtClean="0">
                <a:solidFill>
                  <a:srgbClr val="FFC000"/>
                </a:solidFill>
              </a:rPr>
              <a:t>2 ЭТАП: </a:t>
            </a:r>
            <a:r>
              <a:rPr lang="ru-RU" dirty="0" smtClean="0">
                <a:solidFill>
                  <a:srgbClr val="FFFF00"/>
                </a:solidFill>
              </a:rPr>
              <a:t>Раскрытие познавательного процесса (6-7 класс)</a:t>
            </a:r>
          </a:p>
          <a:p>
            <a:pPr algn="l"/>
            <a:r>
              <a:rPr lang="ru-RU" dirty="0" smtClean="0">
                <a:solidFill>
                  <a:srgbClr val="FFFF00"/>
                </a:solidFill>
              </a:rPr>
              <a:t>Работаю с фрагментами монографией, научно - популярной и художественной литературы. Усложняю приемы. Постоянно меняю характер вопросов и заданий. Усложняется и деятельность учащихся: вместо ответа на вопрос – придумывание вопросов, вместо разгадывания кроссвордов- его составление; вместо усвоения готового текста- создание собственных текстов. Предлагаю составить конспект документа, самостоятельную работу с документами, предварительно сообщив им перечень вопросов и заданий. </a:t>
            </a:r>
          </a:p>
          <a:p>
            <a:pPr algn="l"/>
            <a:r>
              <a:rPr lang="ru-RU" dirty="0" smtClean="0">
                <a:solidFill>
                  <a:srgbClr val="FFFF00"/>
                </a:solidFill>
              </a:rPr>
              <a:t>В 7 классе использую систему проблемных ситуаций, что позволяет развивать качества, необходимые для творческого отношения к жизни, исторической науке.   </a:t>
            </a:r>
          </a:p>
          <a:p>
            <a:endParaRPr lang="ru-RU" dirty="0"/>
          </a:p>
        </p:txBody>
      </p:sp>
      <p:pic>
        <p:nvPicPr>
          <p:cNvPr id="4" name="Рисунок 3" descr="карт 1.jpg"/>
          <p:cNvPicPr>
            <a:picLocks noChangeAspect="1"/>
          </p:cNvPicPr>
          <p:nvPr/>
        </p:nvPicPr>
        <p:blipFill>
          <a:blip r:embed="rId2"/>
          <a:stretch>
            <a:fillRect/>
          </a:stretch>
        </p:blipFill>
        <p:spPr>
          <a:xfrm>
            <a:off x="0" y="0"/>
            <a:ext cx="2714612"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366868" y="533400"/>
            <a:ext cx="5105400" cy="1895468"/>
          </a:xfrm>
        </p:spPr>
        <p:txBody>
          <a:bodyPr/>
          <a:lstStyle/>
          <a:p>
            <a:pPr algn="ctr"/>
            <a:r>
              <a:rPr lang="ru-RU" sz="3600" dirty="0" smtClean="0"/>
              <a:t>Повышение профессиональной компетентности</a:t>
            </a:r>
            <a:endParaRPr lang="ru-RU" sz="3600" dirty="0"/>
          </a:p>
        </p:txBody>
      </p:sp>
      <p:sp>
        <p:nvSpPr>
          <p:cNvPr id="3" name="Подзаголовок 2"/>
          <p:cNvSpPr>
            <a:spLocks noGrp="1"/>
          </p:cNvSpPr>
          <p:nvPr>
            <p:ph type="subTitle" idx="1"/>
          </p:nvPr>
        </p:nvSpPr>
        <p:spPr>
          <a:xfrm>
            <a:off x="2714612" y="2643182"/>
            <a:ext cx="6429388" cy="4000528"/>
          </a:xfrm>
        </p:spPr>
        <p:txBody>
          <a:bodyPr/>
          <a:lstStyle/>
          <a:p>
            <a:r>
              <a:rPr lang="ru-RU" sz="2000" dirty="0" smtClean="0">
                <a:solidFill>
                  <a:srgbClr val="FFC000"/>
                </a:solidFill>
              </a:rPr>
              <a:t>Владимирский институт развития образования им. Л.И. Новиковой. Педагогический форум: </a:t>
            </a:r>
            <a:r>
              <a:rPr lang="ru-RU" sz="1800" dirty="0" smtClean="0">
                <a:solidFill>
                  <a:srgbClr val="FFFF00"/>
                </a:solidFill>
              </a:rPr>
              <a:t>«Реализация требований ФГОС к результатам обучения средствами линий учебно – методических комплектов по истории и обществознанию системы УМК «Алгоритм успеха»». Сертификат от 03.03.2015 г.</a:t>
            </a:r>
          </a:p>
          <a:p>
            <a:endParaRPr lang="ru-RU" sz="1800" dirty="0" smtClean="0">
              <a:solidFill>
                <a:srgbClr val="FFFF00"/>
              </a:solidFill>
            </a:endParaRPr>
          </a:p>
          <a:p>
            <a:r>
              <a:rPr lang="ru-RU" sz="2000" dirty="0" smtClean="0">
                <a:solidFill>
                  <a:srgbClr val="FFC000"/>
                </a:solidFill>
              </a:rPr>
              <a:t>Департамент образования администрации Владимирской области Владимирский институт развития образования им. Л.И. Новиковой:</a:t>
            </a:r>
          </a:p>
          <a:p>
            <a:r>
              <a:rPr lang="ru-RU" sz="2000" dirty="0" smtClean="0">
                <a:solidFill>
                  <a:srgbClr val="FFFF00"/>
                </a:solidFill>
              </a:rPr>
              <a:t>Конференция: «Уроки Холокоста – путь к толерантности и миру». Сертификат от 04.03.2015 г.</a:t>
            </a:r>
            <a:endParaRPr lang="ru-RU" sz="2000" dirty="0">
              <a:solidFill>
                <a:srgbClr val="FFFF00"/>
              </a:solidFill>
            </a:endParaRPr>
          </a:p>
        </p:txBody>
      </p:sp>
      <p:pic>
        <p:nvPicPr>
          <p:cNvPr id="4" name="Рисунок 3" descr="карт 1.jpg"/>
          <p:cNvPicPr>
            <a:picLocks noChangeAspect="1"/>
          </p:cNvPicPr>
          <p:nvPr/>
        </p:nvPicPr>
        <p:blipFill>
          <a:blip r:embed="rId2"/>
          <a:stretch>
            <a:fillRect/>
          </a:stretch>
        </p:blipFill>
        <p:spPr>
          <a:xfrm>
            <a:off x="0" y="0"/>
            <a:ext cx="2714612" cy="6858000"/>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366868" y="533400"/>
            <a:ext cx="5105400" cy="609584"/>
          </a:xfrm>
        </p:spPr>
        <p:txBody>
          <a:bodyPr/>
          <a:lstStyle/>
          <a:p>
            <a:r>
              <a:rPr lang="ru-RU" dirty="0" smtClean="0"/>
              <a:t> </a:t>
            </a:r>
            <a:endParaRPr lang="ru-RU" dirty="0"/>
          </a:p>
        </p:txBody>
      </p:sp>
      <p:sp>
        <p:nvSpPr>
          <p:cNvPr id="3" name="Подзаголовок 2"/>
          <p:cNvSpPr>
            <a:spLocks noGrp="1"/>
          </p:cNvSpPr>
          <p:nvPr>
            <p:ph type="subTitle" idx="1"/>
          </p:nvPr>
        </p:nvSpPr>
        <p:spPr>
          <a:xfrm>
            <a:off x="2928926" y="214290"/>
            <a:ext cx="6000792" cy="6357982"/>
          </a:xfrm>
        </p:spPr>
        <p:txBody>
          <a:bodyPr>
            <a:normAutofit fontScale="92500" lnSpcReduction="10000"/>
          </a:bodyPr>
          <a:lstStyle/>
          <a:p>
            <a:pPr algn="l"/>
            <a:r>
              <a:rPr lang="ru-RU" dirty="0" smtClean="0">
                <a:solidFill>
                  <a:srgbClr val="FFFF00"/>
                </a:solidFill>
              </a:rPr>
              <a:t>На мой взгляд, хорошо помогает подготовке устного изложения сложных теоретических вопросов, составление развернутого плана-конспекта, тезиса, аннотаций в 8-9 классах. На данном этапе происходит специальное обучение приемам рациональной умственной работы, систематизации, обобщению изучаемого материала.   На данных двух этапах во время проведения уроков использую методику исследовательской деятельности в группах. Такая работа побуждает каждого ученика ощутить себя аналитиком и критиком, синтезировать идеи, формулировать гипотезы, аргументировать и опровергать их.     В старших классах использую задания, ориентированные на творческо-поисковый уровень познавательной деятельности, на развитие у учащихся умений анализировать, сопоставлять тексты документов, высказывать и обосновывать собственные оценки и суждения по рассматриваемой проблеме. </a:t>
            </a:r>
          </a:p>
          <a:p>
            <a:endParaRPr lang="ru-RU" dirty="0"/>
          </a:p>
        </p:txBody>
      </p:sp>
      <p:pic>
        <p:nvPicPr>
          <p:cNvPr id="4" name="Рисунок 3" descr="карт 1.jpg"/>
          <p:cNvPicPr>
            <a:picLocks noChangeAspect="1"/>
          </p:cNvPicPr>
          <p:nvPr/>
        </p:nvPicPr>
        <p:blipFill>
          <a:blip r:embed="rId2"/>
          <a:stretch>
            <a:fillRect/>
          </a:stretch>
        </p:blipFill>
        <p:spPr>
          <a:xfrm>
            <a:off x="0" y="0"/>
            <a:ext cx="2714612" cy="6858000"/>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366868" y="533400"/>
            <a:ext cx="5105400" cy="681022"/>
          </a:xfrm>
        </p:spPr>
        <p:txBody>
          <a:bodyPr/>
          <a:lstStyle/>
          <a:p>
            <a:r>
              <a:rPr lang="ru-RU" dirty="0" smtClean="0"/>
              <a:t> </a:t>
            </a:r>
            <a:endParaRPr lang="ru-RU" dirty="0"/>
          </a:p>
        </p:txBody>
      </p:sp>
      <p:sp>
        <p:nvSpPr>
          <p:cNvPr id="3" name="Подзаголовок 2"/>
          <p:cNvSpPr>
            <a:spLocks noGrp="1"/>
          </p:cNvSpPr>
          <p:nvPr>
            <p:ph type="subTitle" idx="1"/>
          </p:nvPr>
        </p:nvSpPr>
        <p:spPr>
          <a:xfrm>
            <a:off x="3071802" y="285728"/>
            <a:ext cx="5786478" cy="6286544"/>
          </a:xfrm>
        </p:spPr>
        <p:txBody>
          <a:bodyPr>
            <a:normAutofit fontScale="92500" lnSpcReduction="20000"/>
          </a:bodyPr>
          <a:lstStyle/>
          <a:p>
            <a:pPr algn="l"/>
            <a:r>
              <a:rPr lang="ru-RU" dirty="0" smtClean="0">
                <a:solidFill>
                  <a:srgbClr val="FFFF00"/>
                </a:solidFill>
              </a:rPr>
              <a:t>При рассмотрении наиболее дискуссионных проблем отечественной истории я использую уроки-практикумы. Это позволяет расширить, углубить и систематизировать знания учащихся, наиболее эффективно применять их на практике. Сам учебный процесс приобретает исследовательский характер. Изменяется моя функциональная деятельность, я выступаю преимущественно как организатор и руководитель самостоятельной работы учащихся.   </a:t>
            </a:r>
          </a:p>
          <a:p>
            <a:pPr algn="l"/>
            <a:r>
              <a:rPr lang="ru-RU" dirty="0" smtClean="0">
                <a:solidFill>
                  <a:srgbClr val="FFFF00"/>
                </a:solidFill>
              </a:rPr>
              <a:t>Использую коллективную форму учебного занятия – семинар. Они позволяют систематизировать, углубить и обобщить знания учащихся, полученные при изучении истории ранее, активно использовать информацию из различных источников, развивать навыки самостоятельной работы с историческими документами, сформировать поисковые и исследовательские навыки самостоятельной работы с историческими документами, навыки владения диалогической и монологической речью, подготовить к продолжению образования.</a:t>
            </a:r>
          </a:p>
          <a:p>
            <a:endParaRPr lang="ru-RU" dirty="0"/>
          </a:p>
        </p:txBody>
      </p:sp>
      <p:pic>
        <p:nvPicPr>
          <p:cNvPr id="4" name="Рисунок 3" descr="карт 1.jpg"/>
          <p:cNvPicPr>
            <a:picLocks noChangeAspect="1"/>
          </p:cNvPicPr>
          <p:nvPr/>
        </p:nvPicPr>
        <p:blipFill>
          <a:blip r:embed="rId2"/>
          <a:stretch>
            <a:fillRect/>
          </a:stretch>
        </p:blipFill>
        <p:spPr>
          <a:xfrm>
            <a:off x="0" y="0"/>
            <a:ext cx="2714612" cy="6858000"/>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366868" y="533400"/>
            <a:ext cx="5105400" cy="681022"/>
          </a:xfrm>
        </p:spPr>
        <p:txBody>
          <a:bodyPr/>
          <a:lstStyle/>
          <a:p>
            <a:r>
              <a:rPr lang="ru-RU" dirty="0" smtClean="0"/>
              <a:t> </a:t>
            </a:r>
            <a:endParaRPr lang="ru-RU" dirty="0"/>
          </a:p>
        </p:txBody>
      </p:sp>
      <p:sp>
        <p:nvSpPr>
          <p:cNvPr id="3" name="Подзаголовок 2"/>
          <p:cNvSpPr>
            <a:spLocks noGrp="1"/>
          </p:cNvSpPr>
          <p:nvPr>
            <p:ph type="subTitle" idx="1"/>
          </p:nvPr>
        </p:nvSpPr>
        <p:spPr>
          <a:xfrm>
            <a:off x="3000364" y="214290"/>
            <a:ext cx="5857916" cy="6429420"/>
          </a:xfrm>
        </p:spPr>
        <p:txBody>
          <a:bodyPr/>
          <a:lstStyle/>
          <a:p>
            <a:pPr algn="l"/>
            <a:r>
              <a:rPr lang="ru-RU" dirty="0" smtClean="0">
                <a:solidFill>
                  <a:srgbClr val="FFFF00"/>
                </a:solidFill>
              </a:rPr>
              <a:t> Прохождения всех этапов требуется терпение, дисциплины и усидчивости от учащихся, они сталкиваются с разными пониманием прошлого, знакомятся с различными историческими концепциями, способами интерпретации источников, с построением причинно-следственных связей.</a:t>
            </a:r>
          </a:p>
          <a:p>
            <a:pPr algn="l"/>
            <a:r>
              <a:rPr lang="ru-RU" dirty="0" smtClean="0">
                <a:solidFill>
                  <a:srgbClr val="FFFF00"/>
                </a:solidFill>
              </a:rPr>
              <a:t>       Я пришла к выводу, что главные пробудить интерес у учащихся к творческой деятельности, быть самому творческой личностью, тогда совместная работа с учениками на уроке и во внеклассной работе принесет огромное моральное удовлетворение результатами своего труда.</a:t>
            </a:r>
            <a:endParaRPr lang="ru-RU" dirty="0">
              <a:solidFill>
                <a:srgbClr val="FFFF00"/>
              </a:solidFill>
            </a:endParaRPr>
          </a:p>
        </p:txBody>
      </p:sp>
      <p:pic>
        <p:nvPicPr>
          <p:cNvPr id="4" name="Рисунок 3" descr="карт 1.jpg"/>
          <p:cNvPicPr>
            <a:picLocks noChangeAspect="1"/>
          </p:cNvPicPr>
          <p:nvPr/>
        </p:nvPicPr>
        <p:blipFill>
          <a:blip r:embed="rId2"/>
          <a:stretch>
            <a:fillRect/>
          </a:stretch>
        </p:blipFill>
        <p:spPr>
          <a:xfrm>
            <a:off x="0" y="0"/>
            <a:ext cx="2714612" cy="6858000"/>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366868" y="533400"/>
            <a:ext cx="5105400" cy="609584"/>
          </a:xfrm>
        </p:spPr>
        <p:txBody>
          <a:bodyPr/>
          <a:lstStyle/>
          <a:p>
            <a:r>
              <a:rPr lang="ru-RU" dirty="0" smtClean="0"/>
              <a:t> </a:t>
            </a:r>
            <a:endParaRPr lang="ru-RU" dirty="0"/>
          </a:p>
        </p:txBody>
      </p:sp>
      <p:sp>
        <p:nvSpPr>
          <p:cNvPr id="3" name="Подзаголовок 2"/>
          <p:cNvSpPr>
            <a:spLocks noGrp="1"/>
          </p:cNvSpPr>
          <p:nvPr>
            <p:ph type="subTitle" idx="1"/>
          </p:nvPr>
        </p:nvSpPr>
        <p:spPr>
          <a:xfrm>
            <a:off x="3071802" y="214290"/>
            <a:ext cx="5857916" cy="6429420"/>
          </a:xfrm>
        </p:spPr>
        <p:txBody>
          <a:bodyPr/>
          <a:lstStyle/>
          <a:p>
            <a:pPr algn="l"/>
            <a:r>
              <a:rPr lang="ru-RU" dirty="0" smtClean="0">
                <a:solidFill>
                  <a:srgbClr val="FFFF00"/>
                </a:solidFill>
              </a:rPr>
              <a:t>Имею педагогический стаж </a:t>
            </a:r>
            <a:r>
              <a:rPr lang="ru-RU" dirty="0" smtClean="0">
                <a:solidFill>
                  <a:srgbClr val="FFC000"/>
                </a:solidFill>
              </a:rPr>
              <a:t>39 лет</a:t>
            </a:r>
            <a:r>
              <a:rPr lang="ru-RU" dirty="0" smtClean="0">
                <a:solidFill>
                  <a:srgbClr val="FFFF00"/>
                </a:solidFill>
              </a:rPr>
              <a:t>. В своей работе руководствуюсь следующими принципами:      </a:t>
            </a:r>
          </a:p>
          <a:p>
            <a:pPr algn="l"/>
            <a:r>
              <a:rPr lang="ru-RU" dirty="0" smtClean="0">
                <a:solidFill>
                  <a:srgbClr val="FFC000"/>
                </a:solidFill>
              </a:rPr>
              <a:t>1. </a:t>
            </a:r>
            <a:r>
              <a:rPr lang="ru-RU" dirty="0" smtClean="0">
                <a:solidFill>
                  <a:srgbClr val="FFFF00"/>
                </a:solidFill>
              </a:rPr>
              <a:t>Учитель - это призвание</a:t>
            </a:r>
          </a:p>
          <a:p>
            <a:pPr algn="l"/>
            <a:r>
              <a:rPr lang="ru-RU" dirty="0" smtClean="0">
                <a:solidFill>
                  <a:srgbClr val="FFC000"/>
                </a:solidFill>
              </a:rPr>
              <a:t>2. </a:t>
            </a:r>
            <a:r>
              <a:rPr lang="ru-RU" dirty="0" smtClean="0">
                <a:solidFill>
                  <a:srgbClr val="FFFF00"/>
                </a:solidFill>
              </a:rPr>
              <a:t>Учитель это человек, который помогает ребёнку получать знания и умения, которые в будущем станут опорой для человека и помогут ему состояться как личность.</a:t>
            </a:r>
          </a:p>
          <a:p>
            <a:pPr algn="l"/>
            <a:r>
              <a:rPr lang="ru-RU" dirty="0" smtClean="0">
                <a:solidFill>
                  <a:srgbClr val="FFFF00"/>
                </a:solidFill>
              </a:rPr>
              <a:t>Я убеждена, что большую ценность имеют практически направленные  знания, навыки, умения. Поэтому стараюсь научить детей учиться, а самое главное - знать где, как находить и как их применять. В своей педагогической деятельности руководствуюсь следующими целями:</a:t>
            </a:r>
          </a:p>
          <a:p>
            <a:endParaRPr lang="ru-RU" dirty="0"/>
          </a:p>
        </p:txBody>
      </p:sp>
      <p:pic>
        <p:nvPicPr>
          <p:cNvPr id="4" name="Рисунок 3" descr="карт 1.jpg"/>
          <p:cNvPicPr>
            <a:picLocks noChangeAspect="1"/>
          </p:cNvPicPr>
          <p:nvPr/>
        </p:nvPicPr>
        <p:blipFill>
          <a:blip r:embed="rId2"/>
          <a:stretch>
            <a:fillRect/>
          </a:stretch>
        </p:blipFill>
        <p:spPr>
          <a:xfrm>
            <a:off x="0" y="0"/>
            <a:ext cx="2714612" cy="6858000"/>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366868" y="533400"/>
            <a:ext cx="5105400" cy="681022"/>
          </a:xfrm>
        </p:spPr>
        <p:txBody>
          <a:bodyPr/>
          <a:lstStyle/>
          <a:p>
            <a:r>
              <a:rPr lang="ru-RU" dirty="0" smtClean="0"/>
              <a:t> </a:t>
            </a:r>
            <a:endParaRPr lang="ru-RU" dirty="0"/>
          </a:p>
        </p:txBody>
      </p:sp>
      <p:sp>
        <p:nvSpPr>
          <p:cNvPr id="3" name="Подзаголовок 2"/>
          <p:cNvSpPr>
            <a:spLocks noGrp="1"/>
          </p:cNvSpPr>
          <p:nvPr>
            <p:ph type="subTitle" idx="1"/>
          </p:nvPr>
        </p:nvSpPr>
        <p:spPr>
          <a:xfrm>
            <a:off x="3071802" y="285728"/>
            <a:ext cx="5786478" cy="6357982"/>
          </a:xfrm>
        </p:spPr>
        <p:txBody>
          <a:bodyPr>
            <a:normAutofit fontScale="92500"/>
          </a:bodyPr>
          <a:lstStyle/>
          <a:p>
            <a:pPr algn="l"/>
            <a:r>
              <a:rPr lang="ru-RU" dirty="0" smtClean="0">
                <a:solidFill>
                  <a:srgbClr val="FFC000"/>
                </a:solidFill>
              </a:rPr>
              <a:t>1. </a:t>
            </a:r>
            <a:r>
              <a:rPr lang="ru-RU" dirty="0" smtClean="0">
                <a:solidFill>
                  <a:srgbClr val="FFFF00"/>
                </a:solidFill>
              </a:rPr>
              <a:t>Создавать оптимальные условия обучения, способствующие личностному самоопределению и социальной адаптации;</a:t>
            </a:r>
          </a:p>
          <a:p>
            <a:pPr algn="l"/>
            <a:r>
              <a:rPr lang="ru-RU" dirty="0" smtClean="0">
                <a:solidFill>
                  <a:srgbClr val="FFC000"/>
                </a:solidFill>
              </a:rPr>
              <a:t>2. </a:t>
            </a:r>
            <a:r>
              <a:rPr lang="ru-RU" dirty="0" smtClean="0">
                <a:solidFill>
                  <a:srgbClr val="FFFF00"/>
                </a:solidFill>
              </a:rPr>
              <a:t>Дать учащимся качественное образование по истории и обществознанию;</a:t>
            </a:r>
          </a:p>
          <a:p>
            <a:pPr algn="l"/>
            <a:r>
              <a:rPr lang="ru-RU" dirty="0" smtClean="0">
                <a:solidFill>
                  <a:srgbClr val="FFC000"/>
                </a:solidFill>
              </a:rPr>
              <a:t>3. </a:t>
            </a:r>
            <a:r>
              <a:rPr lang="ru-RU" dirty="0" smtClean="0">
                <a:solidFill>
                  <a:srgbClr val="FFFF00"/>
                </a:solidFill>
              </a:rPr>
              <a:t>Раскрыть способности, интеллектуальный, творческий, нравственный потенциал каждого ученика.</a:t>
            </a:r>
          </a:p>
          <a:p>
            <a:pPr algn="l"/>
            <a:r>
              <a:rPr lang="ru-RU" dirty="0" smtClean="0">
                <a:solidFill>
                  <a:srgbClr val="FFC000"/>
                </a:solidFill>
              </a:rPr>
              <a:t>4. </a:t>
            </a:r>
            <a:r>
              <a:rPr lang="ru-RU" dirty="0" smtClean="0">
                <a:solidFill>
                  <a:srgbClr val="FFFF00"/>
                </a:solidFill>
              </a:rPr>
              <a:t>Привить навыки самостоятельной работы</a:t>
            </a:r>
          </a:p>
          <a:p>
            <a:pPr algn="l"/>
            <a:r>
              <a:rPr lang="ru-RU" dirty="0" smtClean="0">
                <a:solidFill>
                  <a:srgbClr val="FFC000"/>
                </a:solidFill>
              </a:rPr>
              <a:t>5. </a:t>
            </a:r>
            <a:r>
              <a:rPr lang="ru-RU" dirty="0" smtClean="0">
                <a:solidFill>
                  <a:srgbClr val="FFFF00"/>
                </a:solidFill>
              </a:rPr>
              <a:t>Совершенствовать формы организационной учебной деятельности</a:t>
            </a:r>
          </a:p>
          <a:p>
            <a:pPr algn="l"/>
            <a:r>
              <a:rPr lang="ru-RU" dirty="0" smtClean="0">
                <a:solidFill>
                  <a:srgbClr val="FFC000"/>
                </a:solidFill>
              </a:rPr>
              <a:t>6. </a:t>
            </a:r>
            <a:r>
              <a:rPr lang="ru-RU" dirty="0" smtClean="0">
                <a:solidFill>
                  <a:srgbClr val="FFFF00"/>
                </a:solidFill>
              </a:rPr>
              <a:t>Использовать новые педагогические технологии, эффективные методы обучения</a:t>
            </a:r>
          </a:p>
          <a:p>
            <a:pPr algn="l"/>
            <a:r>
              <a:rPr lang="ru-RU" dirty="0" smtClean="0">
                <a:solidFill>
                  <a:srgbClr val="FFC000"/>
                </a:solidFill>
              </a:rPr>
              <a:t>7. </a:t>
            </a:r>
            <a:r>
              <a:rPr lang="ru-RU" dirty="0" smtClean="0">
                <a:solidFill>
                  <a:srgbClr val="FFFF00"/>
                </a:solidFill>
              </a:rPr>
              <a:t>Развивать и укреплять интерес к истории </a:t>
            </a:r>
          </a:p>
          <a:p>
            <a:pPr algn="l"/>
            <a:r>
              <a:rPr lang="ru-RU" dirty="0" smtClean="0">
                <a:solidFill>
                  <a:srgbClr val="FFC000"/>
                </a:solidFill>
              </a:rPr>
              <a:t>8. </a:t>
            </a:r>
            <a:r>
              <a:rPr lang="ru-RU" dirty="0" smtClean="0">
                <a:solidFill>
                  <a:srgbClr val="FFFF00"/>
                </a:solidFill>
              </a:rPr>
              <a:t>Развивать такие качества учащихся как культуру общения, умение работать в коллективе, способности к творческой деятельности.</a:t>
            </a:r>
          </a:p>
          <a:p>
            <a:endParaRPr lang="ru-RU" dirty="0"/>
          </a:p>
        </p:txBody>
      </p:sp>
      <p:pic>
        <p:nvPicPr>
          <p:cNvPr id="4" name="Рисунок 3" descr="карт 1.jpg"/>
          <p:cNvPicPr>
            <a:picLocks noChangeAspect="1"/>
          </p:cNvPicPr>
          <p:nvPr/>
        </p:nvPicPr>
        <p:blipFill>
          <a:blip r:embed="rId2"/>
          <a:stretch>
            <a:fillRect/>
          </a:stretch>
        </p:blipFill>
        <p:spPr>
          <a:xfrm>
            <a:off x="0" y="0"/>
            <a:ext cx="2714612" cy="6858000"/>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366868" y="533400"/>
            <a:ext cx="5105400" cy="752460"/>
          </a:xfrm>
        </p:spPr>
        <p:txBody>
          <a:bodyPr/>
          <a:lstStyle/>
          <a:p>
            <a:r>
              <a:rPr lang="ru-RU" dirty="0" smtClean="0"/>
              <a:t> </a:t>
            </a:r>
            <a:endParaRPr lang="ru-RU" dirty="0"/>
          </a:p>
        </p:txBody>
      </p:sp>
      <p:sp>
        <p:nvSpPr>
          <p:cNvPr id="3" name="Подзаголовок 2"/>
          <p:cNvSpPr>
            <a:spLocks noGrp="1"/>
          </p:cNvSpPr>
          <p:nvPr>
            <p:ph type="subTitle" idx="1"/>
          </p:nvPr>
        </p:nvSpPr>
        <p:spPr>
          <a:xfrm>
            <a:off x="3000364" y="285728"/>
            <a:ext cx="5857916" cy="6215106"/>
          </a:xfrm>
        </p:spPr>
        <p:txBody>
          <a:bodyPr>
            <a:normAutofit fontScale="92500" lnSpcReduction="10000"/>
          </a:bodyPr>
          <a:lstStyle/>
          <a:p>
            <a:pPr algn="l"/>
            <a:r>
              <a:rPr lang="ru-RU" dirty="0" smtClean="0">
                <a:solidFill>
                  <a:srgbClr val="FFFF00"/>
                </a:solidFill>
              </a:rPr>
              <a:t>Одним из факторов,  способствующих повышению результативности моей работы, является дифференцированный подход к обучению.</a:t>
            </a:r>
          </a:p>
          <a:p>
            <a:pPr algn="l"/>
            <a:r>
              <a:rPr lang="ru-RU" dirty="0" smtClean="0">
                <a:solidFill>
                  <a:srgbClr val="FFC000"/>
                </a:solidFill>
              </a:rPr>
              <a:t>1. </a:t>
            </a:r>
            <a:r>
              <a:rPr lang="ru-RU" dirty="0" smtClean="0">
                <a:solidFill>
                  <a:srgbClr val="FFFF00"/>
                </a:solidFill>
              </a:rPr>
              <a:t>Большое внимание уделяю работе с одарёнными детьми.</a:t>
            </a:r>
          </a:p>
          <a:p>
            <a:pPr algn="l"/>
            <a:r>
              <a:rPr lang="ru-RU" dirty="0" smtClean="0">
                <a:solidFill>
                  <a:srgbClr val="FFC000"/>
                </a:solidFill>
              </a:rPr>
              <a:t>2. </a:t>
            </a:r>
            <a:r>
              <a:rPr lang="ru-RU" dirty="0" smtClean="0">
                <a:solidFill>
                  <a:srgbClr val="FFFF00"/>
                </a:solidFill>
              </a:rPr>
              <a:t>Стараюсь заметить и поддержать интерес к своим предметам, используя разноуровневые и индивидуальные задания, внеклассную работу.</a:t>
            </a:r>
          </a:p>
          <a:p>
            <a:pPr algn="l"/>
            <a:r>
              <a:rPr lang="ru-RU" dirty="0" smtClean="0">
                <a:solidFill>
                  <a:srgbClr val="FFC000"/>
                </a:solidFill>
              </a:rPr>
              <a:t>3. </a:t>
            </a:r>
            <a:r>
              <a:rPr lang="ru-RU" dirty="0" smtClean="0">
                <a:solidFill>
                  <a:srgbClr val="FFFF00"/>
                </a:solidFill>
              </a:rPr>
              <a:t>Постоянно провожу дополнительную работу со слабоуспевающими учащимися</a:t>
            </a:r>
          </a:p>
          <a:p>
            <a:pPr algn="l"/>
            <a:r>
              <a:rPr lang="ru-RU" dirty="0" smtClean="0">
                <a:solidFill>
                  <a:srgbClr val="FFFF00"/>
                </a:solidFill>
              </a:rPr>
              <a:t>В своей педагогической практике использую различные современные технологи, которые постепенно совершенствую наиболее удаются мне следующие:</a:t>
            </a:r>
          </a:p>
          <a:p>
            <a:pPr algn="l"/>
            <a:r>
              <a:rPr lang="ru-RU" dirty="0" smtClean="0">
                <a:solidFill>
                  <a:srgbClr val="FFFF00"/>
                </a:solidFill>
              </a:rPr>
              <a:t>- разноуровневое обучение  </a:t>
            </a:r>
          </a:p>
          <a:p>
            <a:pPr algn="l"/>
            <a:r>
              <a:rPr lang="ru-RU" dirty="0" smtClean="0">
                <a:solidFill>
                  <a:srgbClr val="FFFF00"/>
                </a:solidFill>
              </a:rPr>
              <a:t>- проблемно диалоговый метод</a:t>
            </a:r>
          </a:p>
          <a:p>
            <a:pPr algn="l"/>
            <a:r>
              <a:rPr lang="ru-RU" dirty="0" smtClean="0">
                <a:solidFill>
                  <a:srgbClr val="FFFF00"/>
                </a:solidFill>
              </a:rPr>
              <a:t>- игровые методы </a:t>
            </a:r>
          </a:p>
          <a:p>
            <a:pPr algn="l"/>
            <a:r>
              <a:rPr lang="ru-RU" dirty="0" smtClean="0">
                <a:solidFill>
                  <a:srgbClr val="FFFF00"/>
                </a:solidFill>
              </a:rPr>
              <a:t>-информационно коммуникационные</a:t>
            </a:r>
          </a:p>
          <a:p>
            <a:pPr algn="l"/>
            <a:r>
              <a:rPr lang="ru-RU" dirty="0" smtClean="0">
                <a:solidFill>
                  <a:srgbClr val="FFFF00"/>
                </a:solidFill>
              </a:rPr>
              <a:t>- технологии развития критического мышления </a:t>
            </a:r>
          </a:p>
          <a:p>
            <a:endParaRPr lang="ru-RU" dirty="0"/>
          </a:p>
        </p:txBody>
      </p:sp>
      <p:pic>
        <p:nvPicPr>
          <p:cNvPr id="4" name="Рисунок 3" descr="карт 1.jpg"/>
          <p:cNvPicPr>
            <a:picLocks noChangeAspect="1"/>
          </p:cNvPicPr>
          <p:nvPr/>
        </p:nvPicPr>
        <p:blipFill>
          <a:blip r:embed="rId2"/>
          <a:stretch>
            <a:fillRect/>
          </a:stretch>
        </p:blipFill>
        <p:spPr>
          <a:xfrm>
            <a:off x="0" y="0"/>
            <a:ext cx="2714612" cy="6858000"/>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366868" y="533400"/>
            <a:ext cx="5105400" cy="609584"/>
          </a:xfrm>
        </p:spPr>
        <p:txBody>
          <a:bodyPr/>
          <a:lstStyle/>
          <a:p>
            <a:r>
              <a:rPr lang="ru-RU" dirty="0" smtClean="0"/>
              <a:t> </a:t>
            </a:r>
            <a:endParaRPr lang="ru-RU" dirty="0"/>
          </a:p>
        </p:txBody>
      </p:sp>
      <p:sp>
        <p:nvSpPr>
          <p:cNvPr id="3" name="Подзаголовок 2"/>
          <p:cNvSpPr>
            <a:spLocks noGrp="1"/>
          </p:cNvSpPr>
          <p:nvPr>
            <p:ph type="subTitle" idx="1"/>
          </p:nvPr>
        </p:nvSpPr>
        <p:spPr>
          <a:xfrm>
            <a:off x="3071802" y="285728"/>
            <a:ext cx="5786478" cy="6286544"/>
          </a:xfrm>
        </p:spPr>
        <p:txBody>
          <a:bodyPr/>
          <a:lstStyle/>
          <a:p>
            <a:pPr algn="l"/>
            <a:r>
              <a:rPr lang="ru-RU" dirty="0" smtClean="0">
                <a:solidFill>
                  <a:srgbClr val="FFFF00"/>
                </a:solidFill>
              </a:rPr>
              <a:t>Активные использования ИКТ позволяет сделать уроки и внеклассные мероприятия более наглядными, интересными, насыщенными и современными.</a:t>
            </a:r>
          </a:p>
          <a:p>
            <a:pPr algn="l"/>
            <a:r>
              <a:rPr lang="ru-RU" dirty="0" smtClean="0">
                <a:solidFill>
                  <a:srgbClr val="FFFF00"/>
                </a:solidFill>
              </a:rPr>
              <a:t>На своих уроках применяю педагогику сотрудничества, нетрадиционные формы, которые способствуют совместному решению учебно-воспитательных задач.</a:t>
            </a:r>
          </a:p>
          <a:p>
            <a:pPr algn="l"/>
            <a:r>
              <a:rPr lang="ru-RU" dirty="0" smtClean="0">
                <a:solidFill>
                  <a:srgbClr val="FFFF00"/>
                </a:solidFill>
              </a:rPr>
              <a:t>Формирую навыки самостоятельной работы, работы в группе, что позволяет находить более эффективные формы и методы работы для развития  межпредметных  компетентностей. Систематически осуществляю мониторинг качества учебного процесса.</a:t>
            </a:r>
          </a:p>
          <a:p>
            <a:pPr algn="l"/>
            <a:endParaRPr lang="ru-RU" dirty="0">
              <a:solidFill>
                <a:srgbClr val="FFFF00"/>
              </a:solidFill>
            </a:endParaRPr>
          </a:p>
        </p:txBody>
      </p:sp>
      <p:pic>
        <p:nvPicPr>
          <p:cNvPr id="4" name="Рисунок 3" descr="карт 1.jpg"/>
          <p:cNvPicPr>
            <a:picLocks noChangeAspect="1"/>
          </p:cNvPicPr>
          <p:nvPr/>
        </p:nvPicPr>
        <p:blipFill>
          <a:blip r:embed="rId2"/>
          <a:stretch>
            <a:fillRect/>
          </a:stretch>
        </p:blipFill>
        <p:spPr>
          <a:xfrm>
            <a:off x="0" y="0"/>
            <a:ext cx="2714612" cy="6858000"/>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366868" y="533400"/>
            <a:ext cx="5105400" cy="681022"/>
          </a:xfrm>
        </p:spPr>
        <p:txBody>
          <a:bodyPr/>
          <a:lstStyle/>
          <a:p>
            <a:r>
              <a:rPr lang="ru-RU" dirty="0" smtClean="0"/>
              <a:t> </a:t>
            </a:r>
            <a:endParaRPr lang="ru-RU" dirty="0"/>
          </a:p>
        </p:txBody>
      </p:sp>
      <p:sp>
        <p:nvSpPr>
          <p:cNvPr id="3" name="Подзаголовок 2"/>
          <p:cNvSpPr>
            <a:spLocks noGrp="1"/>
          </p:cNvSpPr>
          <p:nvPr>
            <p:ph type="subTitle" idx="1"/>
          </p:nvPr>
        </p:nvSpPr>
        <p:spPr>
          <a:xfrm>
            <a:off x="3000364" y="285728"/>
            <a:ext cx="5857916" cy="6286544"/>
          </a:xfrm>
        </p:spPr>
        <p:txBody>
          <a:bodyPr>
            <a:normAutofit fontScale="92500" lnSpcReduction="20000"/>
          </a:bodyPr>
          <a:lstStyle/>
          <a:p>
            <a:pPr algn="l"/>
            <a:r>
              <a:rPr lang="ru-RU" dirty="0" smtClean="0">
                <a:solidFill>
                  <a:srgbClr val="FFFF00"/>
                </a:solidFill>
              </a:rPr>
              <a:t>Личностных достижений учащихся, которые способствуют выявлению особо одарённых детей. Это позволяет отслеживать результативность обучения каждого ученика, его затруднения по отдельным темам и разделам учебной программы. Используя межпредметные технологии, что даёт возможность развивать логическое мышление учащихся. Суть такого подхода заключается в создание особых условий, в котором учащиеся могут сами под моим руководством найти решение учебной задачи, проблемы.</a:t>
            </a:r>
            <a:br>
              <a:rPr lang="ru-RU" dirty="0" smtClean="0">
                <a:solidFill>
                  <a:srgbClr val="FFFF00"/>
                </a:solidFill>
              </a:rPr>
            </a:br>
            <a:r>
              <a:rPr lang="ru-RU" dirty="0" smtClean="0">
                <a:solidFill>
                  <a:srgbClr val="FFFF00"/>
                </a:solidFill>
              </a:rPr>
              <a:t>Важнейшим направлением в своей работе, считаю гражданственно-патриотическое воспитание учащихся. Формирую у учащихся активную жизненную позицию, национальное самосознание, гражданственность, патриотические чувства, чувства верности своему Отечеству, любовь родному краю, милосердие, справедливость.</a:t>
            </a:r>
            <a:br>
              <a:rPr lang="ru-RU" dirty="0" smtClean="0">
                <a:solidFill>
                  <a:srgbClr val="FFFF00"/>
                </a:solidFill>
              </a:rPr>
            </a:br>
            <a:r>
              <a:rPr lang="ru-RU" dirty="0" smtClean="0">
                <a:solidFill>
                  <a:srgbClr val="FFFF00"/>
                </a:solidFill>
              </a:rPr>
              <a:t>Работу с учащимися строю на уважение чувства собственного достоинства ученика. Учу учеников отстаивать свои убеждения, высказывать свою точку зрения, уважая мнение других.</a:t>
            </a:r>
          </a:p>
          <a:p>
            <a:endParaRPr lang="ru-RU" dirty="0"/>
          </a:p>
        </p:txBody>
      </p:sp>
      <p:pic>
        <p:nvPicPr>
          <p:cNvPr id="4" name="Рисунок 3" descr="карт 1.jpg"/>
          <p:cNvPicPr>
            <a:picLocks noChangeAspect="1"/>
          </p:cNvPicPr>
          <p:nvPr/>
        </p:nvPicPr>
        <p:blipFill>
          <a:blip r:embed="rId2"/>
          <a:stretch>
            <a:fillRect/>
          </a:stretch>
        </p:blipFill>
        <p:spPr>
          <a:xfrm>
            <a:off x="0" y="0"/>
            <a:ext cx="2714612" cy="6858000"/>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366868" y="533400"/>
            <a:ext cx="5105400" cy="681022"/>
          </a:xfrm>
        </p:spPr>
        <p:txBody>
          <a:bodyPr/>
          <a:lstStyle/>
          <a:p>
            <a:r>
              <a:rPr lang="ru-RU" dirty="0" smtClean="0"/>
              <a:t> </a:t>
            </a:r>
            <a:endParaRPr lang="ru-RU" dirty="0"/>
          </a:p>
        </p:txBody>
      </p:sp>
      <p:sp>
        <p:nvSpPr>
          <p:cNvPr id="3" name="Подзаголовок 2"/>
          <p:cNvSpPr>
            <a:spLocks noGrp="1"/>
          </p:cNvSpPr>
          <p:nvPr>
            <p:ph type="subTitle" idx="1"/>
          </p:nvPr>
        </p:nvSpPr>
        <p:spPr>
          <a:xfrm>
            <a:off x="3000364" y="285728"/>
            <a:ext cx="5857916" cy="6357982"/>
          </a:xfrm>
        </p:spPr>
        <p:txBody>
          <a:bodyPr>
            <a:normAutofit fontScale="92500" lnSpcReduction="10000"/>
          </a:bodyPr>
          <a:lstStyle/>
          <a:p>
            <a:pPr algn="l"/>
            <a:r>
              <a:rPr lang="ru-RU" dirty="0" smtClean="0">
                <a:solidFill>
                  <a:srgbClr val="FFFF00"/>
                </a:solidFill>
              </a:rPr>
              <a:t>Проявляю интерес к личности каждого ученика, умею ставить реальные целевые установки, добиваться личностной мотивации исторического образования, умения органично сочетать высокую требовательность с чуткостью к своим воспитанникам. Отдаю приоритеты формированию основ гражданственности, раскрытию творческих способностей детей,  также лидерских качеств.</a:t>
            </a:r>
          </a:p>
          <a:p>
            <a:pPr algn="l"/>
            <a:r>
              <a:rPr lang="ru-RU" dirty="0" smtClean="0">
                <a:solidFill>
                  <a:srgbClr val="FFFF00"/>
                </a:solidFill>
              </a:rPr>
              <a:t> В старших классах использую диспуты и дебаты в различных формах, как элемент урока и внеклассного мероприятия. Данная технология представляет собой не просто увлекательную игру, но и эффективное средство развития учащихся, формирует у учащихся качества, способствующие эффективной длительности в условиях современного общества. </a:t>
            </a:r>
          </a:p>
          <a:p>
            <a:pPr algn="l"/>
            <a:r>
              <a:rPr lang="ru-RU" dirty="0" smtClean="0">
                <a:solidFill>
                  <a:srgbClr val="FFFF00"/>
                </a:solidFill>
              </a:rPr>
              <a:t>Умею поставить цель, проектировать результат и достигать его, организовать рефлексию, самооценку своей деятельности, достойно выходить из конфликтной ситуации. </a:t>
            </a:r>
          </a:p>
          <a:p>
            <a:endParaRPr lang="ru-RU" dirty="0"/>
          </a:p>
        </p:txBody>
      </p:sp>
      <p:pic>
        <p:nvPicPr>
          <p:cNvPr id="4" name="Рисунок 3" descr="карт 1.jpg"/>
          <p:cNvPicPr>
            <a:picLocks noChangeAspect="1"/>
          </p:cNvPicPr>
          <p:nvPr/>
        </p:nvPicPr>
        <p:blipFill>
          <a:blip r:embed="rId2"/>
          <a:stretch>
            <a:fillRect/>
          </a:stretch>
        </p:blipFill>
        <p:spPr>
          <a:xfrm>
            <a:off x="0" y="0"/>
            <a:ext cx="2714612" cy="6858000"/>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366868" y="533400"/>
            <a:ext cx="5105400" cy="609584"/>
          </a:xfrm>
        </p:spPr>
        <p:txBody>
          <a:bodyPr/>
          <a:lstStyle/>
          <a:p>
            <a:r>
              <a:rPr lang="ru-RU" dirty="0" smtClean="0"/>
              <a:t> </a:t>
            </a:r>
            <a:endParaRPr lang="ru-RU" dirty="0"/>
          </a:p>
        </p:txBody>
      </p:sp>
      <p:sp>
        <p:nvSpPr>
          <p:cNvPr id="3" name="Подзаголовок 2"/>
          <p:cNvSpPr>
            <a:spLocks noGrp="1"/>
          </p:cNvSpPr>
          <p:nvPr>
            <p:ph type="subTitle" idx="1"/>
          </p:nvPr>
        </p:nvSpPr>
        <p:spPr>
          <a:xfrm>
            <a:off x="3000364" y="285728"/>
            <a:ext cx="5857916" cy="6357982"/>
          </a:xfrm>
        </p:spPr>
        <p:txBody>
          <a:bodyPr/>
          <a:lstStyle/>
          <a:p>
            <a:pPr algn="l"/>
            <a:r>
              <a:rPr lang="ru-RU" dirty="0" smtClean="0">
                <a:solidFill>
                  <a:srgbClr val="FFFF00"/>
                </a:solidFill>
              </a:rPr>
              <a:t>Привитие интереса к предмету осуществляю через внеурочную деятельность. Владею умением использования различных источников информации для отбора материала, организации эффективной внеклассной работы по предмету, в том числе, с использованием ИКТ. Знаю потенциал возможностей внеурочной работы с учётом перспективы. Могу организовать и провести любое внеклассное мероприятие. Занимаю активную жизненную позицию…</a:t>
            </a:r>
          </a:p>
          <a:p>
            <a:pPr algn="l"/>
            <a:r>
              <a:rPr lang="ru-RU" dirty="0" smtClean="0">
                <a:solidFill>
                  <a:srgbClr val="FFFF00"/>
                </a:solidFill>
              </a:rPr>
              <a:t>Считаю, что я владею культурой педагогического общения, умею сплотить, направить, показать положительный пример, повести за собой коллектив </a:t>
            </a:r>
            <a:endParaRPr lang="ru-RU" dirty="0">
              <a:solidFill>
                <a:srgbClr val="FFFF00"/>
              </a:solidFill>
            </a:endParaRPr>
          </a:p>
        </p:txBody>
      </p:sp>
      <p:pic>
        <p:nvPicPr>
          <p:cNvPr id="4" name="Рисунок 3" descr="карт 1.jpg"/>
          <p:cNvPicPr>
            <a:picLocks noChangeAspect="1"/>
          </p:cNvPicPr>
          <p:nvPr/>
        </p:nvPicPr>
        <p:blipFill>
          <a:blip r:embed="rId2"/>
          <a:stretch>
            <a:fillRect/>
          </a:stretch>
        </p:blipFill>
        <p:spPr>
          <a:xfrm>
            <a:off x="0" y="0"/>
            <a:ext cx="2714612"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366868" y="285728"/>
            <a:ext cx="5105400" cy="1357322"/>
          </a:xfrm>
        </p:spPr>
        <p:txBody>
          <a:bodyPr/>
          <a:lstStyle/>
          <a:p>
            <a:r>
              <a:rPr lang="ru-RU" dirty="0" smtClean="0"/>
              <a:t> </a:t>
            </a:r>
            <a:endParaRPr lang="ru-RU" dirty="0"/>
          </a:p>
        </p:txBody>
      </p:sp>
      <p:sp>
        <p:nvSpPr>
          <p:cNvPr id="3" name="Подзаголовок 2"/>
          <p:cNvSpPr>
            <a:spLocks noGrp="1"/>
          </p:cNvSpPr>
          <p:nvPr>
            <p:ph type="subTitle" idx="1"/>
          </p:nvPr>
        </p:nvSpPr>
        <p:spPr>
          <a:xfrm>
            <a:off x="3354442" y="1857364"/>
            <a:ext cx="5114778" cy="2643206"/>
          </a:xfrm>
        </p:spPr>
        <p:txBody>
          <a:bodyPr/>
          <a:lstStyle/>
          <a:p>
            <a:r>
              <a:rPr lang="ru-RU" dirty="0" smtClean="0">
                <a:solidFill>
                  <a:srgbClr val="FFC000"/>
                </a:solidFill>
              </a:rPr>
              <a:t>Луганский областной институт последипломного образования</a:t>
            </a:r>
          </a:p>
          <a:p>
            <a:r>
              <a:rPr lang="ru-RU" dirty="0" smtClean="0">
                <a:solidFill>
                  <a:srgbClr val="FFC000"/>
                </a:solidFill>
              </a:rPr>
              <a:t>Тема:</a:t>
            </a:r>
            <a:r>
              <a:rPr lang="ru-RU" dirty="0" smtClean="0"/>
              <a:t> </a:t>
            </a:r>
            <a:r>
              <a:rPr lang="ru-RU" sz="2000" dirty="0" smtClean="0">
                <a:solidFill>
                  <a:srgbClr val="FFFF00"/>
                </a:solidFill>
              </a:rPr>
              <a:t>«Личностно ориентированное обучение школьных исторических дисциплин». Свидетельство СПК №1486 от 05.04.2013 г.</a:t>
            </a:r>
          </a:p>
          <a:p>
            <a:endParaRPr lang="ru-RU" sz="2000" dirty="0" smtClean="0">
              <a:solidFill>
                <a:srgbClr val="FFFF00"/>
              </a:solidFill>
            </a:endParaRPr>
          </a:p>
          <a:p>
            <a:endParaRPr lang="ru-RU" sz="2000" dirty="0">
              <a:solidFill>
                <a:srgbClr val="FFFF00"/>
              </a:solidFill>
            </a:endParaRPr>
          </a:p>
        </p:txBody>
      </p:sp>
      <p:pic>
        <p:nvPicPr>
          <p:cNvPr id="4" name="Рисунок 3" descr="карт 1.jpg"/>
          <p:cNvPicPr>
            <a:picLocks noChangeAspect="1"/>
          </p:cNvPicPr>
          <p:nvPr/>
        </p:nvPicPr>
        <p:blipFill>
          <a:blip r:embed="rId2"/>
          <a:stretch>
            <a:fillRect/>
          </a:stretch>
        </p:blipFill>
        <p:spPr>
          <a:xfrm>
            <a:off x="0" y="0"/>
            <a:ext cx="2714612" cy="6858000"/>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366868" y="533400"/>
            <a:ext cx="5105400" cy="752460"/>
          </a:xfrm>
        </p:spPr>
        <p:txBody>
          <a:bodyPr/>
          <a:lstStyle/>
          <a:p>
            <a:r>
              <a:rPr lang="ru-RU" dirty="0" smtClean="0"/>
              <a:t> </a:t>
            </a:r>
            <a:endParaRPr lang="ru-RU" dirty="0"/>
          </a:p>
        </p:txBody>
      </p:sp>
      <p:sp>
        <p:nvSpPr>
          <p:cNvPr id="3" name="Подзаголовок 2"/>
          <p:cNvSpPr>
            <a:spLocks noGrp="1"/>
          </p:cNvSpPr>
          <p:nvPr>
            <p:ph type="subTitle" idx="1"/>
          </p:nvPr>
        </p:nvSpPr>
        <p:spPr>
          <a:xfrm>
            <a:off x="3000364" y="285728"/>
            <a:ext cx="5857916" cy="6286544"/>
          </a:xfrm>
        </p:spPr>
        <p:txBody>
          <a:bodyPr>
            <a:normAutofit fontScale="92500" lnSpcReduction="10000"/>
          </a:bodyPr>
          <a:lstStyle/>
          <a:p>
            <a:pPr algn="l"/>
            <a:r>
              <a:rPr lang="ru-RU" dirty="0" smtClean="0">
                <a:solidFill>
                  <a:srgbClr val="FFFF00"/>
                </a:solidFill>
              </a:rPr>
              <a:t>класса, используя такие формы и методы организации воспитательной работы, которые позволяют раскрыть субъективный опыт и личностные качества учащихся. Проявляю профессионально – педагогическую этику по отношению к учащимся, их родителям, педколлективу, обществу.</a:t>
            </a:r>
            <a:br>
              <a:rPr lang="ru-RU" dirty="0" smtClean="0">
                <a:solidFill>
                  <a:srgbClr val="FFFF00"/>
                </a:solidFill>
              </a:rPr>
            </a:br>
            <a:r>
              <a:rPr lang="ru-RU" dirty="0" smtClean="0">
                <a:solidFill>
                  <a:srgbClr val="FFFF00"/>
                </a:solidFill>
              </a:rPr>
              <a:t>Являюсь классным руководителем 5-Б класса. Мои воспитанники принимают участие во всех школьных и многих районных мероприятиях. Умею сотрудничать и работать в группе, принимать решение, улаживать разногласия, договариваться, нести ответственность, организовать свою работу. Обладаю организаторскими способностями. Регулярно повышаю свою квалификацию. Это позволяет мне быть в курсе современных педагогических новшеств в образование и делиться с коллегами собственным педагогическим опытом.</a:t>
            </a:r>
          </a:p>
          <a:p>
            <a:pPr algn="l"/>
            <a:r>
              <a:rPr lang="ru-RU" dirty="0" smtClean="0">
                <a:solidFill>
                  <a:srgbClr val="FFFF00"/>
                </a:solidFill>
              </a:rPr>
              <a:t/>
            </a:r>
            <a:br>
              <a:rPr lang="ru-RU" dirty="0" smtClean="0">
                <a:solidFill>
                  <a:srgbClr val="FFFF00"/>
                </a:solidFill>
              </a:rPr>
            </a:br>
            <a:r>
              <a:rPr lang="ru-RU" dirty="0" smtClean="0">
                <a:solidFill>
                  <a:srgbClr val="FFFF00"/>
                </a:solidFill>
              </a:rPr>
              <a:t>Являюсь ветераном педагогического труда.</a:t>
            </a:r>
          </a:p>
          <a:p>
            <a:endParaRPr lang="ru-RU" dirty="0"/>
          </a:p>
        </p:txBody>
      </p:sp>
      <p:pic>
        <p:nvPicPr>
          <p:cNvPr id="4" name="Рисунок 3" descr="карт 1.jpg"/>
          <p:cNvPicPr>
            <a:picLocks noChangeAspect="1"/>
          </p:cNvPicPr>
          <p:nvPr/>
        </p:nvPicPr>
        <p:blipFill>
          <a:blip r:embed="rId2"/>
          <a:stretch>
            <a:fillRect/>
          </a:stretch>
        </p:blipFill>
        <p:spPr>
          <a:xfrm>
            <a:off x="0" y="0"/>
            <a:ext cx="2714612" cy="6858000"/>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366868" y="533400"/>
            <a:ext cx="5105400" cy="2752724"/>
          </a:xfrm>
        </p:spPr>
        <p:txBody>
          <a:bodyPr/>
          <a:lstStyle/>
          <a:p>
            <a:pPr algn="ctr"/>
            <a:r>
              <a:rPr lang="ru-RU" sz="4800" dirty="0" smtClean="0"/>
              <a:t>Внеурочная деятельность</a:t>
            </a:r>
            <a:endParaRPr lang="ru-RU" sz="4800" dirty="0"/>
          </a:p>
        </p:txBody>
      </p:sp>
      <p:sp>
        <p:nvSpPr>
          <p:cNvPr id="3" name="Подзаголовок 2"/>
          <p:cNvSpPr>
            <a:spLocks noGrp="1"/>
          </p:cNvSpPr>
          <p:nvPr>
            <p:ph type="subTitle" idx="1"/>
          </p:nvPr>
        </p:nvSpPr>
        <p:spPr/>
        <p:txBody>
          <a:bodyPr/>
          <a:lstStyle/>
          <a:p>
            <a:r>
              <a:rPr lang="ru-RU" dirty="0" smtClean="0"/>
              <a:t> </a:t>
            </a:r>
            <a:endParaRPr lang="ru-RU" dirty="0"/>
          </a:p>
        </p:txBody>
      </p:sp>
      <p:pic>
        <p:nvPicPr>
          <p:cNvPr id="4" name="Рисунок 3" descr="карт 1.jpg"/>
          <p:cNvPicPr>
            <a:picLocks noChangeAspect="1"/>
          </p:cNvPicPr>
          <p:nvPr/>
        </p:nvPicPr>
        <p:blipFill>
          <a:blip r:embed="rId2"/>
          <a:stretch>
            <a:fillRect/>
          </a:stretch>
        </p:blipFill>
        <p:spPr>
          <a:xfrm>
            <a:off x="0" y="0"/>
            <a:ext cx="2714612" cy="6858000"/>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 </a:t>
            </a:r>
            <a:endParaRPr lang="ru-RU" dirty="0"/>
          </a:p>
        </p:txBody>
      </p:sp>
      <p:sp>
        <p:nvSpPr>
          <p:cNvPr id="3" name="Подзаголовок 2"/>
          <p:cNvSpPr>
            <a:spLocks noGrp="1"/>
          </p:cNvSpPr>
          <p:nvPr>
            <p:ph type="subTitle" idx="1"/>
          </p:nvPr>
        </p:nvSpPr>
        <p:spPr/>
        <p:txBody>
          <a:bodyPr/>
          <a:lstStyle/>
          <a:p>
            <a:r>
              <a:rPr lang="ru-RU" dirty="0" smtClean="0"/>
              <a:t> </a:t>
            </a:r>
            <a:endParaRPr lang="ru-RU" dirty="0"/>
          </a:p>
        </p:txBody>
      </p:sp>
      <p:pic>
        <p:nvPicPr>
          <p:cNvPr id="4" name="Рисунок 3" descr="DSC02174.JPG"/>
          <p:cNvPicPr>
            <a:picLocks noChangeAspect="1"/>
          </p:cNvPicPr>
          <p:nvPr/>
        </p:nvPicPr>
        <p:blipFill>
          <a:blip r:embed="rId2" cstate="email"/>
          <a:stretch>
            <a:fillRect/>
          </a:stretch>
        </p:blipFill>
        <p:spPr>
          <a:xfrm>
            <a:off x="0" y="0"/>
            <a:ext cx="9144000" cy="6858000"/>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 </a:t>
            </a:r>
            <a:endParaRPr lang="ru-RU" dirty="0"/>
          </a:p>
        </p:txBody>
      </p:sp>
      <p:sp>
        <p:nvSpPr>
          <p:cNvPr id="3" name="Подзаголовок 2"/>
          <p:cNvSpPr>
            <a:spLocks noGrp="1"/>
          </p:cNvSpPr>
          <p:nvPr>
            <p:ph type="subTitle" idx="1"/>
          </p:nvPr>
        </p:nvSpPr>
        <p:spPr>
          <a:xfrm>
            <a:off x="2571736" y="5143512"/>
            <a:ext cx="2286016" cy="1714488"/>
          </a:xfrm>
        </p:spPr>
        <p:txBody>
          <a:bodyPr>
            <a:normAutofit/>
          </a:bodyPr>
          <a:lstStyle/>
          <a:p>
            <a:pPr algn="ctr"/>
            <a:r>
              <a:rPr lang="ru-RU" sz="2800" dirty="0" smtClean="0">
                <a:solidFill>
                  <a:srgbClr val="FFC000"/>
                </a:solidFill>
              </a:rPr>
              <a:t> Встреча  с  ветеранами</a:t>
            </a:r>
            <a:endParaRPr lang="ru-RU" sz="2800" dirty="0">
              <a:solidFill>
                <a:srgbClr val="FFC000"/>
              </a:solidFill>
            </a:endParaRPr>
          </a:p>
        </p:txBody>
      </p:sp>
      <p:pic>
        <p:nvPicPr>
          <p:cNvPr id="4" name="Рисунок 3" descr="DSC02160.JPG"/>
          <p:cNvPicPr>
            <a:picLocks noChangeAspect="1"/>
          </p:cNvPicPr>
          <p:nvPr/>
        </p:nvPicPr>
        <p:blipFill>
          <a:blip r:embed="rId2" cstate="email"/>
          <a:stretch>
            <a:fillRect/>
          </a:stretch>
        </p:blipFill>
        <p:spPr>
          <a:xfrm>
            <a:off x="-1" y="0"/>
            <a:ext cx="5000629" cy="4357694"/>
          </a:xfrm>
          <a:prstGeom prst="rect">
            <a:avLst/>
          </a:prstGeom>
        </p:spPr>
      </p:pic>
      <p:pic>
        <p:nvPicPr>
          <p:cNvPr id="5" name="Рисунок 4" descr="DSC02176.JPG"/>
          <p:cNvPicPr>
            <a:picLocks noChangeAspect="1"/>
          </p:cNvPicPr>
          <p:nvPr/>
        </p:nvPicPr>
        <p:blipFill>
          <a:blip r:embed="rId3" cstate="email"/>
          <a:stretch>
            <a:fillRect/>
          </a:stretch>
        </p:blipFill>
        <p:spPr>
          <a:xfrm>
            <a:off x="4929190" y="0"/>
            <a:ext cx="4214810" cy="6858000"/>
          </a:xfrm>
          <a:prstGeom prst="rect">
            <a:avLst/>
          </a:prstGeom>
        </p:spPr>
      </p:pic>
      <p:pic>
        <p:nvPicPr>
          <p:cNvPr id="6" name="Рисунок 5" descr="карт.png"/>
          <p:cNvPicPr>
            <a:picLocks noChangeAspect="1"/>
          </p:cNvPicPr>
          <p:nvPr/>
        </p:nvPicPr>
        <p:blipFill>
          <a:blip r:embed="rId4" cstate="email"/>
          <a:stretch>
            <a:fillRect/>
          </a:stretch>
        </p:blipFill>
        <p:spPr>
          <a:xfrm>
            <a:off x="0" y="4357694"/>
            <a:ext cx="2857487" cy="2500306"/>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 </a:t>
            </a:r>
            <a:endParaRPr lang="ru-RU" dirty="0"/>
          </a:p>
        </p:txBody>
      </p:sp>
      <p:sp>
        <p:nvSpPr>
          <p:cNvPr id="3" name="Подзаголовок 2"/>
          <p:cNvSpPr>
            <a:spLocks noGrp="1"/>
          </p:cNvSpPr>
          <p:nvPr>
            <p:ph type="subTitle" idx="1"/>
          </p:nvPr>
        </p:nvSpPr>
        <p:spPr/>
        <p:txBody>
          <a:bodyPr/>
          <a:lstStyle/>
          <a:p>
            <a:r>
              <a:rPr lang="ru-RU" dirty="0" smtClean="0"/>
              <a:t> </a:t>
            </a:r>
            <a:endParaRPr lang="ru-RU" dirty="0"/>
          </a:p>
        </p:txBody>
      </p:sp>
      <p:pic>
        <p:nvPicPr>
          <p:cNvPr id="4" name="Рисунок 3" descr="DSC02167.JPG"/>
          <p:cNvPicPr>
            <a:picLocks noChangeAspect="1"/>
          </p:cNvPicPr>
          <p:nvPr/>
        </p:nvPicPr>
        <p:blipFill>
          <a:blip r:embed="rId2" cstate="email"/>
          <a:stretch>
            <a:fillRect/>
          </a:stretch>
        </p:blipFill>
        <p:spPr>
          <a:xfrm>
            <a:off x="2857488" y="857232"/>
            <a:ext cx="6096011" cy="4572008"/>
          </a:xfrm>
          <a:prstGeom prst="rect">
            <a:avLst/>
          </a:prstGeom>
        </p:spPr>
      </p:pic>
      <p:pic>
        <p:nvPicPr>
          <p:cNvPr id="6" name="Рисунок 5" descr="карт 1.jpg"/>
          <p:cNvPicPr>
            <a:picLocks noChangeAspect="1"/>
          </p:cNvPicPr>
          <p:nvPr/>
        </p:nvPicPr>
        <p:blipFill>
          <a:blip r:embed="rId3"/>
          <a:stretch>
            <a:fillRect/>
          </a:stretch>
        </p:blipFill>
        <p:spPr>
          <a:xfrm>
            <a:off x="0" y="0"/>
            <a:ext cx="2714612" cy="6858000"/>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 </a:t>
            </a:r>
            <a:endParaRPr lang="ru-RU" dirty="0"/>
          </a:p>
        </p:txBody>
      </p:sp>
      <p:sp>
        <p:nvSpPr>
          <p:cNvPr id="3" name="Подзаголовок 2"/>
          <p:cNvSpPr>
            <a:spLocks noGrp="1"/>
          </p:cNvSpPr>
          <p:nvPr>
            <p:ph type="subTitle" idx="1"/>
          </p:nvPr>
        </p:nvSpPr>
        <p:spPr/>
        <p:txBody>
          <a:bodyPr/>
          <a:lstStyle/>
          <a:p>
            <a:r>
              <a:rPr lang="ru-RU" dirty="0" smtClean="0"/>
              <a:t> </a:t>
            </a:r>
            <a:endParaRPr lang="ru-RU" dirty="0"/>
          </a:p>
        </p:txBody>
      </p:sp>
      <p:pic>
        <p:nvPicPr>
          <p:cNvPr id="4" name="Рисунок 3" descr="P1010006.JPG"/>
          <p:cNvPicPr>
            <a:picLocks noChangeAspect="1"/>
          </p:cNvPicPr>
          <p:nvPr/>
        </p:nvPicPr>
        <p:blipFill>
          <a:blip r:embed="rId2" cstate="email"/>
          <a:stretch>
            <a:fillRect/>
          </a:stretch>
        </p:blipFill>
        <p:spPr>
          <a:xfrm>
            <a:off x="2928926" y="785794"/>
            <a:ext cx="6000760" cy="4500570"/>
          </a:xfrm>
          <a:prstGeom prst="rect">
            <a:avLst/>
          </a:prstGeom>
        </p:spPr>
      </p:pic>
      <p:pic>
        <p:nvPicPr>
          <p:cNvPr id="5" name="Рисунок 4" descr="карт 1.jpg"/>
          <p:cNvPicPr>
            <a:picLocks noChangeAspect="1"/>
          </p:cNvPicPr>
          <p:nvPr/>
        </p:nvPicPr>
        <p:blipFill>
          <a:blip r:embed="rId3"/>
          <a:stretch>
            <a:fillRect/>
          </a:stretch>
        </p:blipFill>
        <p:spPr>
          <a:xfrm>
            <a:off x="0" y="0"/>
            <a:ext cx="2714612" cy="6858000"/>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 </a:t>
            </a:r>
            <a:endParaRPr lang="ru-RU" dirty="0"/>
          </a:p>
        </p:txBody>
      </p:sp>
      <p:sp>
        <p:nvSpPr>
          <p:cNvPr id="3" name="Подзаголовок 2"/>
          <p:cNvSpPr>
            <a:spLocks noGrp="1"/>
          </p:cNvSpPr>
          <p:nvPr>
            <p:ph type="subTitle" idx="1"/>
          </p:nvPr>
        </p:nvSpPr>
        <p:spPr>
          <a:xfrm>
            <a:off x="857224" y="6357958"/>
            <a:ext cx="7611996" cy="500042"/>
          </a:xfrm>
        </p:spPr>
        <p:txBody>
          <a:bodyPr/>
          <a:lstStyle/>
          <a:p>
            <a:r>
              <a:rPr lang="ru-RU" dirty="0" smtClean="0">
                <a:solidFill>
                  <a:srgbClr val="FFC000"/>
                </a:solidFill>
              </a:rPr>
              <a:t> Конкурс  патриотической  песни</a:t>
            </a:r>
            <a:endParaRPr lang="ru-RU" dirty="0">
              <a:solidFill>
                <a:srgbClr val="FFC000"/>
              </a:solidFill>
            </a:endParaRPr>
          </a:p>
        </p:txBody>
      </p:sp>
      <p:pic>
        <p:nvPicPr>
          <p:cNvPr id="4" name="Рисунок 3" descr="Изображение 084.jpg"/>
          <p:cNvPicPr>
            <a:picLocks noChangeAspect="1"/>
          </p:cNvPicPr>
          <p:nvPr/>
        </p:nvPicPr>
        <p:blipFill>
          <a:blip r:embed="rId2"/>
          <a:stretch>
            <a:fillRect/>
          </a:stretch>
        </p:blipFill>
        <p:spPr>
          <a:xfrm>
            <a:off x="2857488" y="1214422"/>
            <a:ext cx="6286512" cy="4243425"/>
          </a:xfrm>
          <a:prstGeom prst="rect">
            <a:avLst/>
          </a:prstGeom>
        </p:spPr>
      </p:pic>
      <p:pic>
        <p:nvPicPr>
          <p:cNvPr id="5" name="Рисунок 4" descr="карт 1.jpg"/>
          <p:cNvPicPr>
            <a:picLocks noChangeAspect="1"/>
          </p:cNvPicPr>
          <p:nvPr/>
        </p:nvPicPr>
        <p:blipFill>
          <a:blip r:embed="rId3"/>
          <a:stretch>
            <a:fillRect/>
          </a:stretch>
        </p:blipFill>
        <p:spPr>
          <a:xfrm>
            <a:off x="0" y="0"/>
            <a:ext cx="2714612" cy="6858000"/>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366868" y="533400"/>
            <a:ext cx="5105400" cy="3681418"/>
          </a:xfrm>
        </p:spPr>
        <p:txBody>
          <a:bodyPr/>
          <a:lstStyle/>
          <a:p>
            <a:pPr algn="ctr"/>
            <a:r>
              <a:rPr lang="ru-RU" sz="5400" dirty="0" smtClean="0"/>
              <a:t>Достижения моих учеников</a:t>
            </a:r>
            <a:endParaRPr lang="ru-RU" sz="5400" dirty="0"/>
          </a:p>
        </p:txBody>
      </p:sp>
      <p:sp>
        <p:nvSpPr>
          <p:cNvPr id="3" name="Подзаголовок 2"/>
          <p:cNvSpPr>
            <a:spLocks noGrp="1"/>
          </p:cNvSpPr>
          <p:nvPr>
            <p:ph type="subTitle" idx="1"/>
          </p:nvPr>
        </p:nvSpPr>
        <p:spPr/>
        <p:txBody>
          <a:bodyPr/>
          <a:lstStyle/>
          <a:p>
            <a:r>
              <a:rPr lang="ru-RU" dirty="0" smtClean="0"/>
              <a:t> </a:t>
            </a:r>
            <a:endParaRPr lang="ru-RU" dirty="0"/>
          </a:p>
        </p:txBody>
      </p:sp>
      <p:pic>
        <p:nvPicPr>
          <p:cNvPr id="4" name="Рисунок 3" descr="карт 1.jpg"/>
          <p:cNvPicPr>
            <a:picLocks noChangeAspect="1"/>
          </p:cNvPicPr>
          <p:nvPr/>
        </p:nvPicPr>
        <p:blipFill>
          <a:blip r:embed="rId2"/>
          <a:stretch>
            <a:fillRect/>
          </a:stretch>
        </p:blipFill>
        <p:spPr>
          <a:xfrm>
            <a:off x="0" y="0"/>
            <a:ext cx="2714612" cy="6858000"/>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 </a:t>
            </a:r>
            <a:endParaRPr lang="ru-RU" dirty="0"/>
          </a:p>
        </p:txBody>
      </p:sp>
      <p:sp>
        <p:nvSpPr>
          <p:cNvPr id="3" name="Подзаголовок 2"/>
          <p:cNvSpPr>
            <a:spLocks noGrp="1"/>
          </p:cNvSpPr>
          <p:nvPr>
            <p:ph type="subTitle" idx="1"/>
          </p:nvPr>
        </p:nvSpPr>
        <p:spPr/>
        <p:txBody>
          <a:bodyPr/>
          <a:lstStyle/>
          <a:p>
            <a:r>
              <a:rPr lang="ru-RU" dirty="0" smtClean="0"/>
              <a:t> </a:t>
            </a:r>
            <a:endParaRPr lang="ru-RU" dirty="0"/>
          </a:p>
        </p:txBody>
      </p:sp>
      <p:pic>
        <p:nvPicPr>
          <p:cNvPr id="6" name="Рисунок 5" descr="img12047.jpg"/>
          <p:cNvPicPr>
            <a:picLocks noChangeAspect="1"/>
          </p:cNvPicPr>
          <p:nvPr/>
        </p:nvPicPr>
        <p:blipFill>
          <a:blip r:embed="rId2" cstate="email"/>
          <a:stretch>
            <a:fillRect/>
          </a:stretch>
        </p:blipFill>
        <p:spPr>
          <a:xfrm>
            <a:off x="6000760" y="0"/>
            <a:ext cx="3143240" cy="3500437"/>
          </a:xfrm>
          <a:prstGeom prst="rect">
            <a:avLst/>
          </a:prstGeom>
        </p:spPr>
      </p:pic>
      <p:pic>
        <p:nvPicPr>
          <p:cNvPr id="7" name="Рисунок 6" descr="img12030.jpg"/>
          <p:cNvPicPr>
            <a:picLocks noChangeAspect="1"/>
          </p:cNvPicPr>
          <p:nvPr/>
        </p:nvPicPr>
        <p:blipFill>
          <a:blip r:embed="rId3" cstate="email"/>
          <a:stretch>
            <a:fillRect/>
          </a:stretch>
        </p:blipFill>
        <p:spPr>
          <a:xfrm>
            <a:off x="2928926" y="0"/>
            <a:ext cx="3071834" cy="3500438"/>
          </a:xfrm>
          <a:prstGeom prst="rect">
            <a:avLst/>
          </a:prstGeom>
        </p:spPr>
      </p:pic>
      <p:pic>
        <p:nvPicPr>
          <p:cNvPr id="8" name="Рисунок 7" descr="img12057.jpg"/>
          <p:cNvPicPr>
            <a:picLocks noChangeAspect="1"/>
          </p:cNvPicPr>
          <p:nvPr/>
        </p:nvPicPr>
        <p:blipFill>
          <a:blip r:embed="rId4" cstate="email"/>
          <a:stretch>
            <a:fillRect/>
          </a:stretch>
        </p:blipFill>
        <p:spPr>
          <a:xfrm>
            <a:off x="0" y="0"/>
            <a:ext cx="2928926" cy="3643314"/>
          </a:xfrm>
          <a:prstGeom prst="rect">
            <a:avLst/>
          </a:prstGeom>
        </p:spPr>
      </p:pic>
      <p:pic>
        <p:nvPicPr>
          <p:cNvPr id="9" name="Рисунок 8" descr="img12058.jpg"/>
          <p:cNvPicPr>
            <a:picLocks noChangeAspect="1"/>
          </p:cNvPicPr>
          <p:nvPr/>
        </p:nvPicPr>
        <p:blipFill>
          <a:blip r:embed="rId5" cstate="email"/>
          <a:stretch>
            <a:fillRect/>
          </a:stretch>
        </p:blipFill>
        <p:spPr>
          <a:xfrm>
            <a:off x="2928926" y="3500438"/>
            <a:ext cx="3071834" cy="3357562"/>
          </a:xfrm>
          <a:prstGeom prst="rect">
            <a:avLst/>
          </a:prstGeom>
        </p:spPr>
      </p:pic>
      <p:pic>
        <p:nvPicPr>
          <p:cNvPr id="10" name="Рисунок 9" descr="img12055.jpg"/>
          <p:cNvPicPr>
            <a:picLocks noChangeAspect="1"/>
          </p:cNvPicPr>
          <p:nvPr/>
        </p:nvPicPr>
        <p:blipFill>
          <a:blip r:embed="rId6" cstate="email"/>
          <a:stretch>
            <a:fillRect/>
          </a:stretch>
        </p:blipFill>
        <p:spPr>
          <a:xfrm>
            <a:off x="0" y="3571876"/>
            <a:ext cx="2928926" cy="3286124"/>
          </a:xfrm>
          <a:prstGeom prst="rect">
            <a:avLst/>
          </a:prstGeom>
        </p:spPr>
      </p:pic>
      <p:pic>
        <p:nvPicPr>
          <p:cNvPr id="11" name="Рисунок 10" descr="img12056.jpg"/>
          <p:cNvPicPr>
            <a:picLocks noChangeAspect="1"/>
          </p:cNvPicPr>
          <p:nvPr/>
        </p:nvPicPr>
        <p:blipFill>
          <a:blip r:embed="rId7" cstate="email"/>
          <a:stretch>
            <a:fillRect/>
          </a:stretch>
        </p:blipFill>
        <p:spPr>
          <a:xfrm>
            <a:off x="6000760" y="3429000"/>
            <a:ext cx="3143240" cy="3429000"/>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 </a:t>
            </a:r>
            <a:endParaRPr lang="ru-RU" dirty="0"/>
          </a:p>
        </p:txBody>
      </p:sp>
      <p:sp>
        <p:nvSpPr>
          <p:cNvPr id="3" name="Подзаголовок 2"/>
          <p:cNvSpPr>
            <a:spLocks noGrp="1"/>
          </p:cNvSpPr>
          <p:nvPr>
            <p:ph type="subTitle" idx="1"/>
          </p:nvPr>
        </p:nvSpPr>
        <p:spPr/>
        <p:txBody>
          <a:bodyPr/>
          <a:lstStyle/>
          <a:p>
            <a:r>
              <a:rPr lang="ru-RU" dirty="0" smtClean="0"/>
              <a:t> </a:t>
            </a:r>
            <a:endParaRPr lang="ru-RU" dirty="0"/>
          </a:p>
        </p:txBody>
      </p:sp>
      <p:pic>
        <p:nvPicPr>
          <p:cNvPr id="4" name="Рисунок 3" descr="P1020258.JPG"/>
          <p:cNvPicPr>
            <a:picLocks noChangeAspect="1"/>
          </p:cNvPicPr>
          <p:nvPr/>
        </p:nvPicPr>
        <p:blipFill>
          <a:blip r:embed="rId2" cstate="email"/>
          <a:stretch>
            <a:fillRect/>
          </a:stretch>
        </p:blipFill>
        <p:spPr>
          <a:xfrm>
            <a:off x="3357554" y="0"/>
            <a:ext cx="5143500" cy="6858000"/>
          </a:xfrm>
          <a:prstGeom prst="rect">
            <a:avLst/>
          </a:prstGeom>
        </p:spPr>
      </p:pic>
      <p:pic>
        <p:nvPicPr>
          <p:cNvPr id="8" name="Рисунок 7" descr="карт.png"/>
          <p:cNvPicPr>
            <a:picLocks noChangeAspect="1"/>
          </p:cNvPicPr>
          <p:nvPr/>
        </p:nvPicPr>
        <p:blipFill>
          <a:blip r:embed="rId3" cstate="email"/>
          <a:stretch>
            <a:fillRect/>
          </a:stretch>
        </p:blipFill>
        <p:spPr>
          <a:xfrm>
            <a:off x="0" y="0"/>
            <a:ext cx="2857488"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 </a:t>
            </a:r>
            <a:endParaRPr lang="ru-RU" dirty="0"/>
          </a:p>
        </p:txBody>
      </p:sp>
      <p:sp>
        <p:nvSpPr>
          <p:cNvPr id="3" name="Подзаголовок 2"/>
          <p:cNvSpPr>
            <a:spLocks noGrp="1"/>
          </p:cNvSpPr>
          <p:nvPr>
            <p:ph type="subTitle" idx="1"/>
          </p:nvPr>
        </p:nvSpPr>
        <p:spPr>
          <a:xfrm>
            <a:off x="2786050" y="142852"/>
            <a:ext cx="6143668" cy="6715148"/>
          </a:xfrm>
        </p:spPr>
        <p:txBody>
          <a:bodyPr/>
          <a:lstStyle/>
          <a:p>
            <a:r>
              <a:rPr lang="ru-RU" dirty="0" smtClean="0"/>
              <a:t> </a:t>
            </a:r>
            <a:endParaRPr lang="ru-RU" dirty="0"/>
          </a:p>
        </p:txBody>
      </p:sp>
      <p:pic>
        <p:nvPicPr>
          <p:cNvPr id="4" name="Рисунок 3" descr="img12023.jpg"/>
          <p:cNvPicPr>
            <a:picLocks noChangeAspect="1"/>
          </p:cNvPicPr>
          <p:nvPr/>
        </p:nvPicPr>
        <p:blipFill>
          <a:blip r:embed="rId2" cstate="email"/>
          <a:stretch>
            <a:fillRect/>
          </a:stretch>
        </p:blipFill>
        <p:spPr>
          <a:xfrm>
            <a:off x="0" y="0"/>
            <a:ext cx="4143372" cy="6858000"/>
          </a:xfrm>
          <a:prstGeom prst="rect">
            <a:avLst/>
          </a:prstGeom>
        </p:spPr>
      </p:pic>
      <p:pic>
        <p:nvPicPr>
          <p:cNvPr id="6" name="Рисунок 5" descr="img12022.jpg"/>
          <p:cNvPicPr>
            <a:picLocks noChangeAspect="1"/>
          </p:cNvPicPr>
          <p:nvPr/>
        </p:nvPicPr>
        <p:blipFill>
          <a:blip r:embed="rId3" cstate="email"/>
          <a:stretch>
            <a:fillRect/>
          </a:stretch>
        </p:blipFill>
        <p:spPr>
          <a:xfrm>
            <a:off x="3571868" y="0"/>
            <a:ext cx="5572132" cy="6644970"/>
          </a:xfrm>
          <a:prstGeom prst="rect">
            <a:avLst/>
          </a:prstGeom>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 </a:t>
            </a:r>
            <a:endParaRPr lang="ru-RU" dirty="0"/>
          </a:p>
        </p:txBody>
      </p:sp>
      <p:sp>
        <p:nvSpPr>
          <p:cNvPr id="3" name="Подзаголовок 2"/>
          <p:cNvSpPr>
            <a:spLocks noGrp="1"/>
          </p:cNvSpPr>
          <p:nvPr>
            <p:ph type="subTitle" idx="1"/>
          </p:nvPr>
        </p:nvSpPr>
        <p:spPr/>
        <p:txBody>
          <a:bodyPr/>
          <a:lstStyle/>
          <a:p>
            <a:r>
              <a:rPr lang="ru-RU" dirty="0" smtClean="0"/>
              <a:t> </a:t>
            </a:r>
            <a:endParaRPr lang="ru-RU" dirty="0"/>
          </a:p>
        </p:txBody>
      </p:sp>
      <p:pic>
        <p:nvPicPr>
          <p:cNvPr id="4" name="Рисунок 3" descr="img12036.jpg"/>
          <p:cNvPicPr>
            <a:picLocks noChangeAspect="1"/>
          </p:cNvPicPr>
          <p:nvPr/>
        </p:nvPicPr>
        <p:blipFill>
          <a:blip r:embed="rId2" cstate="email"/>
          <a:stretch>
            <a:fillRect/>
          </a:stretch>
        </p:blipFill>
        <p:spPr>
          <a:xfrm>
            <a:off x="4190996" y="0"/>
            <a:ext cx="4953003" cy="6858000"/>
          </a:xfrm>
          <a:prstGeom prst="rect">
            <a:avLst/>
          </a:prstGeom>
        </p:spPr>
      </p:pic>
      <p:pic>
        <p:nvPicPr>
          <p:cNvPr id="5" name="Рисунок 4" descr="img12037.jpg"/>
          <p:cNvPicPr>
            <a:picLocks noChangeAspect="1"/>
          </p:cNvPicPr>
          <p:nvPr/>
        </p:nvPicPr>
        <p:blipFill>
          <a:blip r:embed="rId3" cstate="email"/>
          <a:stretch>
            <a:fillRect/>
          </a:stretch>
        </p:blipFill>
        <p:spPr>
          <a:xfrm>
            <a:off x="0" y="0"/>
            <a:ext cx="4071934"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366868" y="142852"/>
            <a:ext cx="5105400" cy="1357322"/>
          </a:xfrm>
        </p:spPr>
        <p:txBody>
          <a:bodyPr/>
          <a:lstStyle/>
          <a:p>
            <a:pPr algn="ctr"/>
            <a:r>
              <a:rPr lang="ru-RU" sz="4400" dirty="0" smtClean="0"/>
              <a:t>Педагогическое ЭССЕ</a:t>
            </a:r>
            <a:endParaRPr lang="ru-RU" sz="4400" dirty="0"/>
          </a:p>
        </p:txBody>
      </p:sp>
      <p:sp>
        <p:nvSpPr>
          <p:cNvPr id="3" name="Подзаголовок 2"/>
          <p:cNvSpPr>
            <a:spLocks noGrp="1"/>
          </p:cNvSpPr>
          <p:nvPr>
            <p:ph type="subTitle" idx="1"/>
          </p:nvPr>
        </p:nvSpPr>
        <p:spPr>
          <a:xfrm>
            <a:off x="2786050" y="1500174"/>
            <a:ext cx="6215106" cy="5214974"/>
          </a:xfrm>
        </p:spPr>
        <p:txBody>
          <a:bodyPr>
            <a:normAutofit fontScale="77500" lnSpcReduction="20000"/>
          </a:bodyPr>
          <a:lstStyle/>
          <a:p>
            <a:pPr algn="l"/>
            <a:r>
              <a:rPr lang="ru-RU" dirty="0" smtClean="0">
                <a:solidFill>
                  <a:srgbClr val="FFFF00"/>
                </a:solidFill>
              </a:rPr>
              <a:t>      С детства у меня не было вопроса </a:t>
            </a:r>
            <a:r>
              <a:rPr lang="ru-RU" b="1" dirty="0" smtClean="0">
                <a:solidFill>
                  <a:srgbClr val="FFC000"/>
                </a:solidFill>
              </a:rPr>
              <a:t>«Кем быть?»</a:t>
            </a:r>
            <a:r>
              <a:rPr lang="ru-RU" dirty="0" smtClean="0">
                <a:solidFill>
                  <a:srgbClr val="FFFF00"/>
                </a:solidFill>
              </a:rPr>
              <a:t>. Уже учась в начальной школе, я поняла – буду только учителем. </a:t>
            </a:r>
          </a:p>
          <a:p>
            <a:pPr algn="l"/>
            <a:r>
              <a:rPr lang="ru-RU" dirty="0" smtClean="0">
                <a:solidFill>
                  <a:srgbClr val="FFFF00"/>
                </a:solidFill>
              </a:rPr>
              <a:t>      Придя в школу в качестве учителя, стало ясно, что быть учителем не значит только вести уроки.</a:t>
            </a:r>
          </a:p>
          <a:p>
            <a:pPr algn="l"/>
            <a:r>
              <a:rPr lang="ru-RU" dirty="0" smtClean="0">
                <a:solidFill>
                  <a:srgbClr val="FFFF00"/>
                </a:solidFill>
              </a:rPr>
              <a:t>      Это гораздо большее. Это образ жизни.</a:t>
            </a:r>
          </a:p>
          <a:p>
            <a:pPr algn="l"/>
            <a:r>
              <a:rPr lang="ru-RU" dirty="0" smtClean="0">
                <a:solidFill>
                  <a:srgbClr val="FFFF00"/>
                </a:solidFill>
              </a:rPr>
              <a:t>      Было много трудностей, но я преодолевала их, училась на своих и чужих ошибках, развивалась как человек и профессионал.</a:t>
            </a:r>
          </a:p>
          <a:p>
            <a:pPr algn="l"/>
            <a:r>
              <a:rPr lang="ru-RU" dirty="0" smtClean="0">
                <a:solidFill>
                  <a:srgbClr val="FFFF00"/>
                </a:solidFill>
              </a:rPr>
              <a:t>      Многому я научилась у своих наставников, ещё более у своих коллег , ещё более у своих учеников.</a:t>
            </a:r>
          </a:p>
          <a:p>
            <a:pPr algn="l"/>
            <a:r>
              <a:rPr lang="ru-RU" dirty="0" smtClean="0">
                <a:solidFill>
                  <a:srgbClr val="FFFF00"/>
                </a:solidFill>
              </a:rPr>
              <a:t>      Думаю, все зависит от учителя. В учителе ученику должно быть все интересно: начиная с его внешнего вида и заканчивая тем, что «несет» учитель с собой на урок.</a:t>
            </a:r>
          </a:p>
          <a:p>
            <a:pPr algn="l"/>
            <a:r>
              <a:rPr lang="ru-RU" dirty="0" smtClean="0">
                <a:solidFill>
                  <a:srgbClr val="FFFF00"/>
                </a:solidFill>
              </a:rPr>
              <a:t>      Я нашла три канала нравственного воспитания: через самого учителя и его ценности, через историю и исторический материал и через методику преподавания.</a:t>
            </a:r>
          </a:p>
          <a:p>
            <a:pPr algn="l"/>
            <a:r>
              <a:rPr lang="ru-RU" dirty="0" smtClean="0">
                <a:solidFill>
                  <a:srgbClr val="FFFF00"/>
                </a:solidFill>
              </a:rPr>
              <a:t>     В своей работе я руководствуюсь изречением </a:t>
            </a:r>
            <a:r>
              <a:rPr lang="ru-RU" b="1" dirty="0" smtClean="0">
                <a:solidFill>
                  <a:srgbClr val="FFC000"/>
                </a:solidFill>
              </a:rPr>
              <a:t>Сократа:</a:t>
            </a:r>
            <a:r>
              <a:rPr lang="ru-RU" dirty="0" smtClean="0">
                <a:solidFill>
                  <a:srgbClr val="FFC000"/>
                </a:solidFill>
              </a:rPr>
              <a:t> «Не насиловать душу ученика, а вести его за собой, давать ему делать свои робкие шаги».</a:t>
            </a:r>
          </a:p>
          <a:p>
            <a:endParaRPr lang="ru-RU" dirty="0">
              <a:solidFill>
                <a:srgbClr val="FFFF00"/>
              </a:solidFill>
            </a:endParaRPr>
          </a:p>
        </p:txBody>
      </p:sp>
      <p:pic>
        <p:nvPicPr>
          <p:cNvPr id="4" name="Рисунок 3" descr="карт 1.jpg"/>
          <p:cNvPicPr>
            <a:picLocks noChangeAspect="1"/>
          </p:cNvPicPr>
          <p:nvPr/>
        </p:nvPicPr>
        <p:blipFill>
          <a:blip r:embed="rId2"/>
          <a:stretch>
            <a:fillRect/>
          </a:stretch>
        </p:blipFill>
        <p:spPr>
          <a:xfrm>
            <a:off x="0" y="0"/>
            <a:ext cx="2714612" cy="6858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366868" y="533400"/>
            <a:ext cx="5105400" cy="609584"/>
          </a:xfrm>
        </p:spPr>
        <p:txBody>
          <a:bodyPr/>
          <a:lstStyle/>
          <a:p>
            <a:r>
              <a:rPr lang="ru-RU" dirty="0" smtClean="0"/>
              <a:t> </a:t>
            </a:r>
            <a:endParaRPr lang="ru-RU" dirty="0"/>
          </a:p>
        </p:txBody>
      </p:sp>
      <p:sp>
        <p:nvSpPr>
          <p:cNvPr id="3" name="Подзаголовок 2"/>
          <p:cNvSpPr>
            <a:spLocks noGrp="1"/>
          </p:cNvSpPr>
          <p:nvPr>
            <p:ph type="subTitle" idx="1"/>
          </p:nvPr>
        </p:nvSpPr>
        <p:spPr>
          <a:xfrm>
            <a:off x="2928926" y="357166"/>
            <a:ext cx="6000792" cy="6215106"/>
          </a:xfrm>
        </p:spPr>
        <p:txBody>
          <a:bodyPr>
            <a:normAutofit fontScale="77500" lnSpcReduction="20000"/>
          </a:bodyPr>
          <a:lstStyle/>
          <a:p>
            <a:pPr algn="l"/>
            <a:r>
              <a:rPr lang="ru-RU" dirty="0" smtClean="0"/>
              <a:t>    </a:t>
            </a:r>
            <a:r>
              <a:rPr lang="ru-RU" dirty="0" smtClean="0">
                <a:solidFill>
                  <a:srgbClr val="FFFF00"/>
                </a:solidFill>
              </a:rPr>
              <a:t> </a:t>
            </a:r>
            <a:r>
              <a:rPr lang="ru-RU" b="1" dirty="0" smtClean="0">
                <a:solidFill>
                  <a:srgbClr val="FFC000"/>
                </a:solidFill>
              </a:rPr>
              <a:t>Главная цель моей концепции</a:t>
            </a:r>
            <a:r>
              <a:rPr lang="ru-RU" dirty="0" smtClean="0">
                <a:solidFill>
                  <a:srgbClr val="FFC000"/>
                </a:solidFill>
              </a:rPr>
              <a:t> </a:t>
            </a:r>
            <a:r>
              <a:rPr lang="ru-RU" dirty="0" smtClean="0">
                <a:solidFill>
                  <a:srgbClr val="FFFF00"/>
                </a:solidFill>
              </a:rPr>
              <a:t>– всестороннее развитие личности каждого ученика.</a:t>
            </a:r>
          </a:p>
          <a:p>
            <a:pPr algn="l"/>
            <a:r>
              <a:rPr lang="ru-RU" dirty="0" smtClean="0">
                <a:solidFill>
                  <a:srgbClr val="FFFF00"/>
                </a:solidFill>
              </a:rPr>
              <a:t>    </a:t>
            </a:r>
            <a:r>
              <a:rPr lang="ru-RU" dirty="0" smtClean="0">
                <a:solidFill>
                  <a:srgbClr val="FFC000"/>
                </a:solidFill>
              </a:rPr>
              <a:t> </a:t>
            </a:r>
            <a:r>
              <a:rPr lang="ru-RU" b="1" dirty="0" smtClean="0">
                <a:solidFill>
                  <a:srgbClr val="FFC000"/>
                </a:solidFill>
              </a:rPr>
              <a:t>ОСНОВНЫЕ ЗАДАЧИ:</a:t>
            </a:r>
            <a:endParaRPr lang="ru-RU" dirty="0" smtClean="0">
              <a:solidFill>
                <a:srgbClr val="FFC000"/>
              </a:solidFill>
            </a:endParaRPr>
          </a:p>
          <a:p>
            <a:pPr lvl="0" algn="l"/>
            <a:r>
              <a:rPr lang="ru-RU" dirty="0" smtClean="0">
                <a:solidFill>
                  <a:srgbClr val="FFFF00"/>
                </a:solidFill>
              </a:rPr>
              <a:t>Дать ученикам прочные и глубокие знания по предметам.</a:t>
            </a:r>
          </a:p>
          <a:p>
            <a:pPr lvl="0" algn="l"/>
            <a:r>
              <a:rPr lang="ru-RU" dirty="0" smtClean="0">
                <a:solidFill>
                  <a:srgbClr val="FFFF00"/>
                </a:solidFill>
              </a:rPr>
              <a:t>Вызвать у ребенка интерес к знаниям, научить его иметь собственное мнение.</a:t>
            </a:r>
          </a:p>
          <a:p>
            <a:pPr lvl="0" algn="l"/>
            <a:r>
              <a:rPr lang="ru-RU" dirty="0" smtClean="0">
                <a:solidFill>
                  <a:srgbClr val="FFFF00"/>
                </a:solidFill>
              </a:rPr>
              <a:t>Научить исследовательской деятельности.</a:t>
            </a:r>
          </a:p>
          <a:p>
            <a:pPr lvl="0" algn="l"/>
            <a:r>
              <a:rPr lang="ru-RU" dirty="0" smtClean="0">
                <a:solidFill>
                  <a:srgbClr val="FFFF00"/>
                </a:solidFill>
              </a:rPr>
              <a:t>Содействовать творческому развитию каждого ученика.</a:t>
            </a:r>
          </a:p>
          <a:p>
            <a:pPr lvl="0" algn="l"/>
            <a:r>
              <a:rPr lang="ru-RU" dirty="0" smtClean="0">
                <a:solidFill>
                  <a:srgbClr val="FFFF00"/>
                </a:solidFill>
              </a:rPr>
              <a:t>Воспитывать у детей любознательность, самостоятельность.</a:t>
            </a:r>
          </a:p>
          <a:p>
            <a:pPr lvl="0" algn="l"/>
            <a:r>
              <a:rPr lang="ru-RU" dirty="0" smtClean="0">
                <a:solidFill>
                  <a:srgbClr val="FFFF00"/>
                </a:solidFill>
              </a:rPr>
              <a:t>Развивать интеллектуальные способности.</a:t>
            </a:r>
          </a:p>
          <a:p>
            <a:pPr lvl="0" algn="l"/>
            <a:r>
              <a:rPr lang="ru-RU" dirty="0" smtClean="0">
                <a:solidFill>
                  <a:srgbClr val="FFFF00"/>
                </a:solidFill>
              </a:rPr>
              <a:t>Быть настоящим гражданином нашей страны.</a:t>
            </a:r>
          </a:p>
          <a:p>
            <a:pPr algn="l"/>
            <a:r>
              <a:rPr lang="ru-RU" dirty="0" smtClean="0">
                <a:solidFill>
                  <a:srgbClr val="FFFF00"/>
                </a:solidFill>
              </a:rPr>
              <a:t>     Взаимоотношения с учащимися я строю на основе демократии и дисциплины. Между мной и учениками существует педагогика сотрудничества, основанная на справедливости, уважении к личности ученика. Стиль взаимоотношений с учащимися – оптимистический.</a:t>
            </a:r>
          </a:p>
          <a:p>
            <a:pPr algn="l"/>
            <a:r>
              <a:rPr lang="ru-RU" dirty="0" smtClean="0">
                <a:solidFill>
                  <a:srgbClr val="FFFF00"/>
                </a:solidFill>
              </a:rPr>
              <a:t>     Я считаю, что важно не только развивать интерес детей к знаниям, но и учить их добывать эти знания самостоятельно. Каждого ученика включаю в разнообразные виды деятельности: учебную, познавательную, проектную, исследовательскую. Систематически анализирую свою работу: что </a:t>
            </a:r>
            <a:endParaRPr lang="ru-RU" dirty="0">
              <a:solidFill>
                <a:srgbClr val="FFFF00"/>
              </a:solidFill>
            </a:endParaRPr>
          </a:p>
        </p:txBody>
      </p:sp>
      <p:pic>
        <p:nvPicPr>
          <p:cNvPr id="4" name="Рисунок 3" descr="карт 1.jpg"/>
          <p:cNvPicPr>
            <a:picLocks noChangeAspect="1"/>
          </p:cNvPicPr>
          <p:nvPr/>
        </p:nvPicPr>
        <p:blipFill>
          <a:blip r:embed="rId2"/>
          <a:stretch>
            <a:fillRect/>
          </a:stretch>
        </p:blipFill>
        <p:spPr>
          <a:xfrm>
            <a:off x="0" y="0"/>
            <a:ext cx="2714612" cy="685800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Другая 5">
      <a:dk1>
        <a:sysClr val="windowText" lastClr="000000"/>
      </a:dk1>
      <a:lt1>
        <a:sysClr val="window" lastClr="FFFFFF"/>
      </a:lt1>
      <a:dk2>
        <a:srgbClr val="8BFF21"/>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564</TotalTime>
  <Words>3123</Words>
  <Application>Microsoft Office PowerPoint</Application>
  <PresentationFormat>Экран (4:3)</PresentationFormat>
  <Paragraphs>356</Paragraphs>
  <Slides>70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70</vt:i4>
      </vt:variant>
    </vt:vector>
  </HeadingPairs>
  <TitlesOfParts>
    <vt:vector size="71" baseType="lpstr">
      <vt:lpstr>Изящная</vt:lpstr>
      <vt:lpstr>Портфолио</vt:lpstr>
      <vt:lpstr>Моё педагогическое кредо:</vt:lpstr>
      <vt:lpstr>Общие сведения</vt:lpstr>
      <vt:lpstr> </vt:lpstr>
      <vt:lpstr>Повышение профессиональной компетентности</vt:lpstr>
      <vt:lpstr> </vt:lpstr>
      <vt:lpstr> </vt:lpstr>
      <vt:lpstr>Педагогическое ЭССЕ</vt:lpstr>
      <vt:lpstr> </vt:lpstr>
      <vt:lpstr> </vt:lpstr>
      <vt:lpstr> </vt:lpstr>
      <vt:lpstr> </vt:lpstr>
      <vt:lpstr> </vt:lpstr>
      <vt:lpstr> </vt:lpstr>
      <vt:lpstr>Научно – методическая деятельность</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Награды и поощрения</vt:lpstr>
      <vt:lpstr> </vt:lpstr>
      <vt:lpstr> </vt:lpstr>
      <vt:lpstr> </vt:lpstr>
      <vt:lpstr> </vt:lpstr>
      <vt:lpstr> </vt:lpstr>
      <vt:lpstr>Мой педагогический опыт</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Внеурочная деятельность</vt:lpstr>
      <vt:lpstr> </vt:lpstr>
      <vt:lpstr> </vt:lpstr>
      <vt:lpstr> </vt:lpstr>
      <vt:lpstr> </vt:lpstr>
      <vt:lpstr> </vt:lpstr>
      <vt:lpstr>Достижения моих учеников</vt:lpstr>
      <vt:lpstr> </vt:lpstr>
      <vt:lpstr> </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зщзщ</dc:creator>
  <cp:lastModifiedBy>зщзщ</cp:lastModifiedBy>
  <cp:revision>73</cp:revision>
  <dcterms:created xsi:type="dcterms:W3CDTF">2015-04-26T16:59:35Z</dcterms:created>
  <dcterms:modified xsi:type="dcterms:W3CDTF">2015-05-04T20:05:06Z</dcterms:modified>
</cp:coreProperties>
</file>