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58" r:id="rId5"/>
    <p:sldId id="260" r:id="rId6"/>
    <p:sldId id="262" r:id="rId7"/>
    <p:sldId id="264" r:id="rId8"/>
    <p:sldId id="265" r:id="rId9"/>
    <p:sldId id="269" r:id="rId10"/>
    <p:sldId id="267" r:id="rId11"/>
    <p:sldId id="270" r:id="rId12"/>
    <p:sldId id="268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CB91-CA7C-4C06-B582-0EF44E6EAB4C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FBE5-372D-49E8-B265-D10656D29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00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CB91-CA7C-4C06-B582-0EF44E6EAB4C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FBE5-372D-49E8-B265-D10656D29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03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CB91-CA7C-4C06-B582-0EF44E6EAB4C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FBE5-372D-49E8-B265-D10656D29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47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19074-CA88-41C8-9B0C-AF7B5B6F920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04.05.2015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69BA4-3B64-40C2-AA32-BA262DDDA92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696514-5518-4198-9FD4-8F35526DAA5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04.05.2015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4C0DA-D80D-4716-A68B-E9E9C134139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C36B7C-76BF-431E-ACF9-7B6C6DBC1A3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04.05.2015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C5402-EE25-4E61-A050-FEC0A6C41EE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846A8D-55D3-410D-BCB1-803912A97DB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04.05.2015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AE0E5-FE47-473A-A134-037E754D0B4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541A46-0B5E-4E3C-8C82-B50CF40129C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04.05.2015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14B1C-1958-42C9-89B4-B76E9F08D2A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0DE79C-1487-420C-94B7-27257C60D172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04.05.2015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BE36D-DB47-4B84-8E36-CAE20BC85FF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545944-44E1-409A-90D0-E89A3076DD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04.05.2015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565B8-3B53-4576-ADDA-F105E6868A9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613B9D-FA4B-4C43-9E5C-BE8361AD4172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04.05.2015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6D556-D431-49C9-919F-8CB72C75086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CB91-CA7C-4C06-B582-0EF44E6EAB4C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FBE5-372D-49E8-B265-D10656D29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788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F0BAB-B976-4830-8222-91D9435F6E62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04.05.2015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E80A9-8420-40DB-BC20-AE4772C397D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512211-8C6B-4FCD-89F5-CB2C1B3CBD52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04.05.2015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29E73-1E72-48FD-884C-462682D430B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ACCFBE-DE53-4FC7-88AA-FA92773E2BD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04.05.2015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2F85FE-D4CD-4520-8A44-71AFAB410DD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CB91-CA7C-4C06-B582-0EF44E6EAB4C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FBE5-372D-49E8-B265-D10656D29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8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CB91-CA7C-4C06-B582-0EF44E6EAB4C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FBE5-372D-49E8-B265-D10656D29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73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CB91-CA7C-4C06-B582-0EF44E6EAB4C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FBE5-372D-49E8-B265-D10656D29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4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CB91-CA7C-4C06-B582-0EF44E6EAB4C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FBE5-372D-49E8-B265-D10656D29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9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CB91-CA7C-4C06-B582-0EF44E6EAB4C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FBE5-372D-49E8-B265-D10656D29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59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CB91-CA7C-4C06-B582-0EF44E6EAB4C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FBE5-372D-49E8-B265-D10656D29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63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CB91-CA7C-4C06-B582-0EF44E6EAB4C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FBE5-372D-49E8-B265-D10656D29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2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ECB91-CA7C-4C06-B582-0EF44E6EAB4C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0FBE5-372D-49E8-B265-D10656D29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48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0ECB91-CA7C-4C06-B582-0EF44E6EAB4C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F0FBE5-372D-49E8-B265-D10656D290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10"/>
            <a:ext cx="9115545" cy="685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527976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33"/>
                </a:solidFill>
                <a:effectLst/>
                <a:latin typeface="Times New Roman"/>
                <a:ea typeface="Times New Roman"/>
              </a:rPr>
              <a:t>Коррекционное занятие для учащихся 5 классов школы </a:t>
            </a:r>
            <a:r>
              <a:rPr lang="en-US" b="1" dirty="0" smtClean="0">
                <a:solidFill>
                  <a:srgbClr val="660033"/>
                </a:solidFill>
                <a:effectLst/>
                <a:latin typeface="Times New Roman"/>
                <a:ea typeface="Times New Roman"/>
              </a:rPr>
              <a:t>V</a:t>
            </a:r>
            <a:r>
              <a:rPr lang="ru-RU" b="1" dirty="0" smtClean="0">
                <a:solidFill>
                  <a:srgbClr val="660033"/>
                </a:solidFill>
                <a:effectLst/>
                <a:latin typeface="Times New Roman"/>
                <a:ea typeface="Times New Roman"/>
              </a:rPr>
              <a:t> вида </a:t>
            </a:r>
            <a:br>
              <a:rPr lang="ru-RU" b="1" dirty="0" smtClean="0">
                <a:solidFill>
                  <a:srgbClr val="660033"/>
                </a:solidFill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660033"/>
                </a:solidFill>
                <a:effectLst/>
                <a:latin typeface="Times New Roman"/>
                <a:ea typeface="Times New Roman"/>
              </a:rPr>
              <a:t>по теме: </a:t>
            </a:r>
            <a:br>
              <a:rPr lang="ru-RU" b="1" dirty="0" smtClean="0">
                <a:solidFill>
                  <a:srgbClr val="660033"/>
                </a:solidFill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660033"/>
                </a:solidFill>
                <a:effectLst/>
                <a:latin typeface="Times New Roman"/>
                <a:ea typeface="Times New Roman"/>
              </a:rPr>
              <a:t>«Развитие познавательных процессов»</a:t>
            </a:r>
            <a:endParaRPr lang="ru-RU" sz="4000" dirty="0">
              <a:solidFill>
                <a:srgbClr val="660033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78904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Monotype Corsiva" pitchFamily="66" charset="0"/>
              </a:rPr>
              <a:t>А.А. Пономарева, педагог-психолог,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Monotype Corsiva" pitchFamily="66" charset="0"/>
              </a:rPr>
              <a:t> ГБС(К)ОУ специальная (коррекционная)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Monotype Corsiva" pitchFamily="66" charset="0"/>
              </a:rPr>
              <a:t> школа –интернат (</a:t>
            </a:r>
            <a:r>
              <a:rPr lang="ru-RU" b="1" i="1" dirty="0" err="1" smtClean="0">
                <a:solidFill>
                  <a:schemeClr val="tx1"/>
                </a:solidFill>
                <a:latin typeface="Monotype Corsiva" pitchFamily="66" charset="0"/>
              </a:rPr>
              <a:t>Vвида</a:t>
            </a:r>
            <a:r>
              <a:rPr lang="ru-RU" b="1" i="1" dirty="0" smtClean="0">
                <a:solidFill>
                  <a:schemeClr val="tx1"/>
                </a:solidFill>
                <a:latin typeface="Monotype Corsiva" pitchFamily="66" charset="0"/>
              </a:rPr>
              <a:t>) №2,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Monotype Corsiva" pitchFamily="66" charset="0"/>
              </a:rPr>
              <a:t> Адмиралтейского района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0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604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Из букв данного слова составить как можно больше новых слов:</a:t>
            </a:r>
            <a:endParaRPr lang="ru-RU" sz="4000" b="1" dirty="0">
              <a:solidFill>
                <a:prstClr val="black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35696" y="2780928"/>
            <a:ext cx="6644208" cy="3513544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ПЕРЕЛЕСОК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564904"/>
            <a:ext cx="1961489" cy="2204864"/>
          </a:xfrm>
          <a:prstGeom prst="rect">
            <a:avLst/>
          </a:prstGeom>
        </p:spPr>
      </p:pic>
      <p:pic>
        <p:nvPicPr>
          <p:cNvPr id="13314" name="Picture 2" descr="Кладовка Левконои - Можно выбирать несколько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653136"/>
            <a:ext cx="100012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8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888" y="26525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Логические задачи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1043608" y="1835655"/>
            <a:ext cx="6400800" cy="347472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Толя веселее, чем Катя. Катя веселее, чем Надя.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Кто веселее?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Катя внимательнее, чем Света. Света внимательнее, чем Зина.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Кто внимательнее всех?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Полкан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лает чаще Жучки. Жучка лает чаще Барбоса.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Кто лает реже всех?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2204864"/>
            <a:ext cx="20162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05304" y="3573016"/>
            <a:ext cx="8883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4581128"/>
            <a:ext cx="11921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Барбос</a:t>
            </a:r>
          </a:p>
        </p:txBody>
      </p:sp>
      <p:pic>
        <p:nvPicPr>
          <p:cNvPr id="14338" name="Picture 2" descr="Кладовка Левконои - Можно выбирать несколько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5157192"/>
            <a:ext cx="100012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76470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Выполните задание на бланках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11268" name="Picture 4" descr="Группа: ИДУ ПО ЖИЗНИ Я С ЛЮБОВЬЮ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844626"/>
            <a:ext cx="3888432" cy="468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3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к нарисовать сказочный лес фото Сайт о рисова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0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1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indows 8 будет без ок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2592288" cy="267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2677984" cy="267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908720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Оцените, как прошло наше занятие?</a:t>
            </a:r>
            <a:endParaRPr lang="ru-RU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5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859" y="0"/>
            <a:ext cx="5865639" cy="675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Новости - Дневник.ру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0" y="1196752"/>
            <a:ext cx="42957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История одного злодея.(поэма,часть -5) Позитив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1420666" cy="160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ладовка Левконои - Можно выбирать несколько!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772689"/>
            <a:ext cx="100012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1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21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356695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	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Продолжите фразу: </a:t>
            </a:r>
          </a:p>
          <a:p>
            <a:endParaRPr lang="ru-RU" sz="3200" dirty="0" smtClean="0">
              <a:latin typeface="Comic Sans MS" pitchFamily="66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Я самый счастливый, потому-что….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30" name="Picture 6" descr="Сегодня праздник у меня! На диетах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589260"/>
            <a:ext cx="3275856" cy="324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расотуля.ру Лучик Солнца - я невеста-принцесс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2862064" cy="408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Форум родителей КРОШКИ ИЮЛЯ - 2007 - часть 2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395494"/>
            <a:ext cx="3713920" cy="331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2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2829" y="2348880"/>
            <a:ext cx="57150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016" y="548680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Назовите 7 своих самых лучших качеств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395536" y="404664"/>
            <a:ext cx="88582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Monotype Corsiva" pitchFamily="66" charset="0"/>
                <a:cs typeface="Arial" charset="0"/>
              </a:rPr>
              <a:t>Каждое </a:t>
            </a:r>
            <a:r>
              <a:rPr lang="ru-RU" sz="3200" b="1" dirty="0">
                <a:latin typeface="Monotype Corsiva" pitchFamily="66" charset="0"/>
                <a:cs typeface="Arial" charset="0"/>
              </a:rPr>
              <a:t>слово левого столбика, обозначающее целое </a:t>
            </a:r>
            <a:r>
              <a:rPr lang="ru-RU" sz="3200" b="1" dirty="0" smtClean="0">
                <a:latin typeface="Monotype Corsiva" pitchFamily="66" charset="0"/>
                <a:cs typeface="Arial" charset="0"/>
              </a:rPr>
              <a:t>понятие</a:t>
            </a:r>
            <a:r>
              <a:rPr lang="ru-RU" sz="3200" b="1" dirty="0">
                <a:latin typeface="Monotype Corsiva" pitchFamily="66" charset="0"/>
                <a:cs typeface="Arial" charset="0"/>
              </a:rPr>
              <a:t>, соедините с соответствующим ему словом  правого столбика, обозначающим его часть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dirty="0">
              <a:solidFill>
                <a:srgbClr val="002060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42938" y="2071688"/>
            <a:ext cx="32146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0070C0"/>
                </a:solidFill>
                <a:latin typeface="Arial" charset="0"/>
                <a:cs typeface="Arial" charset="0"/>
              </a:rPr>
              <a:t>лицо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0070C0"/>
                </a:solidFill>
                <a:latin typeface="Arial" charset="0"/>
                <a:cs typeface="Arial" charset="0"/>
              </a:rPr>
              <a:t>окунь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0070C0"/>
                </a:solidFill>
                <a:latin typeface="Arial" charset="0"/>
                <a:cs typeface="Arial" charset="0"/>
              </a:rPr>
              <a:t>растение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0070C0"/>
                </a:solidFill>
                <a:latin typeface="Arial" charset="0"/>
                <a:cs typeface="Arial" charset="0"/>
              </a:rPr>
              <a:t>неделя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0070C0"/>
                </a:solidFill>
                <a:latin typeface="Arial" charset="0"/>
                <a:cs typeface="Arial" charset="0"/>
              </a:rPr>
              <a:t>дом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0070C0"/>
                </a:solidFill>
                <a:latin typeface="Arial" charset="0"/>
                <a:cs typeface="Arial" charset="0"/>
              </a:rPr>
              <a:t>река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0070C0"/>
                </a:solidFill>
                <a:latin typeface="Arial" charset="0"/>
                <a:cs typeface="Arial" charset="0"/>
              </a:rPr>
              <a:t>город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0070C0"/>
                </a:solidFill>
                <a:latin typeface="Arial" charset="0"/>
                <a:cs typeface="Arial" charset="0"/>
              </a:rPr>
              <a:t>дверь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2143125"/>
            <a:ext cx="22860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A5C24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берег</a:t>
            </a:r>
          </a:p>
          <a:p>
            <a:pPr>
              <a:defRPr/>
            </a:pPr>
            <a:r>
              <a:rPr lang="ru-RU" sz="3600" dirty="0">
                <a:solidFill>
                  <a:srgbClr val="A5C24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улица</a:t>
            </a:r>
          </a:p>
          <a:p>
            <a:pPr>
              <a:defRPr/>
            </a:pPr>
            <a:r>
              <a:rPr lang="ru-RU" sz="3600" dirty="0">
                <a:solidFill>
                  <a:srgbClr val="A5C24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ручка</a:t>
            </a:r>
          </a:p>
          <a:p>
            <a:pPr>
              <a:defRPr/>
            </a:pPr>
            <a:r>
              <a:rPr lang="ru-RU" sz="3600" dirty="0">
                <a:solidFill>
                  <a:srgbClr val="A5C24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день</a:t>
            </a:r>
          </a:p>
          <a:p>
            <a:pPr>
              <a:defRPr/>
            </a:pPr>
            <a:r>
              <a:rPr lang="ru-RU" sz="3600" dirty="0">
                <a:solidFill>
                  <a:srgbClr val="A5C24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плавник</a:t>
            </a:r>
          </a:p>
          <a:p>
            <a:pPr>
              <a:defRPr/>
            </a:pPr>
            <a:r>
              <a:rPr lang="ru-RU" sz="3600" dirty="0">
                <a:solidFill>
                  <a:srgbClr val="A5C24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глаз</a:t>
            </a:r>
          </a:p>
          <a:p>
            <a:pPr>
              <a:defRPr/>
            </a:pPr>
            <a:r>
              <a:rPr lang="ru-RU" sz="3600" dirty="0">
                <a:solidFill>
                  <a:srgbClr val="A5C24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стена</a:t>
            </a:r>
          </a:p>
          <a:p>
            <a:pPr>
              <a:defRPr/>
            </a:pPr>
            <a:r>
              <a:rPr lang="ru-RU" sz="3600" dirty="0">
                <a:solidFill>
                  <a:srgbClr val="A5C24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корень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143125" y="2500313"/>
            <a:ext cx="3571875" cy="2786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143125" y="3000375"/>
            <a:ext cx="3571875" cy="1714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714625" y="3643313"/>
            <a:ext cx="3000375" cy="2714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428875" y="4071938"/>
            <a:ext cx="3214688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928813" y="4643438"/>
            <a:ext cx="3786187" cy="107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928813" y="2571750"/>
            <a:ext cx="3786187" cy="2571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000250" y="3143250"/>
            <a:ext cx="3714750" cy="2571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071688" y="3643313"/>
            <a:ext cx="3643312" cy="2571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Кладовка Левконои - Можно выбирать несколько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2143125"/>
            <a:ext cx="100012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30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500063" y="500063"/>
            <a:ext cx="8286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Monotype Corsiva" pitchFamily="66" charset="0"/>
                <a:cs typeface="Arial" charset="0"/>
              </a:rPr>
              <a:t>Подберите к </a:t>
            </a:r>
            <a:r>
              <a:rPr lang="ru-RU" sz="3200" b="1" dirty="0">
                <a:latin typeface="Monotype Corsiva" pitchFamily="66" charset="0"/>
                <a:cs typeface="Arial" charset="0"/>
              </a:rPr>
              <a:t>существительному подходящее по смыслу прилагательное , учитывая смысловую связь между ними.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75" y="2286000"/>
            <a:ext cx="5929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u="sng" dirty="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Забор деревянный</a:t>
            </a:r>
            <a:r>
              <a:rPr lang="ru-RU" sz="2800" dirty="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ru-RU" sz="2800" dirty="0">
                <a:solidFill>
                  <a:srgbClr val="7CCA62">
                    <a:lumMod val="50000"/>
                  </a:srgbClr>
                </a:solidFill>
                <a:latin typeface="Arial Narrow" pitchFamily="34" charset="0"/>
                <a:cs typeface="Arial" charset="0"/>
              </a:rPr>
              <a:t>дом</a:t>
            </a:r>
            <a:r>
              <a:rPr lang="ru-RU" sz="2800" dirty="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 (высокий, новый</a:t>
            </a:r>
            <a:r>
              <a:rPr lang="ru-RU" sz="2800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,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00750" y="2286000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кирпичный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43813" y="2286000"/>
            <a:ext cx="135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,серый)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57500"/>
            <a:ext cx="5214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  </a:t>
            </a:r>
            <a:r>
              <a:rPr lang="ru-RU" sz="2800" u="sng" dirty="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Волк серый</a:t>
            </a:r>
            <a:r>
              <a:rPr lang="ru-RU" sz="2800" dirty="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ru-RU" sz="2800" dirty="0">
                <a:solidFill>
                  <a:srgbClr val="7CCA62">
                    <a:lumMod val="50000"/>
                  </a:srgbClr>
                </a:solidFill>
                <a:latin typeface="Arial Narrow" pitchFamily="34" charset="0"/>
                <a:cs typeface="Arial" charset="0"/>
              </a:rPr>
              <a:t>лиса</a:t>
            </a:r>
            <a:r>
              <a:rPr lang="ru-RU" sz="2800" dirty="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 ( хитрая,  ловкая,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14938" y="2857500"/>
            <a:ext cx="1214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рыжая,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6500813" y="2857500"/>
            <a:ext cx="1928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умная)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357563"/>
            <a:ext cx="3286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  </a:t>
            </a:r>
            <a:r>
              <a:rPr lang="ru-RU" sz="2800" u="sng" dirty="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Яйцо овальное</a:t>
            </a:r>
            <a:r>
              <a:rPr lang="ru-RU" sz="2800" dirty="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ru-RU" sz="2800" dirty="0">
                <a:solidFill>
                  <a:srgbClr val="7CCA62">
                    <a:lumMod val="50000"/>
                  </a:srgbClr>
                </a:solidFill>
                <a:latin typeface="Arial Narrow" pitchFamily="34" charset="0"/>
                <a:cs typeface="Arial" charset="0"/>
              </a:rPr>
              <a:t>мяч</a:t>
            </a:r>
            <a:r>
              <a:rPr lang="ru-RU" sz="2800" dirty="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 (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43250" y="3357563"/>
            <a:ext cx="1357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круглый</a:t>
            </a:r>
            <a:r>
              <a:rPr lang="ru-RU" sz="280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,</a:t>
            </a:r>
          </a:p>
        </p:txBody>
      </p:sp>
      <p:sp>
        <p:nvSpPr>
          <p:cNvPr id="7179" name="TextBox 10"/>
          <p:cNvSpPr txBox="1">
            <a:spLocks noChangeArrowheads="1"/>
          </p:cNvSpPr>
          <p:nvPr/>
        </p:nvSpPr>
        <p:spPr bwMode="auto">
          <a:xfrm>
            <a:off x="4429125" y="3357563"/>
            <a:ext cx="471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резиновый, футбольный, новый)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929063"/>
            <a:ext cx="7643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  </a:t>
            </a:r>
            <a:r>
              <a:rPr lang="ru-RU" sz="2800" u="sng" dirty="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Ромашка луговая</a:t>
            </a:r>
            <a:r>
              <a:rPr lang="ru-RU" sz="2800" dirty="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ru-RU" sz="2800" dirty="0">
                <a:solidFill>
                  <a:srgbClr val="7CCA62">
                    <a:lumMod val="50000"/>
                  </a:srgbClr>
                </a:solidFill>
                <a:latin typeface="Arial Narrow" pitchFamily="34" charset="0"/>
                <a:cs typeface="Arial" charset="0"/>
              </a:rPr>
              <a:t>роза</a:t>
            </a:r>
            <a:r>
              <a:rPr lang="ru-RU" sz="2800" dirty="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 (душистая, колючая, красная,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43813" y="3929063"/>
            <a:ext cx="1500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садовая)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5" y="4572000"/>
            <a:ext cx="5857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u="sng" dirty="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Куртка кожаная</a:t>
            </a:r>
            <a:r>
              <a:rPr lang="ru-RU" sz="2800" dirty="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ru-RU" sz="2800" dirty="0">
                <a:solidFill>
                  <a:srgbClr val="7CCA62">
                    <a:lumMod val="50000"/>
                  </a:srgbClr>
                </a:solidFill>
                <a:latin typeface="Arial Narrow" pitchFamily="34" charset="0"/>
                <a:cs typeface="Arial" charset="0"/>
              </a:rPr>
              <a:t>шуба</a:t>
            </a:r>
            <a:r>
              <a:rPr lang="ru-RU" sz="2800" dirty="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 (короткая,  чёрная,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00750" y="4572000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меховая,</a:t>
            </a:r>
          </a:p>
        </p:txBody>
      </p:sp>
      <p:sp>
        <p:nvSpPr>
          <p:cNvPr id="7184" name="TextBox 15"/>
          <p:cNvSpPr txBox="1">
            <a:spLocks noChangeArrowheads="1"/>
          </p:cNvSpPr>
          <p:nvPr/>
        </p:nvSpPr>
        <p:spPr bwMode="auto">
          <a:xfrm>
            <a:off x="7429500" y="4572000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тёплая 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286375"/>
            <a:ext cx="7000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  </a:t>
            </a:r>
            <a:r>
              <a:rPr lang="ru-RU" sz="2800" u="sng" dirty="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Снег белый</a:t>
            </a:r>
            <a:r>
              <a:rPr lang="ru-RU" sz="2800" dirty="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ru-RU" sz="2800" dirty="0">
                <a:solidFill>
                  <a:srgbClr val="7CCA62">
                    <a:lumMod val="50000"/>
                  </a:srgbClr>
                </a:solidFill>
                <a:latin typeface="Arial Narrow" pitchFamily="34" charset="0"/>
                <a:cs typeface="Arial" charset="0"/>
              </a:rPr>
              <a:t>помидор</a:t>
            </a:r>
            <a:r>
              <a:rPr lang="ru-RU" sz="2800" dirty="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 (спелый, круглый, сочный,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29438" y="5286375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красный)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875" y="5929313"/>
            <a:ext cx="5857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u="sng" dirty="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Клюква кислая</a:t>
            </a:r>
            <a:r>
              <a:rPr lang="ru-RU" sz="2800" dirty="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ru-RU" sz="2800" dirty="0">
                <a:solidFill>
                  <a:srgbClr val="7CCA62">
                    <a:lumMod val="50000"/>
                  </a:srgbClr>
                </a:solidFill>
                <a:latin typeface="Arial Narrow" pitchFamily="34" charset="0"/>
                <a:cs typeface="Arial" charset="0"/>
              </a:rPr>
              <a:t>мёд</a:t>
            </a:r>
            <a:r>
              <a:rPr lang="ru-RU" sz="2800" dirty="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 (липовый, полезный,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00750" y="5929313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сладкий,</a:t>
            </a:r>
          </a:p>
        </p:txBody>
      </p:sp>
      <p:sp>
        <p:nvSpPr>
          <p:cNvPr id="7189" name="TextBox 20"/>
          <p:cNvSpPr txBox="1">
            <a:spLocks noChangeArrowheads="1"/>
          </p:cNvSpPr>
          <p:nvPr/>
        </p:nvSpPr>
        <p:spPr bwMode="auto">
          <a:xfrm>
            <a:off x="7358063" y="5929313"/>
            <a:ext cx="1500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майский)</a:t>
            </a:r>
          </a:p>
        </p:txBody>
      </p:sp>
      <p:pic>
        <p:nvPicPr>
          <p:cNvPr id="9218" name="Picture 2" descr="Кладовка Левконои - Можно выбирать несколько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75405"/>
            <a:ext cx="100012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85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5532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5532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5532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5532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5532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5532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5532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5532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5532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5532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5532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5532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5532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5532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3" grpId="0"/>
      <p:bldP spid="15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214313" y="285750"/>
            <a:ext cx="8715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Monotype Corsiva" pitchFamily="66" charset="0"/>
                <a:cs typeface="Arial" charset="0"/>
              </a:rPr>
              <a:t>Подберите </a:t>
            </a:r>
            <a:r>
              <a:rPr lang="ru-RU" sz="3200" b="1" dirty="0">
                <a:latin typeface="Monotype Corsiva" pitchFamily="66" charset="0"/>
                <a:cs typeface="Arial" charset="0"/>
              </a:rPr>
              <a:t>к каждому слову первого столбика 2 слова  из скобок, которые находятся в наиболее тесной связи с ним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0" y="2514600"/>
            <a:ext cx="2071688" cy="3846513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solidFill>
                  <a:schemeClr val="accent1"/>
                </a:solidFill>
                <a:latin typeface="Arial Narrow" pitchFamily="34" charset="0"/>
              </a:rPr>
              <a:t>Сад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solidFill>
                  <a:schemeClr val="accent1"/>
                </a:solidFill>
                <a:latin typeface="Arial Narrow" pitchFamily="34" charset="0"/>
              </a:rPr>
              <a:t>Река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solidFill>
                  <a:schemeClr val="accent1"/>
                </a:solidFill>
                <a:latin typeface="Arial Narrow" pitchFamily="34" charset="0"/>
              </a:rPr>
              <a:t>Город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solidFill>
                  <a:schemeClr val="accent1"/>
                </a:solidFill>
                <a:latin typeface="Arial Narrow" pitchFamily="34" charset="0"/>
              </a:rPr>
              <a:t>Чтение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solidFill>
                  <a:schemeClr val="accent1"/>
                </a:solidFill>
                <a:latin typeface="Arial Narrow" pitchFamily="34" charset="0"/>
              </a:rPr>
              <a:t>Сарай</a:t>
            </a:r>
            <a:endParaRPr lang="ru-RU" sz="4400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sp>
        <p:nvSpPr>
          <p:cNvPr id="8196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3171825" y="2514600"/>
            <a:ext cx="5972175" cy="7000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2800" smtClean="0">
              <a:latin typeface="Arial Narrow" pitchFamily="34" charset="0"/>
            </a:endParaRPr>
          </a:p>
          <a:p>
            <a:pPr>
              <a:buFont typeface="Wingdings 2" pitchFamily="18" charset="2"/>
              <a:buNone/>
            </a:pPr>
            <a:endParaRPr lang="ru-RU" sz="2800" smtClean="0">
              <a:latin typeface="Arial Narrow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28813" y="2571750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(растение,</a:t>
            </a:r>
          </a:p>
        </p:txBody>
      </p:sp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3571875" y="2571750"/>
            <a:ext cx="3643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садовник, собака,  забор,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43750" y="2571750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земля )</a:t>
            </a:r>
          </a:p>
        </p:txBody>
      </p:sp>
      <p:sp>
        <p:nvSpPr>
          <p:cNvPr id="8200" name="TextBox 10"/>
          <p:cNvSpPr txBox="1">
            <a:spLocks noChangeArrowheads="1"/>
          </p:cNvSpPr>
          <p:nvPr/>
        </p:nvSpPr>
        <p:spPr bwMode="auto">
          <a:xfrm>
            <a:off x="571500" y="3429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201" name="TextBox 11"/>
          <p:cNvSpPr txBox="1">
            <a:spLocks noChangeArrowheads="1"/>
          </p:cNvSpPr>
          <p:nvPr/>
        </p:nvSpPr>
        <p:spPr bwMode="auto">
          <a:xfrm>
            <a:off x="1857375" y="3357563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(рыба, тина,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14750" y="3357563"/>
            <a:ext cx="1928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берег, вода,</a:t>
            </a:r>
          </a:p>
        </p:txBody>
      </p:sp>
      <p:sp>
        <p:nvSpPr>
          <p:cNvPr id="8203" name="TextBox 13"/>
          <p:cNvSpPr txBox="1">
            <a:spLocks noChangeArrowheads="1"/>
          </p:cNvSpPr>
          <p:nvPr/>
        </p:nvSpPr>
        <p:spPr bwMode="auto">
          <a:xfrm>
            <a:off x="5572125" y="3357563"/>
            <a:ext cx="1928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рыбак )</a:t>
            </a:r>
          </a:p>
        </p:txBody>
      </p:sp>
      <p:sp>
        <p:nvSpPr>
          <p:cNvPr id="8204" name="TextBox 14"/>
          <p:cNvSpPr txBox="1">
            <a:spLocks noChangeArrowheads="1"/>
          </p:cNvSpPr>
          <p:nvPr/>
        </p:nvSpPr>
        <p:spPr bwMode="auto">
          <a:xfrm>
            <a:off x="1857375" y="4071938"/>
            <a:ext cx="200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(автомобиль,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57625" y="4071938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здания,</a:t>
            </a:r>
          </a:p>
        </p:txBody>
      </p:sp>
      <p:sp>
        <p:nvSpPr>
          <p:cNvPr id="8206" name="TextBox 16"/>
          <p:cNvSpPr txBox="1">
            <a:spLocks noChangeArrowheads="1"/>
          </p:cNvSpPr>
          <p:nvPr/>
        </p:nvSpPr>
        <p:spPr bwMode="auto">
          <a:xfrm>
            <a:off x="5072063" y="4071938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толпа, велосипед,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715250" y="4071938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улица )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57375" y="4786313"/>
            <a:ext cx="2214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(глаза, печать,</a:t>
            </a:r>
          </a:p>
        </p:txBody>
      </p:sp>
      <p:sp>
        <p:nvSpPr>
          <p:cNvPr id="8209" name="TextBox 19"/>
          <p:cNvSpPr txBox="1">
            <a:spLocks noChangeArrowheads="1"/>
          </p:cNvSpPr>
          <p:nvPr/>
        </p:nvSpPr>
        <p:spPr bwMode="auto">
          <a:xfrm>
            <a:off x="4000500" y="4786313"/>
            <a:ext cx="400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книга, картинка, слово )</a:t>
            </a:r>
          </a:p>
        </p:txBody>
      </p:sp>
      <p:sp>
        <p:nvSpPr>
          <p:cNvPr id="8210" name="TextBox 20"/>
          <p:cNvSpPr txBox="1">
            <a:spLocks noChangeArrowheads="1"/>
          </p:cNvSpPr>
          <p:nvPr/>
        </p:nvSpPr>
        <p:spPr bwMode="auto">
          <a:xfrm>
            <a:off x="1857375" y="5572125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(сеновал, лошади,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572000" y="5572125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крыша,</a:t>
            </a:r>
          </a:p>
        </p:txBody>
      </p:sp>
      <p:sp>
        <p:nvSpPr>
          <p:cNvPr id="8212" name="TextBox 22"/>
          <p:cNvSpPr txBox="1">
            <a:spLocks noChangeArrowheads="1"/>
          </p:cNvSpPr>
          <p:nvPr/>
        </p:nvSpPr>
        <p:spPr bwMode="auto">
          <a:xfrm>
            <a:off x="5786438" y="5572125"/>
            <a:ext cx="92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скот,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643688" y="5572125"/>
            <a:ext cx="135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стены )</a:t>
            </a:r>
          </a:p>
        </p:txBody>
      </p:sp>
      <p:pic>
        <p:nvPicPr>
          <p:cNvPr id="2" name="Picture 2" descr="Кладовка Левконои - Можно выбирать несколько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7" y="1281966"/>
            <a:ext cx="100012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E0CC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E0CC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E0CC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E0CC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E0CC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E0CC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E0CC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E0CC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E0CC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E0CC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E0CC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E0CC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E0CC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E0CC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E0CC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E0CC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6" grpId="0"/>
      <p:bldP spid="18" grpId="0"/>
      <p:bldP spid="19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42875" y="260648"/>
            <a:ext cx="860558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Monotype Corsiva" pitchFamily="66" charset="0"/>
                <a:cs typeface="Arial" charset="0"/>
              </a:rPr>
              <a:t>В </a:t>
            </a:r>
            <a:r>
              <a:rPr lang="ru-RU" sz="3200" b="1" dirty="0">
                <a:latin typeface="Monotype Corsiva" pitchFamily="66" charset="0"/>
                <a:cs typeface="Arial" charset="0"/>
              </a:rPr>
              <a:t>каждой строчке записаны 5 слов, из которых одно не подходит по общему признаку. Найдите эти слова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0" y="1571625"/>
            <a:ext cx="3214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1.Иван,</a:t>
            </a:r>
            <a:r>
              <a:rPr lang="ru-RU" sz="3600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  </a:t>
            </a:r>
            <a:r>
              <a:rPr lang="ru-RU" sz="3600" dirty="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Семён,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71813" y="1571625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Петров,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4786313" y="1571625"/>
            <a:ext cx="3071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Фёдор,  Илья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0" y="2357438"/>
            <a:ext cx="2357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2.Сладкий,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14563" y="2357438"/>
            <a:ext cx="2143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холодный,</a:t>
            </a: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4286250" y="2357438"/>
            <a:ext cx="4857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кислый, горький, солёный</a:t>
            </a: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0" y="3143250"/>
            <a:ext cx="5857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3.Молоко, кефир, сметана, сыр,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86438" y="3143250"/>
            <a:ext cx="2000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мясо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3929063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4.Предлог,</a:t>
            </a:r>
          </a:p>
        </p:txBody>
      </p:sp>
      <p:sp>
        <p:nvSpPr>
          <p:cNvPr id="11276" name="TextBox 12"/>
          <p:cNvSpPr txBox="1">
            <a:spLocks noChangeArrowheads="1"/>
          </p:cNvSpPr>
          <p:nvPr/>
        </p:nvSpPr>
        <p:spPr bwMode="auto">
          <a:xfrm>
            <a:off x="2071688" y="3929063"/>
            <a:ext cx="7286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приставка, суффикс, окончание,корень</a:t>
            </a:r>
          </a:p>
        </p:txBody>
      </p:sp>
      <p:sp>
        <p:nvSpPr>
          <p:cNvPr id="11277" name="TextBox 13"/>
          <p:cNvSpPr txBox="1">
            <a:spLocks noChangeArrowheads="1"/>
          </p:cNvSpPr>
          <p:nvPr/>
        </p:nvSpPr>
        <p:spPr bwMode="auto">
          <a:xfrm>
            <a:off x="0" y="4714875"/>
            <a:ext cx="485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5.Час, год, минута, сутки,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0" y="4714875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утро</a:t>
            </a:r>
          </a:p>
        </p:txBody>
      </p:sp>
      <p:sp>
        <p:nvSpPr>
          <p:cNvPr id="11279" name="TextBox 16"/>
          <p:cNvSpPr txBox="1">
            <a:spLocks noChangeArrowheads="1"/>
          </p:cNvSpPr>
          <p:nvPr/>
        </p:nvSpPr>
        <p:spPr bwMode="auto">
          <a:xfrm>
            <a:off x="0" y="5500688"/>
            <a:ext cx="6786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6.Существительное, прилагательное,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   местоимение, глагол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643688" y="5500688"/>
            <a:ext cx="2500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подлежащее</a:t>
            </a:r>
          </a:p>
        </p:txBody>
      </p:sp>
      <p:pic>
        <p:nvPicPr>
          <p:cNvPr id="5124" name="Picture 4" descr="Кладовка Левконои - Можно выбирать несколько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5761" y="1147762"/>
            <a:ext cx="100012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0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3E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3E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3E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3E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3E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3E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3E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3E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3E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3E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3E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3E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2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ru-RU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602770"/>
            <a:ext cx="8280920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3200" dirty="0">
                <a:latin typeface="Arial Narrow" pitchFamily="34" charset="0"/>
                <a:cs typeface="Times New Roman" pitchFamily="18" charset="0"/>
              </a:rPr>
              <a:t>темный, светлый, голубой, яркий, тусклый;</a:t>
            </a:r>
          </a:p>
          <a:p>
            <a:r>
              <a:rPr lang="ru-RU" sz="3200" dirty="0">
                <a:latin typeface="Arial Narrow" pitchFamily="34" charset="0"/>
                <a:cs typeface="Times New Roman" pitchFamily="18" charset="0"/>
              </a:rPr>
              <a:t>2) весна, декабрь, апрель, август, январь;</a:t>
            </a:r>
          </a:p>
          <a:p>
            <a:r>
              <a:rPr lang="ru-RU" sz="3200" dirty="0">
                <a:latin typeface="Arial Narrow" pitchFamily="34" charset="0"/>
                <a:cs typeface="Times New Roman" pitchFamily="18" charset="0"/>
              </a:rPr>
              <a:t>3) лист, почка, кора, чешуя, сук;</a:t>
            </a:r>
          </a:p>
          <a:p>
            <a:r>
              <a:rPr lang="ru-RU" sz="3200" dirty="0">
                <a:latin typeface="Arial Narrow" pitchFamily="34" charset="0"/>
                <a:cs typeface="Times New Roman" pitchFamily="18" charset="0"/>
              </a:rPr>
              <a:t>4) тюльпан, ромашка, одуванчик, дуб, роза;</a:t>
            </a:r>
          </a:p>
          <a:p>
            <a:r>
              <a:rPr lang="ru-RU" sz="3200" dirty="0">
                <a:latin typeface="Arial Narrow" pitchFamily="34" charset="0"/>
                <a:cs typeface="Times New Roman" pitchFamily="18" charset="0"/>
              </a:rPr>
              <a:t>5) молоко, сметана, сыр, сало, простокваша</a:t>
            </a:r>
            <a:r>
              <a:rPr lang="ru-RU" sz="3600" dirty="0">
                <a:latin typeface="Arial Narrow" pitchFamily="34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Кладовка Левконои - Можно выбирать несколько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581128"/>
            <a:ext cx="100012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3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35719" y="170262"/>
            <a:ext cx="892968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Monotype Corsiva" pitchFamily="66" charset="0"/>
                <a:cs typeface="Arial" charset="0"/>
              </a:rPr>
              <a:t>Слово </a:t>
            </a:r>
            <a:r>
              <a:rPr lang="ru-RU" sz="3200" b="1" dirty="0">
                <a:latin typeface="Monotype Corsiva" pitchFamily="66" charset="0"/>
                <a:cs typeface="Arial" charset="0"/>
              </a:rPr>
              <a:t>в скобках первых строчек образовано из двух рядом стоящих слов. Найдите закономерность и впишите составленное по этому принципу слово в скобки вторых строчек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571500" y="2214563"/>
            <a:ext cx="7715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Конь ( </a:t>
            </a:r>
            <a:r>
              <a:rPr lang="ru-RU" sz="3600">
                <a:solidFill>
                  <a:srgbClr val="00B050"/>
                </a:solidFill>
                <a:latin typeface="Arial Narrow" pitchFamily="34" charset="0"/>
                <a:cs typeface="Arial" charset="0"/>
              </a:rPr>
              <a:t>пень</a:t>
            </a:r>
            <a:r>
              <a:rPr lang="ru-RU" sz="36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) пена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571500" y="2714625"/>
            <a:ext cx="1357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Луна (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57375" y="2714625"/>
            <a:ext cx="1071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вена</a:t>
            </a: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2928938" y="2714625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) вера</a:t>
            </a:r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571500" y="3786188"/>
            <a:ext cx="5643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Котёл ( </a:t>
            </a:r>
            <a:r>
              <a:rPr lang="ru-RU" sz="3600">
                <a:solidFill>
                  <a:srgbClr val="00B050"/>
                </a:solidFill>
                <a:latin typeface="Arial Narrow" pitchFamily="34" charset="0"/>
                <a:cs typeface="Arial" charset="0"/>
              </a:rPr>
              <a:t>тёлка</a:t>
            </a:r>
            <a:r>
              <a:rPr lang="ru-RU" sz="36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) карп</a:t>
            </a:r>
          </a:p>
        </p:txBody>
      </p:sp>
      <p:sp>
        <p:nvSpPr>
          <p:cNvPr id="14345" name="TextBox 10"/>
          <p:cNvSpPr txBox="1">
            <a:spLocks noChangeArrowheads="1"/>
          </p:cNvSpPr>
          <p:nvPr/>
        </p:nvSpPr>
        <p:spPr bwMode="auto">
          <a:xfrm>
            <a:off x="571500" y="4357688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Сокол (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00250" y="4357688"/>
            <a:ext cx="1214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колос</a:t>
            </a:r>
          </a:p>
        </p:txBody>
      </p:sp>
      <p:sp>
        <p:nvSpPr>
          <p:cNvPr id="14347" name="TextBox 12"/>
          <p:cNvSpPr txBox="1">
            <a:spLocks noChangeArrowheads="1"/>
          </p:cNvSpPr>
          <p:nvPr/>
        </p:nvSpPr>
        <p:spPr bwMode="auto">
          <a:xfrm>
            <a:off x="3143250" y="4357688"/>
            <a:ext cx="1643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) оспа</a:t>
            </a:r>
          </a:p>
        </p:txBody>
      </p:sp>
      <p:sp>
        <p:nvSpPr>
          <p:cNvPr id="14348" name="TextBox 13"/>
          <p:cNvSpPr txBox="1">
            <a:spLocks noChangeArrowheads="1"/>
          </p:cNvSpPr>
          <p:nvPr/>
        </p:nvSpPr>
        <p:spPr bwMode="auto">
          <a:xfrm>
            <a:off x="571500" y="5357813"/>
            <a:ext cx="4857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Кость ( </a:t>
            </a:r>
            <a:r>
              <a:rPr lang="ru-RU" sz="3600">
                <a:solidFill>
                  <a:srgbClr val="00B050"/>
                </a:solidFill>
                <a:latin typeface="Arial Narrow" pitchFamily="34" charset="0"/>
                <a:cs typeface="Arial" charset="0"/>
              </a:rPr>
              <a:t>костёр</a:t>
            </a:r>
            <a:r>
              <a:rPr lang="ru-RU" sz="36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) тёрка</a:t>
            </a:r>
          </a:p>
        </p:txBody>
      </p:sp>
      <p:sp>
        <p:nvSpPr>
          <p:cNvPr id="14349" name="TextBox 14"/>
          <p:cNvSpPr txBox="1">
            <a:spLocks noChangeArrowheads="1"/>
          </p:cNvSpPr>
          <p:nvPr/>
        </p:nvSpPr>
        <p:spPr bwMode="auto">
          <a:xfrm>
            <a:off x="571500" y="6000750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Масло (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43125" y="6000750"/>
            <a:ext cx="142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мастер</a:t>
            </a:r>
          </a:p>
        </p:txBody>
      </p:sp>
      <p:sp>
        <p:nvSpPr>
          <p:cNvPr id="14351" name="TextBox 16"/>
          <p:cNvSpPr txBox="1">
            <a:spLocks noChangeArrowheads="1"/>
          </p:cNvSpPr>
          <p:nvPr/>
        </p:nvSpPr>
        <p:spPr bwMode="auto">
          <a:xfrm>
            <a:off x="3571875" y="6000750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F6FC6"/>
                </a:solidFill>
                <a:latin typeface="Arial Narrow" pitchFamily="34" charset="0"/>
                <a:cs typeface="Arial" charset="0"/>
              </a:rPr>
              <a:t>) термос</a:t>
            </a:r>
          </a:p>
        </p:txBody>
      </p:sp>
      <p:pic>
        <p:nvPicPr>
          <p:cNvPr id="7170" name="Picture 2" descr="Кладовка Левконои - Можно выбирать несколько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103074"/>
            <a:ext cx="100012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8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513</Words>
  <Application>Microsoft Office PowerPoint</Application>
  <PresentationFormat>Экран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Воздушный поток</vt:lpstr>
      <vt:lpstr>Коррекционное занятие для учащихся 5 классов школы V вида  по теме:  «Развитие познавательных процессов»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Логические задачи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Коррекционное занятие для учащихся 5 классов школы V вида по теме: «Развитие познавательных процессов»</dc:title>
  <dc:creator>Анастасия</dc:creator>
  <cp:lastModifiedBy>Анастасия</cp:lastModifiedBy>
  <cp:revision>9</cp:revision>
  <dcterms:created xsi:type="dcterms:W3CDTF">2015-01-11T13:08:38Z</dcterms:created>
  <dcterms:modified xsi:type="dcterms:W3CDTF">2015-05-04T09:59:12Z</dcterms:modified>
</cp:coreProperties>
</file>