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4" r:id="rId5"/>
    <p:sldId id="263" r:id="rId6"/>
    <p:sldId id="262" r:id="rId7"/>
    <p:sldId id="257" r:id="rId8"/>
    <p:sldId id="258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Arial" pitchFamily="34" charset="0"/>
                <a:cs typeface="Arial" pitchFamily="34" charset="0"/>
              </a:rPr>
              <a:t>ПЕРПЕНДИКУЛЯРНЫЕ ПРЯМЫЕ В ПРОСТРАНСТВЕ.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ПАРАЛЛЕЛЬНЫЕ ПРЯМЫЕ, ПЕРПЕНДИКУЛЯРНЫЕ</a:t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К ПЛОСКОСТИ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39367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№ </a:t>
            </a:r>
            <a:r>
              <a:rPr lang="ru-RU" dirty="0" smtClean="0"/>
              <a:t>125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722260" cy="32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589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400" dirty="0" smtClean="0"/>
              <a:t>п</a:t>
            </a:r>
            <a:r>
              <a:rPr lang="ru-RU" sz="4400" dirty="0"/>
              <a:t>. </a:t>
            </a:r>
            <a:r>
              <a:rPr lang="ru-RU" sz="4400" dirty="0" smtClean="0"/>
              <a:t>15–16, </a:t>
            </a:r>
          </a:p>
          <a:p>
            <a:r>
              <a:rPr lang="ru-RU" sz="4400" dirty="0" smtClean="0"/>
              <a:t>№№ </a:t>
            </a:r>
            <a:r>
              <a:rPr lang="ru-RU" sz="4400" dirty="0"/>
              <a:t>126, 119 (б, 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402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5627" y="2780928"/>
            <a:ext cx="3488408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Объект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0" y="2249425"/>
                <a:ext cx="4114800" cy="3843872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ru-RU" sz="3600" dirty="0"/>
                  <a:t>1. Дано: </a:t>
                </a:r>
                <a:r>
                  <a:rPr lang="ru-RU" sz="3600" i="1" dirty="0" smtClean="0"/>
                  <a:t>ОА </a:t>
                </a:r>
                <a14:m>
                  <m:oMath xmlns:m="http://schemas.openxmlformats.org/officeDocument/2006/math">
                    <m:r>
                      <a:rPr lang="ru-RU" sz="360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ru-RU" sz="3600" dirty="0" smtClean="0"/>
                  <a:t/>
                </a:r>
                <a:r>
                  <a:rPr lang="el-GR" sz="3600" dirty="0"/>
                  <a:t>α</a:t>
                </a:r>
                <a:r>
                  <a:rPr lang="ru-RU" sz="3600" dirty="0"/>
                  <a:t>.</a:t>
                </a:r>
              </a:p>
              <a:p>
                <a:pPr marL="109728" indent="0">
                  <a:buNone/>
                </a:pPr>
                <a:r>
                  <a:rPr lang="ru-RU" sz="3600" dirty="0"/>
                  <a:t>Найдите </a:t>
                </a:r>
                <a:r>
                  <a:rPr lang="ru-RU" sz="3600" dirty="0" smtClean="0"/>
                  <a:t>&lt;</a:t>
                </a:r>
                <a:r>
                  <a:rPr lang="ru-RU" sz="3600" i="1" dirty="0" smtClean="0"/>
                  <a:t>АОС</a:t>
                </a:r>
                <a:r>
                  <a:rPr lang="ru-RU" sz="3600" dirty="0"/>
                  <a:t>, </a:t>
                </a:r>
                <a:r>
                  <a:rPr lang="ru-RU" sz="3600" dirty="0" smtClean="0"/>
                  <a:t>&lt;</a:t>
                </a:r>
                <a:r>
                  <a:rPr lang="ru-RU" sz="3600" i="1" dirty="0" smtClean="0"/>
                  <a:t>АОВ</a:t>
                </a:r>
                <a:r>
                  <a:rPr lang="ru-RU" sz="3600" dirty="0"/>
                  <a:t>, </a:t>
                </a:r>
                <a:r>
                  <a:rPr lang="ru-RU" sz="3600" dirty="0" smtClean="0"/>
                  <a:t>&lt;</a:t>
                </a:r>
                <a:r>
                  <a:rPr lang="en-US" sz="3600" i="1" dirty="0" smtClean="0"/>
                  <a:t>AOD</a:t>
                </a:r>
                <a:r>
                  <a:rPr lang="en-US" sz="3600" dirty="0"/>
                  <a:t>.</a:t>
                </a:r>
              </a:p>
              <a:p>
                <a:pPr marL="109728" indent="0">
                  <a:buNone/>
                </a:pPr>
                <a:r>
                  <a:rPr lang="ru-RU" sz="3600" dirty="0"/>
                  <a:t>Найдите </a:t>
                </a:r>
                <a:r>
                  <a:rPr lang="ru-RU" sz="3600" dirty="0" smtClean="0"/>
                  <a:t>&lt; (</a:t>
                </a:r>
                <a:r>
                  <a:rPr lang="ru-RU" sz="3600" i="1" dirty="0"/>
                  <a:t>а</a:t>
                </a:r>
                <a:r>
                  <a:rPr lang="ru-RU" sz="3600" dirty="0"/>
                  <a:t>, </a:t>
                </a:r>
                <a:r>
                  <a:rPr lang="en-US" sz="3600" i="1" dirty="0"/>
                  <a:t>b</a:t>
                </a:r>
                <a:r>
                  <a:rPr lang="en-US" sz="3600" dirty="0"/>
                  <a:t>).</a:t>
                </a:r>
              </a:p>
              <a:p>
                <a:pPr marL="109728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0" y="2249425"/>
                <a:ext cx="4114800" cy="3843872"/>
              </a:xfrm>
              <a:blipFill rotWithShape="1">
                <a:blip r:embed="rId3"/>
                <a:stretch>
                  <a:fillRect l="-1778" t="-2377" r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46554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2249424"/>
            <a:ext cx="4896544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/>
              <a:t>2. Дано: </a:t>
            </a:r>
            <a:r>
              <a:rPr lang="ru-RU" sz="3600" i="1" dirty="0" smtClean="0"/>
              <a:t>АМ </a:t>
            </a:r>
            <a:r>
              <a:rPr lang="ru-RU" sz="3600" i="1" dirty="0" smtClean="0">
                <a:latin typeface="Cambria Math"/>
                <a:ea typeface="Cambria Math"/>
              </a:rPr>
              <a:t>⊥</a:t>
            </a:r>
            <a:r>
              <a:rPr lang="ru-RU" sz="3600" dirty="0" smtClean="0"/>
              <a:t> </a:t>
            </a:r>
            <a:r>
              <a:rPr lang="ru-RU" sz="3600" dirty="0"/>
              <a:t>(</a:t>
            </a:r>
            <a:r>
              <a:rPr lang="ru-RU" sz="3600" i="1" dirty="0"/>
              <a:t>АВС</a:t>
            </a:r>
            <a:r>
              <a:rPr lang="ru-RU" sz="3600" dirty="0"/>
              <a:t>), </a:t>
            </a:r>
            <a:r>
              <a:rPr lang="ru-RU" sz="3600" i="1" dirty="0"/>
              <a:t>ВН</a:t>
            </a:r>
            <a:r>
              <a:rPr lang="ru-RU" sz="3600" dirty="0"/>
              <a:t> – медиана </a:t>
            </a:r>
            <a:r>
              <a:rPr lang="el-GR" sz="3600" dirty="0"/>
              <a:t>Δ </a:t>
            </a:r>
            <a:r>
              <a:rPr lang="ru-RU" sz="3600" i="1" dirty="0"/>
              <a:t>АВС</a:t>
            </a:r>
            <a:r>
              <a:rPr lang="ru-RU" sz="3600" dirty="0"/>
              <a:t>.</a:t>
            </a:r>
          </a:p>
          <a:p>
            <a:pPr marL="109728" indent="0">
              <a:buNone/>
            </a:pPr>
            <a:r>
              <a:rPr lang="ru-RU" sz="3600" dirty="0" smtClean="0"/>
              <a:t>Найдите &lt; </a:t>
            </a:r>
            <a:r>
              <a:rPr lang="ru-RU" sz="3600" dirty="0"/>
              <a:t>(</a:t>
            </a:r>
            <a:r>
              <a:rPr lang="ru-RU" sz="3600" i="1" dirty="0"/>
              <a:t>ВН</a:t>
            </a:r>
            <a:r>
              <a:rPr lang="ru-RU" sz="3600" dirty="0"/>
              <a:t>, </a:t>
            </a:r>
            <a:r>
              <a:rPr lang="ru-RU" sz="3600" i="1" dirty="0"/>
              <a:t>АМ</a:t>
            </a:r>
            <a:r>
              <a:rPr lang="ru-RU" sz="3600" dirty="0"/>
              <a:t>).</a:t>
            </a:r>
          </a:p>
          <a:p>
            <a:pPr marL="109728" indent="0">
              <a:buNone/>
            </a:pP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126" y="2780928"/>
            <a:ext cx="280241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74650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2249424"/>
            <a:ext cx="504056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/>
              <a:t>3. Дано: </a:t>
            </a:r>
            <a:r>
              <a:rPr lang="ru-RU" sz="3600" i="1" dirty="0"/>
              <a:t>BF</a:t>
            </a:r>
            <a:r>
              <a:rPr lang="ru-RU" sz="3600" dirty="0"/>
              <a:t> </a:t>
            </a:r>
            <a:r>
              <a:rPr lang="ru-RU" sz="3600" dirty="0" smtClean="0">
                <a:latin typeface="Cambria Math"/>
                <a:ea typeface="Cambria Math"/>
              </a:rPr>
              <a:t>⊥</a:t>
            </a:r>
            <a:r>
              <a:rPr lang="ru-RU" sz="3600" dirty="0" smtClean="0"/>
              <a:t>(</a:t>
            </a:r>
            <a:r>
              <a:rPr lang="ru-RU" sz="3600" i="1" dirty="0"/>
              <a:t>АВС</a:t>
            </a:r>
            <a:r>
              <a:rPr lang="ru-RU" sz="3600" dirty="0"/>
              <a:t>), </a:t>
            </a:r>
            <a:r>
              <a:rPr lang="ru-RU" sz="3600" i="1" dirty="0"/>
              <a:t>ABCD</a:t>
            </a:r>
            <a:r>
              <a:rPr lang="ru-RU" sz="3600" dirty="0"/>
              <a:t> – квадрат.</a:t>
            </a:r>
          </a:p>
          <a:p>
            <a:pPr marL="109728" indent="0">
              <a:buNone/>
            </a:pPr>
            <a:r>
              <a:rPr lang="ru-RU" sz="3600" dirty="0"/>
              <a:t>Найдите </a:t>
            </a:r>
            <a:r>
              <a:rPr lang="ru-RU" sz="3600" dirty="0" smtClean="0"/>
              <a:t>&lt; (</a:t>
            </a:r>
            <a:r>
              <a:rPr lang="en-US" sz="3600" i="1" dirty="0"/>
              <a:t>BF</a:t>
            </a:r>
            <a:r>
              <a:rPr lang="en-US" sz="3600" dirty="0"/>
              <a:t>, </a:t>
            </a:r>
            <a:r>
              <a:rPr lang="ru-RU" sz="3600" i="1" dirty="0"/>
              <a:t>АС</a:t>
            </a:r>
            <a:r>
              <a:rPr lang="ru-RU" sz="3600" dirty="0"/>
              <a:t>), </a:t>
            </a:r>
          </a:p>
          <a:p>
            <a:pPr marL="109728" indent="0">
              <a:buNone/>
            </a:pPr>
            <a:r>
              <a:rPr lang="ru-RU" sz="3600" dirty="0" smtClean="0"/>
              <a:t>&lt;(</a:t>
            </a:r>
            <a:r>
              <a:rPr lang="en-US" sz="3600" i="1" dirty="0"/>
              <a:t>BF</a:t>
            </a:r>
            <a:r>
              <a:rPr lang="en-US" sz="3600" dirty="0"/>
              <a:t>, </a:t>
            </a:r>
            <a:r>
              <a:rPr lang="en-US" sz="3600" i="1" dirty="0"/>
              <a:t>AD</a:t>
            </a:r>
            <a:r>
              <a:rPr lang="en-US" sz="3600" dirty="0" smtClean="0"/>
              <a:t>),</a:t>
            </a:r>
            <a:r>
              <a:rPr lang="ru-RU" sz="3600" dirty="0" smtClean="0"/>
              <a:t> &lt; </a:t>
            </a:r>
            <a:r>
              <a:rPr lang="en-US" sz="3600" dirty="0" smtClean="0"/>
              <a:t>(</a:t>
            </a:r>
            <a:r>
              <a:rPr lang="en-US" sz="3600" i="1" dirty="0"/>
              <a:t>BF</a:t>
            </a:r>
            <a:r>
              <a:rPr lang="en-US" sz="3600" dirty="0"/>
              <a:t>, </a:t>
            </a:r>
            <a:r>
              <a:rPr lang="en-US" sz="3600" i="1" dirty="0"/>
              <a:t>DC</a:t>
            </a:r>
            <a:r>
              <a:rPr lang="en-US" sz="3600" dirty="0"/>
              <a:t>).</a:t>
            </a:r>
          </a:p>
          <a:p>
            <a:pPr marL="109728" indent="0">
              <a:buNone/>
            </a:pPr>
            <a:endParaRPr lang="ru-RU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902" y="3068960"/>
            <a:ext cx="322912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3952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249424"/>
            <a:ext cx="43924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/>
              <a:t>4. Дано: </a:t>
            </a:r>
            <a:r>
              <a:rPr lang="ru-RU" sz="3600" i="1" dirty="0"/>
              <a:t>АВ</a:t>
            </a:r>
            <a:r>
              <a:rPr lang="ru-RU" sz="3600" dirty="0"/>
              <a:t> </a:t>
            </a:r>
            <a:r>
              <a:rPr lang="ru-RU" sz="3600" dirty="0" smtClean="0">
                <a:latin typeface="Cambria Math"/>
                <a:ea typeface="Cambria Math"/>
              </a:rPr>
              <a:t>⊥ </a:t>
            </a:r>
            <a:r>
              <a:rPr lang="el-GR" sz="3600" dirty="0" smtClean="0"/>
              <a:t>α</a:t>
            </a:r>
            <a:r>
              <a:rPr lang="en-US" sz="3600" dirty="0"/>
              <a:t>, </a:t>
            </a:r>
            <a:endParaRPr lang="ru-RU" sz="3600" dirty="0" smtClean="0"/>
          </a:p>
          <a:p>
            <a:pPr marL="109728" indent="0">
              <a:buNone/>
            </a:pPr>
            <a:r>
              <a:rPr lang="en-US" sz="3600" i="1" dirty="0" smtClean="0"/>
              <a:t>CD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Cambria Math"/>
                <a:ea typeface="Cambria Math"/>
              </a:rPr>
              <a:t>⊥</a:t>
            </a:r>
            <a:r>
              <a:rPr lang="ru-RU" sz="3600" dirty="0" smtClean="0">
                <a:latin typeface="Cambria Math"/>
                <a:ea typeface="Cambria Math"/>
              </a:rPr>
              <a:t> </a:t>
            </a:r>
            <a:r>
              <a:rPr lang="el-GR" sz="3600" dirty="0" smtClean="0"/>
              <a:t>α</a:t>
            </a:r>
            <a:r>
              <a:rPr lang="en-US" sz="3600" dirty="0"/>
              <a:t>, </a:t>
            </a:r>
            <a:r>
              <a:rPr lang="ru-RU" sz="3600" dirty="0" smtClean="0"/>
              <a:t> </a:t>
            </a:r>
            <a:r>
              <a:rPr lang="en-US" sz="3600" i="1" dirty="0" smtClean="0"/>
              <a:t>AB</a:t>
            </a:r>
            <a:r>
              <a:rPr lang="en-US" sz="3600" dirty="0" smtClean="0"/>
              <a:t> =</a:t>
            </a:r>
            <a:r>
              <a:rPr lang="en-US" sz="3600" i="1" dirty="0" smtClean="0"/>
              <a:t>CD</a:t>
            </a:r>
            <a:r>
              <a:rPr lang="en-US" sz="3600" dirty="0"/>
              <a:t>.</a:t>
            </a:r>
          </a:p>
          <a:p>
            <a:pPr marL="109728" indent="0">
              <a:buNone/>
            </a:pPr>
            <a:r>
              <a:rPr lang="ru-RU" sz="3600" dirty="0"/>
              <a:t>Определите вид </a:t>
            </a:r>
            <a:r>
              <a:rPr lang="ru-RU" sz="3600" dirty="0" err="1"/>
              <a:t>четырехугольника</a:t>
            </a:r>
            <a:r>
              <a:rPr lang="ru-RU" sz="3600" dirty="0"/>
              <a:t> </a:t>
            </a:r>
            <a:r>
              <a:rPr lang="en-US" sz="3600" i="1" dirty="0"/>
              <a:t>ABCD</a:t>
            </a:r>
            <a:r>
              <a:rPr lang="en-US" sz="3600" dirty="0"/>
              <a:t>.</a:t>
            </a:r>
          </a:p>
          <a:p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307479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31331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/>
              <a:t>5. Дано: </a:t>
            </a:r>
            <a:r>
              <a:rPr lang="en-US" sz="3600" i="1" dirty="0"/>
              <a:t>ABCD</a:t>
            </a:r>
            <a:r>
              <a:rPr lang="en-US" sz="3600" dirty="0"/>
              <a:t> – </a:t>
            </a:r>
            <a:r>
              <a:rPr lang="ru-RU" sz="3600" dirty="0"/>
              <a:t>параллелограмм,</a:t>
            </a:r>
            <a:r>
              <a:rPr lang="en-US" sz="3600" i="1" dirty="0"/>
              <a:t>AB </a:t>
            </a:r>
            <a:r>
              <a:rPr lang="en-US" sz="3600" i="1" dirty="0" smtClean="0">
                <a:latin typeface="Cambria Math"/>
                <a:ea typeface="Cambria Math"/>
              </a:rPr>
              <a:t>⊥</a:t>
            </a:r>
            <a:r>
              <a:rPr lang="ru-RU" sz="3600" i="1" dirty="0" smtClean="0">
                <a:latin typeface="Cambria Math"/>
                <a:ea typeface="Cambria Math"/>
              </a:rPr>
              <a:t> </a:t>
            </a:r>
            <a:r>
              <a:rPr lang="el-GR" sz="3600" dirty="0" smtClean="0"/>
              <a:t>α</a:t>
            </a:r>
            <a:r>
              <a:rPr lang="ru-RU" sz="3600" dirty="0"/>
              <a:t>, </a:t>
            </a:r>
            <a:r>
              <a:rPr lang="ru-RU" sz="3600" i="1" dirty="0"/>
              <a:t>АС</a:t>
            </a:r>
            <a:r>
              <a:rPr lang="ru-RU" sz="3600" dirty="0"/>
              <a:t> = 10.</a:t>
            </a:r>
          </a:p>
          <a:p>
            <a:pPr marL="109728" indent="0">
              <a:buNone/>
            </a:pPr>
            <a:r>
              <a:rPr lang="ru-RU" sz="3600" dirty="0"/>
              <a:t>Найдите </a:t>
            </a:r>
            <a:r>
              <a:rPr lang="en-US" sz="3600" i="1" dirty="0"/>
              <a:t>BD</a:t>
            </a:r>
            <a:r>
              <a:rPr lang="en-US" sz="3600" dirty="0"/>
              <a:t>.</a:t>
            </a:r>
          </a:p>
          <a:p>
            <a:pPr marL="109728" indent="0">
              <a:buNone/>
            </a:pP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82766"/>
            <a:ext cx="2304256" cy="318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5728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ПЕРПЕНДИКУЛЯРНЫЕ ПРЯМЫЕ В ПРОСТРАНСТВЕ.</a:t>
            </a:r>
            <a:br>
              <a:rPr lang="ru-RU" b="1" dirty="0"/>
            </a:br>
            <a:r>
              <a:rPr lang="ru-RU" b="1" dirty="0"/>
              <a:t>ПАРАЛЛЕЛЬНЫЕ ПРЯМЫЕ, ПЕРПЕНДИКУЛЯРНЫЕ</a:t>
            </a:r>
            <a:br>
              <a:rPr lang="ru-RU" b="1" dirty="0"/>
            </a:br>
            <a:r>
              <a:rPr lang="ru-RU" b="1" dirty="0"/>
              <a:t>К ПЛОСКОСТИ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2402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ПЕРПЕНДИКУЛЯРНЫЕ ПРЯМЫЕ В ПРОСТРАНСТВЕ.</a:t>
            </a:r>
            <a:br>
              <a:rPr lang="ru-RU" sz="2000" b="1" dirty="0"/>
            </a:br>
            <a:r>
              <a:rPr lang="ru-RU" sz="2000" b="1" dirty="0"/>
              <a:t>ПАРАЛЛЕЛЬНЫЕ ПРЯМЫЕ, ПЕРПЕНДИКУЛЯРНЫЕ</a:t>
            </a:r>
            <a:br>
              <a:rPr lang="ru-RU" sz="2000" b="1" dirty="0"/>
            </a:br>
            <a:r>
              <a:rPr lang="ru-RU" sz="2000" b="1" dirty="0"/>
              <a:t>К </a:t>
            </a:r>
            <a:r>
              <a:rPr lang="ru-RU" sz="2000" b="1" dirty="0" smtClean="0"/>
              <a:t>ПЛОСКОСТИ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№ </a:t>
            </a:r>
            <a:r>
              <a:rPr lang="ru-RU" dirty="0" smtClean="0"/>
              <a:t>120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4024861" cy="28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1462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№ 122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66629" y="2276872"/>
            <a:ext cx="465395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5117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114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ПЕРПЕНДИКУЛЯРНЫЕ ПРЯМЫЕ В ПРОСТРАНСТВЕ. ПАРАЛЛЕЛЬНЫЕ ПРЯМЫЕ, ПЕРПЕНДИКУЛЯРНЫЕ К ПЛОСКОСТИ</vt:lpstr>
      <vt:lpstr>Устная работа</vt:lpstr>
      <vt:lpstr>Устная работа</vt:lpstr>
      <vt:lpstr>Устная работа</vt:lpstr>
      <vt:lpstr>Устная работа</vt:lpstr>
      <vt:lpstr>Устная работа</vt:lpstr>
      <vt:lpstr> ПЕРПЕНДИКУЛЯРНЫЕ ПРЯМЫЕ В ПРОСТРАНСТВЕ. ПАРАЛЛЕЛЬНЫЕ ПРЯМЫЕ, ПЕРПЕНДИКУЛЯРНЫЕ К ПЛОСКОСТИ</vt:lpstr>
      <vt:lpstr> ПЕРПЕНДИКУЛЯРНЫЕ ПРЯМЫЕ В ПРОСТРАНСТВЕ. ПАРАЛЛЕЛЬНЫЕ ПРЯМЫЕ, ПЕРПЕНДИКУЛЯРНЫЕ К ПЛОСКОСТИ</vt:lpstr>
      <vt:lpstr>№ 122 </vt:lpstr>
      <vt:lpstr>№ 125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ПЕРПЕНДИКУЛЯРНЫЕ ПРЯМЫЕ В ПРОСТРАНСТВЕ. ПАРАЛЛЕЛЬНЫЕ ПРЯМЫЕ, ПЕРПЕНДИКУЛЯРНЫЕ К ПЛОСКОСТИ</dc:title>
  <dc:creator>KAD69</dc:creator>
  <cp:lastModifiedBy>Admin</cp:lastModifiedBy>
  <cp:revision>6</cp:revision>
  <dcterms:created xsi:type="dcterms:W3CDTF">2012-11-21T19:43:53Z</dcterms:created>
  <dcterms:modified xsi:type="dcterms:W3CDTF">2013-02-05T17:47:35Z</dcterms:modified>
</cp:coreProperties>
</file>