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70" r:id="rId11"/>
    <p:sldId id="271" r:id="rId12"/>
    <p:sldId id="272" r:id="rId13"/>
    <p:sldId id="273" r:id="rId14"/>
    <p:sldId id="274" r:id="rId15"/>
    <p:sldId id="275" r:id="rId16"/>
    <p:sldId id="266" r:id="rId17"/>
    <p:sldId id="268" r:id="rId18"/>
    <p:sldId id="269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NUL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по теме «Равнобедренный треугольник»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Закрепить теоретические знания по теме</a:t>
            </a:r>
          </a:p>
          <a:p>
            <a:endParaRPr lang="ru-RU" dirty="0" smtClean="0"/>
          </a:p>
          <a:p>
            <a:r>
              <a:rPr lang="ru-RU" dirty="0" smtClean="0"/>
              <a:t>Совершенствовать навыки доказательства теорем и решения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071" y="1600200"/>
            <a:ext cx="4727202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060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35" y="1905000"/>
            <a:ext cx="643441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08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902" y="685800"/>
            <a:ext cx="6259373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69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488153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19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90600"/>
            <a:ext cx="4876799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527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555288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30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516880"/>
          </a:xfrm>
        </p:spPr>
        <p:txBody>
          <a:bodyPr/>
          <a:lstStyle/>
          <a:p>
            <a:pPr algn="ctr"/>
            <a:r>
              <a:rPr lang="ru-RU" dirty="0" smtClean="0"/>
              <a:t>№№ </a:t>
            </a:r>
            <a:r>
              <a:rPr lang="ru-RU" dirty="0" smtClean="0">
                <a:hlinkClick r:id="rId2" action="ppaction://hlinksldjump"/>
              </a:rPr>
              <a:t>115</a:t>
            </a:r>
            <a:r>
              <a:rPr lang="ru-RU" dirty="0" smtClean="0"/>
              <a:t>, </a:t>
            </a:r>
            <a:r>
              <a:rPr lang="ru-RU" dirty="0" smtClean="0">
                <a:hlinkClick r:id="rId3" action="ppaction://hlinksldjump"/>
              </a:rPr>
              <a:t>120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752600" y="1143000"/>
            <a:ext cx="6278449" cy="4035733"/>
          </a:xfrm>
          <a:prstGeom prst="triangle">
            <a:avLst>
              <a:gd name="adj" fmla="val 4976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3"/>
          </p:cNvCxnSpPr>
          <p:nvPr/>
        </p:nvCxnSpPr>
        <p:spPr>
          <a:xfrm rot="16200000" flipH="1">
            <a:off x="2859203" y="3160866"/>
            <a:ext cx="403573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800600" y="2971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800600" y="3124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162300" y="5143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314700" y="5143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600700" y="5143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829300" y="51435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953000" y="838200"/>
          <a:ext cx="35169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3" imgW="152280" imgH="164880" progId="Equation.3">
                  <p:embed/>
                </p:oleObj>
              </mc:Choice>
              <mc:Fallback>
                <p:oleObj name="Формула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838200"/>
                        <a:ext cx="35169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57400" y="4724400"/>
          <a:ext cx="355600" cy="46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5" imgW="126720" imgH="164880" progId="Equation.3">
                  <p:embed/>
                </p:oleObj>
              </mc:Choice>
              <mc:Fallback>
                <p:oleObj name="Формула" r:id="rId5" imgW="12672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355600" cy="462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419600" y="1523999"/>
          <a:ext cx="266700" cy="59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7" imgW="114120" imgH="177480" progId="Equation.3">
                  <p:embed/>
                </p:oleObj>
              </mc:Choice>
              <mc:Fallback>
                <p:oleObj name="Формула" r:id="rId7" imgW="1141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23999"/>
                        <a:ext cx="266700" cy="592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315200" y="4648200"/>
          <a:ext cx="355600" cy="46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9" imgW="126720" imgH="164880" progId="Equation.3">
                  <p:embed/>
                </p:oleObj>
              </mc:Choice>
              <mc:Fallback>
                <p:oleObj name="Формула" r:id="rId9" imgW="12672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648200"/>
                        <a:ext cx="355600" cy="462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953000" y="1524000"/>
          <a:ext cx="78368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11" imgW="88560" imgH="164880" progId="Equation.3">
                  <p:embed/>
                </p:oleObj>
              </mc:Choice>
              <mc:Fallback>
                <p:oleObj name="Формула" r:id="rId11" imgW="8856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78368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724400" y="5334000"/>
          <a:ext cx="4318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13" imgW="203040" imgH="164880" progId="Equation.3">
                  <p:embed/>
                </p:oleObj>
              </mc:Choice>
              <mc:Fallback>
                <p:oleObj name="Формула" r:id="rId13" imgW="20304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334000"/>
                        <a:ext cx="4318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8001000" y="50292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15" imgW="152280" imgH="177480" progId="Equation.3">
                  <p:embed/>
                </p:oleObj>
              </mc:Choice>
              <mc:Fallback>
                <p:oleObj name="Формула" r:id="rId15" imgW="1522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029200"/>
                        <a:ext cx="457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219200" y="5029200"/>
          <a:ext cx="457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17" imgW="152280" imgH="164880" progId="Equation.3">
                  <p:embed/>
                </p:oleObj>
              </mc:Choice>
              <mc:Fallback>
                <p:oleObj name="Формула" r:id="rId17" imgW="15228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29200"/>
                        <a:ext cx="457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Равнобедренный треугольник 25">
            <a:hlinkClick r:id="" action="ppaction://hlinkshowjump?jump=previousslide"/>
          </p:cNvPr>
          <p:cNvSpPr/>
          <p:nvPr/>
        </p:nvSpPr>
        <p:spPr>
          <a:xfrm>
            <a:off x="8458200" y="6019800"/>
            <a:ext cx="3810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667000" y="762000"/>
            <a:ext cx="5638800" cy="54864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3"/>
          </p:cNvCxnSpPr>
          <p:nvPr/>
        </p:nvCxnSpPr>
        <p:spPr>
          <a:xfrm rot="16200000" flipH="1">
            <a:off x="2743200" y="3505200"/>
            <a:ext cx="548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2" idx="3"/>
          </p:cNvCxnSpPr>
          <p:nvPr/>
        </p:nvCxnSpPr>
        <p:spPr>
          <a:xfrm rot="16200000" flipH="1">
            <a:off x="3505200" y="4267200"/>
            <a:ext cx="22860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2" idx="3"/>
          </p:cNvCxnSpPr>
          <p:nvPr/>
        </p:nvCxnSpPr>
        <p:spPr>
          <a:xfrm rot="5400000">
            <a:off x="5143500" y="4305300"/>
            <a:ext cx="22860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95800" y="22860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19600" y="2438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43400" y="25908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172200" y="22098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6248400" y="24384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6324600" y="25908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48000" y="48006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71800" y="51054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543800" y="49530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7696200" y="5105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152900" y="6210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6781800" y="6172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5140593" y="1415845"/>
            <a:ext cx="316310" cy="162232"/>
          </a:xfrm>
          <a:custGeom>
            <a:avLst/>
            <a:gdLst>
              <a:gd name="connsiteX0" fmla="*/ 6594 w 316310"/>
              <a:gd name="connsiteY0" fmla="*/ 0 h 162232"/>
              <a:gd name="connsiteX1" fmla="*/ 21342 w 316310"/>
              <a:gd name="connsiteY1" fmla="*/ 103239 h 162232"/>
              <a:gd name="connsiteX2" fmla="*/ 109833 w 316310"/>
              <a:gd name="connsiteY2" fmla="*/ 132736 h 162232"/>
              <a:gd name="connsiteX3" fmla="*/ 154078 w 316310"/>
              <a:gd name="connsiteY3" fmla="*/ 147484 h 162232"/>
              <a:gd name="connsiteX4" fmla="*/ 198323 w 316310"/>
              <a:gd name="connsiteY4" fmla="*/ 162232 h 162232"/>
              <a:gd name="connsiteX5" fmla="*/ 316310 w 316310"/>
              <a:gd name="connsiteY5" fmla="*/ 162232 h 1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310" h="162232">
                <a:moveTo>
                  <a:pt x="6594" y="0"/>
                </a:moveTo>
                <a:cubicBezTo>
                  <a:pt x="11510" y="34413"/>
                  <a:pt x="0" y="75799"/>
                  <a:pt x="21342" y="103239"/>
                </a:cubicBezTo>
                <a:cubicBezTo>
                  <a:pt x="40431" y="127782"/>
                  <a:pt x="80336" y="122904"/>
                  <a:pt x="109833" y="132736"/>
                </a:cubicBezTo>
                <a:lnTo>
                  <a:pt x="154078" y="147484"/>
                </a:lnTo>
                <a:cubicBezTo>
                  <a:pt x="168826" y="152400"/>
                  <a:pt x="182777" y="162232"/>
                  <a:pt x="198323" y="162232"/>
                </a:cubicBezTo>
                <a:lnTo>
                  <a:pt x="316310" y="16223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471652" y="1548581"/>
            <a:ext cx="368709" cy="134250"/>
          </a:xfrm>
          <a:custGeom>
            <a:avLst/>
            <a:gdLst>
              <a:gd name="connsiteX0" fmla="*/ 0 w 368709"/>
              <a:gd name="connsiteY0" fmla="*/ 0 h 134250"/>
              <a:gd name="connsiteX1" fmla="*/ 29496 w 368709"/>
              <a:gd name="connsiteY1" fmla="*/ 44245 h 134250"/>
              <a:gd name="connsiteX2" fmla="*/ 44245 w 368709"/>
              <a:gd name="connsiteY2" fmla="*/ 117987 h 134250"/>
              <a:gd name="connsiteX3" fmla="*/ 88490 w 368709"/>
              <a:gd name="connsiteY3" fmla="*/ 132735 h 134250"/>
              <a:gd name="connsiteX4" fmla="*/ 265471 w 368709"/>
              <a:gd name="connsiteY4" fmla="*/ 117987 h 134250"/>
              <a:gd name="connsiteX5" fmla="*/ 294967 w 368709"/>
              <a:gd name="connsiteY5" fmla="*/ 73742 h 134250"/>
              <a:gd name="connsiteX6" fmla="*/ 339213 w 368709"/>
              <a:gd name="connsiteY6" fmla="*/ 44245 h 134250"/>
              <a:gd name="connsiteX7" fmla="*/ 368709 w 368709"/>
              <a:gd name="connsiteY7" fmla="*/ 14748 h 13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709" h="134250">
                <a:moveTo>
                  <a:pt x="0" y="0"/>
                </a:moveTo>
                <a:cubicBezTo>
                  <a:pt x="9832" y="14748"/>
                  <a:pt x="23272" y="27648"/>
                  <a:pt x="29496" y="44245"/>
                </a:cubicBezTo>
                <a:cubicBezTo>
                  <a:pt x="38298" y="67716"/>
                  <a:pt x="30340" y="97130"/>
                  <a:pt x="44245" y="117987"/>
                </a:cubicBezTo>
                <a:cubicBezTo>
                  <a:pt x="52868" y="130922"/>
                  <a:pt x="73742" y="127819"/>
                  <a:pt x="88490" y="132735"/>
                </a:cubicBezTo>
                <a:cubicBezTo>
                  <a:pt x="147484" y="127819"/>
                  <a:pt x="208551" y="134250"/>
                  <a:pt x="265471" y="117987"/>
                </a:cubicBezTo>
                <a:cubicBezTo>
                  <a:pt x="282514" y="113118"/>
                  <a:pt x="282433" y="86276"/>
                  <a:pt x="294967" y="73742"/>
                </a:cubicBezTo>
                <a:cubicBezTo>
                  <a:pt x="307501" y="61208"/>
                  <a:pt x="325372" y="55318"/>
                  <a:pt x="339213" y="44245"/>
                </a:cubicBezTo>
                <a:cubicBezTo>
                  <a:pt x="350071" y="35559"/>
                  <a:pt x="358877" y="24580"/>
                  <a:pt x="368709" y="1474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2905432" y="5781368"/>
            <a:ext cx="206478" cy="462721"/>
          </a:xfrm>
          <a:custGeom>
            <a:avLst/>
            <a:gdLst>
              <a:gd name="connsiteX0" fmla="*/ 0 w 206478"/>
              <a:gd name="connsiteY0" fmla="*/ 0 h 462721"/>
              <a:gd name="connsiteX1" fmla="*/ 58994 w 206478"/>
              <a:gd name="connsiteY1" fmla="*/ 14748 h 462721"/>
              <a:gd name="connsiteX2" fmla="*/ 147484 w 206478"/>
              <a:gd name="connsiteY2" fmla="*/ 44245 h 462721"/>
              <a:gd name="connsiteX3" fmla="*/ 191729 w 206478"/>
              <a:gd name="connsiteY3" fmla="*/ 132735 h 462721"/>
              <a:gd name="connsiteX4" fmla="*/ 176981 w 206478"/>
              <a:gd name="connsiteY4" fmla="*/ 442451 h 462721"/>
              <a:gd name="connsiteX5" fmla="*/ 191729 w 206478"/>
              <a:gd name="connsiteY5" fmla="*/ 383458 h 462721"/>
              <a:gd name="connsiteX6" fmla="*/ 206478 w 206478"/>
              <a:gd name="connsiteY6" fmla="*/ 353961 h 462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78" h="462721">
                <a:moveTo>
                  <a:pt x="0" y="0"/>
                </a:moveTo>
                <a:cubicBezTo>
                  <a:pt x="19665" y="4916"/>
                  <a:pt x="39579" y="8924"/>
                  <a:pt x="58994" y="14748"/>
                </a:cubicBezTo>
                <a:cubicBezTo>
                  <a:pt x="88775" y="23682"/>
                  <a:pt x="147484" y="44245"/>
                  <a:pt x="147484" y="44245"/>
                </a:cubicBezTo>
                <a:cubicBezTo>
                  <a:pt x="162398" y="66616"/>
                  <a:pt x="191729" y="102204"/>
                  <a:pt x="191729" y="132735"/>
                </a:cubicBezTo>
                <a:cubicBezTo>
                  <a:pt x="191729" y="236091"/>
                  <a:pt x="176981" y="339095"/>
                  <a:pt x="176981" y="442451"/>
                </a:cubicBezTo>
                <a:cubicBezTo>
                  <a:pt x="176981" y="462721"/>
                  <a:pt x="185319" y="402687"/>
                  <a:pt x="191729" y="383458"/>
                </a:cubicBezTo>
                <a:cubicBezTo>
                  <a:pt x="195205" y="373029"/>
                  <a:pt x="201562" y="363793"/>
                  <a:pt x="206478" y="35396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3038168" y="5589639"/>
            <a:ext cx="215102" cy="619432"/>
          </a:xfrm>
          <a:custGeom>
            <a:avLst/>
            <a:gdLst>
              <a:gd name="connsiteX0" fmla="*/ 0 w 215102"/>
              <a:gd name="connsiteY0" fmla="*/ 0 h 619432"/>
              <a:gd name="connsiteX1" fmla="*/ 29497 w 215102"/>
              <a:gd name="connsiteY1" fmla="*/ 44245 h 619432"/>
              <a:gd name="connsiteX2" fmla="*/ 73742 w 215102"/>
              <a:gd name="connsiteY2" fmla="*/ 73742 h 619432"/>
              <a:gd name="connsiteX3" fmla="*/ 132735 w 215102"/>
              <a:gd name="connsiteY3" fmla="*/ 206477 h 619432"/>
              <a:gd name="connsiteX4" fmla="*/ 206477 w 215102"/>
              <a:gd name="connsiteY4" fmla="*/ 294967 h 619432"/>
              <a:gd name="connsiteX5" fmla="*/ 206477 w 215102"/>
              <a:gd name="connsiteY5" fmla="*/ 619432 h 61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102" h="619432">
                <a:moveTo>
                  <a:pt x="0" y="0"/>
                </a:moveTo>
                <a:cubicBezTo>
                  <a:pt x="9832" y="14748"/>
                  <a:pt x="16963" y="31711"/>
                  <a:pt x="29497" y="44245"/>
                </a:cubicBezTo>
                <a:cubicBezTo>
                  <a:pt x="42031" y="56779"/>
                  <a:pt x="64348" y="58711"/>
                  <a:pt x="73742" y="73742"/>
                </a:cubicBezTo>
                <a:cubicBezTo>
                  <a:pt x="170205" y="228084"/>
                  <a:pt x="51009" y="108407"/>
                  <a:pt x="132735" y="206477"/>
                </a:cubicBezTo>
                <a:cubicBezTo>
                  <a:pt x="143479" y="219369"/>
                  <a:pt x="204533" y="270664"/>
                  <a:pt x="206477" y="294967"/>
                </a:cubicBezTo>
                <a:cubicBezTo>
                  <a:pt x="215102" y="402778"/>
                  <a:pt x="206477" y="511277"/>
                  <a:pt x="206477" y="61943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872373" y="5880992"/>
            <a:ext cx="224492" cy="372324"/>
          </a:xfrm>
          <a:custGeom>
            <a:avLst/>
            <a:gdLst>
              <a:gd name="connsiteX0" fmla="*/ 224492 w 224492"/>
              <a:gd name="connsiteY0" fmla="*/ 3614 h 372324"/>
              <a:gd name="connsiteX1" fmla="*/ 91756 w 224492"/>
              <a:gd name="connsiteY1" fmla="*/ 62608 h 372324"/>
              <a:gd name="connsiteX2" fmla="*/ 32762 w 224492"/>
              <a:gd name="connsiteY2" fmla="*/ 151098 h 372324"/>
              <a:gd name="connsiteX3" fmla="*/ 3266 w 224492"/>
              <a:gd name="connsiteY3" fmla="*/ 254337 h 372324"/>
              <a:gd name="connsiteX4" fmla="*/ 3266 w 224492"/>
              <a:gd name="connsiteY4" fmla="*/ 372324 h 37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92" h="372324">
                <a:moveTo>
                  <a:pt x="224492" y="3614"/>
                </a:moveTo>
                <a:cubicBezTo>
                  <a:pt x="139364" y="17802"/>
                  <a:pt x="140451" y="0"/>
                  <a:pt x="91756" y="62608"/>
                </a:cubicBezTo>
                <a:cubicBezTo>
                  <a:pt x="69991" y="90591"/>
                  <a:pt x="32762" y="151098"/>
                  <a:pt x="32762" y="151098"/>
                </a:cubicBezTo>
                <a:cubicBezTo>
                  <a:pt x="24229" y="176698"/>
                  <a:pt x="5324" y="229644"/>
                  <a:pt x="3266" y="254337"/>
                </a:cubicBezTo>
                <a:cubicBezTo>
                  <a:pt x="0" y="293530"/>
                  <a:pt x="3266" y="332995"/>
                  <a:pt x="3266" y="37232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7780633" y="5663381"/>
            <a:ext cx="212993" cy="589935"/>
          </a:xfrm>
          <a:custGeom>
            <a:avLst/>
            <a:gdLst>
              <a:gd name="connsiteX0" fmla="*/ 212993 w 212993"/>
              <a:gd name="connsiteY0" fmla="*/ 0 h 589935"/>
              <a:gd name="connsiteX1" fmla="*/ 124502 w 212993"/>
              <a:gd name="connsiteY1" fmla="*/ 58993 h 589935"/>
              <a:gd name="connsiteX2" fmla="*/ 65509 w 212993"/>
              <a:gd name="connsiteY2" fmla="*/ 147484 h 589935"/>
              <a:gd name="connsiteX3" fmla="*/ 36012 w 212993"/>
              <a:gd name="connsiteY3" fmla="*/ 235974 h 589935"/>
              <a:gd name="connsiteX4" fmla="*/ 21264 w 212993"/>
              <a:gd name="connsiteY4" fmla="*/ 280219 h 589935"/>
              <a:gd name="connsiteX5" fmla="*/ 6515 w 212993"/>
              <a:gd name="connsiteY5" fmla="*/ 589935 h 58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93" h="589935">
                <a:moveTo>
                  <a:pt x="212993" y="0"/>
                </a:moveTo>
                <a:cubicBezTo>
                  <a:pt x="183496" y="19664"/>
                  <a:pt x="135712" y="25361"/>
                  <a:pt x="124502" y="58993"/>
                </a:cubicBezTo>
                <a:cubicBezTo>
                  <a:pt x="103158" y="123025"/>
                  <a:pt x="120747" y="92245"/>
                  <a:pt x="65509" y="147484"/>
                </a:cubicBezTo>
                <a:lnTo>
                  <a:pt x="36012" y="235974"/>
                </a:lnTo>
                <a:lnTo>
                  <a:pt x="21264" y="280219"/>
                </a:lnTo>
                <a:cubicBezTo>
                  <a:pt x="0" y="471587"/>
                  <a:pt x="6515" y="368437"/>
                  <a:pt x="6515" y="5899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4" name="Объект 4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Формула" r:id="rId3" imgW="0" imgH="0" progId="Equation.3">
                  <p:embed/>
                </p:oleObj>
              </mc:Choice>
              <mc:Fallback>
                <p:oleObj name="Формула" r:id="rId3" imgW="0" imgH="0" progId="Equation.3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086600" y="3733800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4" imgW="164880" imgH="164880" progId="Equation.3">
                  <p:embed/>
                </p:oleObj>
              </mc:Choice>
              <mc:Fallback>
                <p:oleObj name="Формула" r:id="rId4" imgW="1648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733800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124200" y="3657600"/>
          <a:ext cx="457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6" imgW="152280" imgH="164880" progId="Equation.3">
                  <p:embed/>
                </p:oleObj>
              </mc:Choice>
              <mc:Fallback>
                <p:oleObj name="Формула" r:id="rId6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457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181600" y="6400800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8" imgW="164880" imgH="164880" progId="Equation.3">
                  <p:embed/>
                </p:oleObj>
              </mc:Choice>
              <mc:Fallback>
                <p:oleObj name="Формула" r:id="rId8" imgW="16488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6400800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229600" y="6172200"/>
          <a:ext cx="381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10" imgW="152280" imgH="177480" progId="Equation.3">
                  <p:embed/>
                </p:oleObj>
              </mc:Choice>
              <mc:Fallback>
                <p:oleObj name="Формула" r:id="rId10" imgW="1522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6172200"/>
                        <a:ext cx="381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205046" y="228600"/>
          <a:ext cx="433754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12" imgW="152280" imgH="164880" progId="Equation.3">
                  <p:embed/>
                </p:oleObj>
              </mc:Choice>
              <mc:Fallback>
                <p:oleObj name="Формула" r:id="rId12" imgW="1522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046" y="228600"/>
                        <a:ext cx="433754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057400" y="6172200"/>
          <a:ext cx="457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14" imgW="152280" imgH="164880" progId="Equation.3">
                  <p:embed/>
                </p:oleObj>
              </mc:Choice>
              <mc:Fallback>
                <p:oleObj name="Формула" r:id="rId14" imgW="15228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172200"/>
                        <a:ext cx="457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4"/>
            <a:ext cx="6400800" cy="3038475"/>
          </a:xfrm>
        </p:spPr>
        <p:txBody>
          <a:bodyPr>
            <a:normAutofit/>
          </a:bodyPr>
          <a:lstStyle/>
          <a:p>
            <a:r>
              <a:rPr lang="ru-RU" dirty="0" smtClean="0"/>
              <a:t>П 18,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? 1-13 (стр. 49)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№№ 116-119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Дома: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Медиана в равнобедренном треугольнике является его биссектрисой и высотой. Это утверждение:</a:t>
            </a:r>
          </a:p>
          <a:p>
            <a:endParaRPr lang="ru-RU" dirty="0" smtClean="0"/>
          </a:p>
          <a:p>
            <a:r>
              <a:rPr lang="ru-RU" dirty="0" smtClean="0"/>
              <a:t>а) всегда верно;</a:t>
            </a:r>
          </a:p>
          <a:p>
            <a:endParaRPr lang="ru-RU" dirty="0" smtClean="0"/>
          </a:p>
          <a:p>
            <a:r>
              <a:rPr lang="ru-RU" dirty="0" smtClean="0"/>
              <a:t>б)может быть верно;</a:t>
            </a:r>
          </a:p>
          <a:p>
            <a:endParaRPr lang="ru-RU" dirty="0" smtClean="0"/>
          </a:p>
          <a:p>
            <a:r>
              <a:rPr lang="ru-RU" dirty="0" smtClean="0"/>
              <a:t>в) всегда неверно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2. Если треугольник равносторонний, то: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а)он равнобедренный;</a:t>
            </a:r>
          </a:p>
          <a:p>
            <a:endParaRPr lang="ru-RU" dirty="0" smtClean="0"/>
          </a:p>
          <a:p>
            <a:r>
              <a:rPr lang="ru-RU" dirty="0" smtClean="0"/>
              <a:t>б) все его углы равны;</a:t>
            </a:r>
          </a:p>
          <a:p>
            <a:endParaRPr lang="ru-RU" dirty="0" smtClean="0"/>
          </a:p>
          <a:p>
            <a:r>
              <a:rPr lang="ru-RU" dirty="0" smtClean="0"/>
              <a:t>в) любая его высота является биссектрисой и медианой.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3. В каком треугольнике только одна его высота делит треугольник на два равных треугольника?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а) в любом;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б) в равнобедренном;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равностороннем.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4. Биссектриса в равностороннем треугольнике является медианой и высотой. Это утверждение: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а) всегда верно;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б)может быть верно;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в) всегда неверно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5. Если треугольник равнобедренный, то 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а) он равносторонний;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б) любая его медиана является биссектрисой и высотой;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в) ответы а) и б) неверны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6. В каком треугольнике любая его высота делит треугольник на два равных треугольника?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а) в любом;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б) в равнобедренном;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равностороннем.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и поставь оценку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800" dirty="0" smtClean="0"/>
              <a:t>1- б)</a:t>
            </a:r>
          </a:p>
          <a:p>
            <a:pPr algn="ctr"/>
            <a:r>
              <a:rPr lang="ru-RU" sz="4800" dirty="0" smtClean="0"/>
              <a:t>2- а), б), в)</a:t>
            </a:r>
          </a:p>
          <a:p>
            <a:pPr algn="ctr"/>
            <a:r>
              <a:rPr lang="ru-RU" sz="4800" dirty="0" smtClean="0"/>
              <a:t>3- б)</a:t>
            </a:r>
          </a:p>
          <a:p>
            <a:pPr algn="ctr"/>
            <a:r>
              <a:rPr lang="ru-RU" sz="4800" dirty="0" smtClean="0"/>
              <a:t>4- а)</a:t>
            </a:r>
          </a:p>
          <a:p>
            <a:pPr algn="ctr"/>
            <a:r>
              <a:rPr lang="ru-RU" sz="4800" dirty="0" smtClean="0"/>
              <a:t>5- в)</a:t>
            </a:r>
          </a:p>
          <a:p>
            <a:pPr algn="ctr"/>
            <a:r>
              <a:rPr lang="ru-RU" sz="4800" dirty="0" smtClean="0"/>
              <a:t>6- в)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smtClean="0"/>
              <a:t>6-5</a:t>
            </a:r>
          </a:p>
          <a:p>
            <a:pPr>
              <a:buNone/>
            </a:pPr>
            <a:endParaRPr lang="ru-RU" sz="6000" dirty="0" smtClean="0"/>
          </a:p>
          <a:p>
            <a:r>
              <a:rPr lang="ru-RU" sz="6000" dirty="0" smtClean="0"/>
              <a:t>4, 5- 4</a:t>
            </a:r>
          </a:p>
          <a:p>
            <a:pPr>
              <a:buNone/>
            </a:pPr>
            <a:endParaRPr lang="ru-RU" sz="6000" dirty="0" smtClean="0"/>
          </a:p>
          <a:p>
            <a:r>
              <a:rPr lang="ru-RU" sz="6000" dirty="0" smtClean="0"/>
              <a:t>3- 3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№№ 68,69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Рабочая тетрадь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254</Words>
  <Application>Microsoft Office PowerPoint</Application>
  <PresentationFormat>Экран (4:3)</PresentationFormat>
  <Paragraphs>72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Солнцестояние</vt:lpstr>
      <vt:lpstr>Формула</vt:lpstr>
      <vt:lpstr>Решение задач по теме «Равнобедренный треугольник»</vt:lpstr>
      <vt:lpstr>Теоретический тест</vt:lpstr>
      <vt:lpstr>Теоретический тест</vt:lpstr>
      <vt:lpstr>Теоретический тест</vt:lpstr>
      <vt:lpstr>Теоретический тест</vt:lpstr>
      <vt:lpstr>Теоретический тест</vt:lpstr>
      <vt:lpstr>Теоретический тест</vt:lpstr>
      <vt:lpstr>Проверь и поставь оценку</vt:lpstr>
      <vt:lpstr>№№ 68,69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№№ 115, 120</vt:lpstr>
      <vt:lpstr>Презентация PowerPoint</vt:lpstr>
      <vt:lpstr>Презентация PowerPoint</vt:lpstr>
      <vt:lpstr>П 18,  ? 1-13 (стр. 49)  №№ 116-119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«Равнобедренный треугольник»</dc:title>
  <cp:lastModifiedBy>KAD25</cp:lastModifiedBy>
  <cp:revision>10</cp:revision>
  <dcterms:modified xsi:type="dcterms:W3CDTF">2012-10-20T02:47:33Z</dcterms:modified>
</cp:coreProperties>
</file>