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3" d="100"/>
          <a:sy n="43"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6082" name="Rectangle 2"/>
          <p:cNvSpPr>
            <a:spLocks noGrp="1" noRot="1" noChangeArrowheads="1"/>
          </p:cNvSpPr>
          <p:nvPr>
            <p:ph type="ctrTitle"/>
          </p:nvPr>
        </p:nvSpPr>
        <p:spPr>
          <a:xfrm>
            <a:off x="685800" y="1981200"/>
            <a:ext cx="7772400" cy="1600200"/>
          </a:xfrm>
        </p:spPr>
        <p:txBody>
          <a:bodyPr/>
          <a:lstStyle>
            <a:lvl1pPr>
              <a:defRPr/>
            </a:lvl1pPr>
          </a:lstStyle>
          <a:p>
            <a:r>
              <a:rPr lang="ru-RU"/>
              <a:t>Образец заголовка</a:t>
            </a:r>
          </a:p>
        </p:txBody>
      </p:sp>
      <p:sp>
        <p:nvSpPr>
          <p:cNvPr id="4608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46084" name="Rectangle 4"/>
          <p:cNvSpPr>
            <a:spLocks noGrp="1" noChangeArrowheads="1"/>
          </p:cNvSpPr>
          <p:nvPr>
            <p:ph type="dt" sz="quarter" idx="2"/>
          </p:nvPr>
        </p:nvSpPr>
        <p:spPr/>
        <p:txBody>
          <a:bodyPr/>
          <a:lstStyle>
            <a:lvl1pPr>
              <a:defRPr/>
            </a:lvl1pPr>
          </a:lstStyle>
          <a:p>
            <a:endParaRPr lang="ru-RU"/>
          </a:p>
        </p:txBody>
      </p:sp>
      <p:sp>
        <p:nvSpPr>
          <p:cNvPr id="46085" name="Rectangle 5"/>
          <p:cNvSpPr>
            <a:spLocks noGrp="1" noChangeArrowheads="1"/>
          </p:cNvSpPr>
          <p:nvPr>
            <p:ph type="ftr" sz="quarter" idx="3"/>
          </p:nvPr>
        </p:nvSpPr>
        <p:spPr/>
        <p:txBody>
          <a:bodyPr/>
          <a:lstStyle>
            <a:lvl1pPr>
              <a:defRPr/>
            </a:lvl1pPr>
          </a:lstStyle>
          <a:p>
            <a:endParaRPr lang="ru-RU"/>
          </a:p>
        </p:txBody>
      </p:sp>
      <p:sp>
        <p:nvSpPr>
          <p:cNvPr id="46086" name="Rectangle 6"/>
          <p:cNvSpPr>
            <a:spLocks noGrp="1" noChangeArrowheads="1"/>
          </p:cNvSpPr>
          <p:nvPr>
            <p:ph type="sldNum" sz="quarter" idx="4"/>
          </p:nvPr>
        </p:nvSpPr>
        <p:spPr/>
        <p:txBody>
          <a:bodyPr/>
          <a:lstStyle>
            <a:lvl1pPr>
              <a:defRPr/>
            </a:lvl1pPr>
          </a:lstStyle>
          <a:p>
            <a:fld id="{158A74FF-E233-443C-80E4-BDF93FCE6E57}"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C2B4419C-DA24-4637-B736-9589041BEEB4}"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07188" y="228600"/>
            <a:ext cx="2135187" cy="58705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01625" y="228600"/>
            <a:ext cx="6253163" cy="58705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9921E60A-6DB3-4278-BAD8-F20594CCFC85}"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D8361A6-43B7-454F-B995-B3050D4FF204}"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64CABBD-B30D-410B-9205-E54C492CB645}"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47A7CC0A-7C53-4593-889F-066A8CA2E0C9}"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51F3EFFF-A523-444F-98D1-0AFF9C44AA44}"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014CA338-1CF2-4E5C-A6B6-67AC6F1EB508}"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8B7E323E-C145-4312-B67B-851500CA2838}"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399426F3-FBA2-4018-A337-C481B86574CE}"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3332CD20-8C14-4A59-B244-208CAC676B0B}"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5059"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5060"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endParaRPr lang="ru-RU"/>
          </a:p>
        </p:txBody>
      </p:sp>
      <p:sp>
        <p:nvSpPr>
          <p:cNvPr id="450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endParaRPr lang="ru-RU"/>
          </a:p>
        </p:txBody>
      </p:sp>
      <p:sp>
        <p:nvSpPr>
          <p:cNvPr id="45062"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05FC4EA7-0C11-485D-BBB1-572DAFB98ABC}" type="slidenum">
              <a:rPr lang="ru-RU"/>
              <a:pPr/>
              <a:t>‹#›</a:t>
            </a:fld>
            <a:endParaRPr lang="ru-RU"/>
          </a:p>
        </p:txBody>
      </p:sp>
    </p:spTree>
  </p:cSld>
  <p:clrMap bg1="dk2" tx1="lt1" bg2="dk1"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Rot="1" noChangeArrowheads="1"/>
          </p:cNvSpPr>
          <p:nvPr>
            <p:ph type="ctrTitle"/>
          </p:nvPr>
        </p:nvSpPr>
        <p:spPr>
          <a:xfrm>
            <a:off x="684213" y="333375"/>
            <a:ext cx="7772400" cy="1470025"/>
          </a:xfrm>
          <a:solidFill>
            <a:srgbClr val="0000FF"/>
          </a:solidFill>
        </p:spPr>
        <p:txBody>
          <a:bodyPr/>
          <a:lstStyle/>
          <a:p>
            <a:r>
              <a:rPr lang="ru-RU"/>
              <a:t>ИСТОРИЯ НОВОГО ГОДА</a:t>
            </a:r>
          </a:p>
        </p:txBody>
      </p:sp>
      <p:sp>
        <p:nvSpPr>
          <p:cNvPr id="2051" name="Rectangle 3"/>
          <p:cNvSpPr>
            <a:spLocks noGrp="1" noRot="1" noChangeArrowheads="1"/>
          </p:cNvSpPr>
          <p:nvPr>
            <p:ph type="subTitle" idx="1"/>
          </p:nvPr>
        </p:nvSpPr>
        <p:spPr/>
        <p:txBody>
          <a:bodyPr/>
          <a:lstStyle/>
          <a:p>
            <a:endParaRPr lang="ru-RU"/>
          </a:p>
        </p:txBody>
      </p:sp>
      <p:pic>
        <p:nvPicPr>
          <p:cNvPr id="2052" name="Picture 4" descr="0_1d13_a7a0bbeb_L"/>
          <p:cNvPicPr>
            <a:picLocks noChangeAspect="1" noChangeArrowheads="1"/>
          </p:cNvPicPr>
          <p:nvPr/>
        </p:nvPicPr>
        <p:blipFill>
          <a:blip r:embed="rId2" cstate="print"/>
          <a:srcRect/>
          <a:stretch>
            <a:fillRect/>
          </a:stretch>
        </p:blipFill>
        <p:spPr bwMode="auto">
          <a:xfrm>
            <a:off x="1476375" y="1844675"/>
            <a:ext cx="6272213" cy="4476750"/>
          </a:xfrm>
          <a:prstGeom prst="rect">
            <a:avLst/>
          </a:prstGeom>
          <a:noFill/>
        </p:spPr>
      </p:pic>
      <p:pic>
        <p:nvPicPr>
          <p:cNvPr id="2053" name="Picture 5" descr="j0216516"/>
          <p:cNvPicPr>
            <a:picLocks noChangeAspect="1" noChangeArrowheads="1"/>
          </p:cNvPicPr>
          <p:nvPr/>
        </p:nvPicPr>
        <p:blipFill>
          <a:blip r:embed="rId3" cstate="print"/>
          <a:srcRect/>
          <a:stretch>
            <a:fillRect/>
          </a:stretch>
        </p:blipFill>
        <p:spPr bwMode="auto">
          <a:xfrm rot="-1917504">
            <a:off x="250825" y="1412875"/>
            <a:ext cx="1573213" cy="182086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Rot="1" noChangeArrowheads="1"/>
          </p:cNvSpPr>
          <p:nvPr>
            <p:ph type="body" idx="1"/>
          </p:nvPr>
        </p:nvSpPr>
        <p:spPr>
          <a:xfrm>
            <a:off x="3348038" y="549275"/>
            <a:ext cx="5338762" cy="6308725"/>
          </a:xfrm>
        </p:spPr>
        <p:txBody>
          <a:bodyPr/>
          <a:lstStyle/>
          <a:p>
            <a:pPr algn="ctr">
              <a:lnSpc>
                <a:spcPct val="80000"/>
              </a:lnSpc>
              <a:buFont typeface="Wingdings" pitchFamily="2" charset="2"/>
              <a:buNone/>
            </a:pPr>
            <a:r>
              <a:rPr lang="ru-RU" sz="2000"/>
              <a:t>Современное русское название --Древнеславянское название—</a:t>
            </a:r>
          </a:p>
          <a:p>
            <a:pPr algn="ctr">
              <a:lnSpc>
                <a:spcPct val="80000"/>
              </a:lnSpc>
              <a:buFont typeface="Wingdings" pitchFamily="2" charset="2"/>
              <a:buNone/>
            </a:pPr>
            <a:r>
              <a:rPr lang="ru-RU" sz="2000"/>
              <a:t>Значение</a:t>
            </a:r>
          </a:p>
          <a:p>
            <a:pPr>
              <a:lnSpc>
                <a:spcPct val="80000"/>
              </a:lnSpc>
              <a:buFont typeface="Wingdings" pitchFamily="2" charset="2"/>
              <a:buNone/>
            </a:pPr>
            <a:r>
              <a:rPr lang="ru-RU" sz="2000"/>
              <a:t>Январь — Сечень — Время рубки леса</a:t>
            </a:r>
          </a:p>
          <a:p>
            <a:pPr>
              <a:lnSpc>
                <a:spcPct val="80000"/>
              </a:lnSpc>
              <a:buFont typeface="Wingdings" pitchFamily="2" charset="2"/>
              <a:buNone/>
            </a:pPr>
            <a:r>
              <a:rPr lang="ru-RU" sz="2000"/>
              <a:t>Февраль — Лютый — Лютые морозы</a:t>
            </a:r>
          </a:p>
          <a:p>
            <a:pPr>
              <a:lnSpc>
                <a:spcPct val="80000"/>
              </a:lnSpc>
              <a:buFont typeface="Wingdings" pitchFamily="2" charset="2"/>
              <a:buNone/>
            </a:pPr>
            <a:r>
              <a:rPr lang="ru-RU" sz="2000"/>
              <a:t>Март — Березозол — Начинает цвести берёза, сбор берёзового сока</a:t>
            </a:r>
          </a:p>
          <a:p>
            <a:pPr>
              <a:lnSpc>
                <a:spcPct val="80000"/>
              </a:lnSpc>
              <a:buFont typeface="Wingdings" pitchFamily="2" charset="2"/>
              <a:buNone/>
            </a:pPr>
            <a:r>
              <a:rPr lang="ru-RU" sz="2000"/>
              <a:t>Апрель — Цветень — Цветение садов</a:t>
            </a:r>
          </a:p>
          <a:p>
            <a:pPr>
              <a:lnSpc>
                <a:spcPct val="80000"/>
              </a:lnSpc>
              <a:buFont typeface="Wingdings" pitchFamily="2" charset="2"/>
              <a:buNone/>
            </a:pPr>
            <a:r>
              <a:rPr lang="ru-RU" sz="2000"/>
              <a:t>Май — Травень — Зеленеет трава</a:t>
            </a:r>
          </a:p>
          <a:p>
            <a:pPr>
              <a:lnSpc>
                <a:spcPct val="80000"/>
              </a:lnSpc>
              <a:buFont typeface="Wingdings" pitchFamily="2" charset="2"/>
              <a:buNone/>
            </a:pPr>
            <a:r>
              <a:rPr lang="ru-RU" sz="2000"/>
              <a:t>Июнь — Червень — Краснеют вишни</a:t>
            </a:r>
          </a:p>
          <a:p>
            <a:pPr>
              <a:lnSpc>
                <a:spcPct val="80000"/>
              </a:lnSpc>
              <a:buFont typeface="Wingdings" pitchFamily="2" charset="2"/>
              <a:buNone/>
            </a:pPr>
            <a:r>
              <a:rPr lang="ru-RU" sz="2000"/>
              <a:t>Июль — Липец — Цветение липы</a:t>
            </a:r>
          </a:p>
          <a:p>
            <a:pPr>
              <a:lnSpc>
                <a:spcPct val="80000"/>
              </a:lnSpc>
              <a:buFont typeface="Wingdings" pitchFamily="2" charset="2"/>
              <a:buNone/>
            </a:pPr>
            <a:r>
              <a:rPr lang="ru-RU" sz="2000"/>
              <a:t>Август — Серпень — Время жатвы</a:t>
            </a:r>
          </a:p>
          <a:p>
            <a:pPr>
              <a:lnSpc>
                <a:spcPct val="80000"/>
              </a:lnSpc>
              <a:buFont typeface="Wingdings" pitchFamily="2" charset="2"/>
              <a:buNone/>
            </a:pPr>
            <a:r>
              <a:rPr lang="ru-RU" sz="2000"/>
              <a:t>Сентябрь — Вересень — Цветение вереска</a:t>
            </a:r>
          </a:p>
          <a:p>
            <a:pPr>
              <a:lnSpc>
                <a:spcPct val="80000"/>
              </a:lnSpc>
              <a:buFont typeface="Wingdings" pitchFamily="2" charset="2"/>
              <a:buNone/>
            </a:pPr>
            <a:r>
              <a:rPr lang="ru-RU" sz="2000"/>
              <a:t>Октябрь — Листопад — Опадение листвы</a:t>
            </a:r>
          </a:p>
          <a:p>
            <a:pPr>
              <a:lnSpc>
                <a:spcPct val="80000"/>
              </a:lnSpc>
              <a:buFont typeface="Wingdings" pitchFamily="2" charset="2"/>
              <a:buNone/>
            </a:pPr>
            <a:r>
              <a:rPr lang="ru-RU" sz="2000"/>
              <a:t>Ноябрь — Грудень — От слова «груда» (мёрзлая колея на дороге)</a:t>
            </a:r>
          </a:p>
          <a:p>
            <a:pPr>
              <a:lnSpc>
                <a:spcPct val="80000"/>
              </a:lnSpc>
              <a:buFont typeface="Wingdings" pitchFamily="2" charset="2"/>
              <a:buNone/>
            </a:pPr>
            <a:r>
              <a:rPr lang="ru-RU" sz="2000"/>
              <a:t>Декабрь — Студень — Наступление холодов</a:t>
            </a:r>
          </a:p>
        </p:txBody>
      </p:sp>
      <p:pic>
        <p:nvPicPr>
          <p:cNvPr id="11268" name="Picture 4" descr="ded2"/>
          <p:cNvPicPr>
            <a:picLocks noChangeAspect="1" noChangeArrowheads="1"/>
          </p:cNvPicPr>
          <p:nvPr/>
        </p:nvPicPr>
        <p:blipFill>
          <a:blip r:embed="rId2" cstate="print"/>
          <a:srcRect/>
          <a:stretch>
            <a:fillRect/>
          </a:stretch>
        </p:blipFill>
        <p:spPr bwMode="auto">
          <a:xfrm>
            <a:off x="179388" y="908050"/>
            <a:ext cx="3227387" cy="395922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Rot="1" noChangeArrowheads="1"/>
          </p:cNvSpPr>
          <p:nvPr>
            <p:ph type="body" idx="1"/>
          </p:nvPr>
        </p:nvSpPr>
        <p:spPr>
          <a:xfrm>
            <a:off x="0" y="3284538"/>
            <a:ext cx="8147050" cy="2016125"/>
          </a:xfrm>
          <a:noFill/>
        </p:spPr>
        <p:txBody>
          <a:bodyPr/>
          <a:lstStyle/>
          <a:p>
            <a:pPr>
              <a:lnSpc>
                <a:spcPct val="80000"/>
              </a:lnSpc>
              <a:buFont typeface="Wingdings" pitchFamily="2" charset="2"/>
              <a:buNone/>
            </a:pPr>
            <a:r>
              <a:rPr lang="ru-RU" sz="2400"/>
              <a:t>КРЕЩЕНИЕ </a:t>
            </a:r>
          </a:p>
          <a:p>
            <a:pPr>
              <a:lnSpc>
                <a:spcPct val="80000"/>
              </a:lnSpc>
              <a:buFont typeface="Wingdings" pitchFamily="2" charset="2"/>
              <a:buNone/>
            </a:pPr>
            <a:r>
              <a:rPr lang="ru-RU" sz="2400"/>
              <a:t>РУСИ</a:t>
            </a:r>
          </a:p>
          <a:p>
            <a:pPr>
              <a:lnSpc>
                <a:spcPct val="80000"/>
              </a:lnSpc>
              <a:buFont typeface="Wingdings" pitchFamily="2" charset="2"/>
              <a:buNone/>
            </a:pPr>
            <a:r>
              <a:rPr lang="ru-RU" sz="2400" b="1" i="1" u="sng"/>
              <a:t>Или как Новый Год перенесли на сентябрь</a:t>
            </a:r>
          </a:p>
          <a:p>
            <a:pPr>
              <a:lnSpc>
                <a:spcPct val="80000"/>
              </a:lnSpc>
              <a:buFont typeface="Wingdings" pitchFamily="2" charset="2"/>
              <a:buNone/>
            </a:pPr>
            <a:r>
              <a:rPr lang="ru-RU" sz="2400"/>
              <a:t>	В 988 г. Русь приняла христианство, и вместе с новой религией к нам пришёл Византийский календарь. Это был юлианский календарь с римскими наименованиями месяцев; семидневной неделей и продолжительностью года в 365,25 суток. Так же вошла в употребление и византийское летосчисление, где сотворение мира относилось к 5508 г. до Рождества Христова. </a:t>
            </a:r>
          </a:p>
        </p:txBody>
      </p:sp>
      <p:pic>
        <p:nvPicPr>
          <p:cNvPr id="12293" name="Picture 5" descr="9087f13fa47f"/>
          <p:cNvPicPr>
            <a:picLocks noChangeAspect="1" noChangeArrowheads="1" noCrop="1"/>
          </p:cNvPicPr>
          <p:nvPr/>
        </p:nvPicPr>
        <p:blipFill>
          <a:blip r:embed="rId2" cstate="print"/>
          <a:srcRect/>
          <a:stretch>
            <a:fillRect/>
          </a:stretch>
        </p:blipFill>
        <p:spPr bwMode="auto">
          <a:xfrm>
            <a:off x="2195513" y="0"/>
            <a:ext cx="6767512" cy="398621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Rot="1" noChangeArrowheads="1"/>
          </p:cNvSpPr>
          <p:nvPr>
            <p:ph type="body" idx="1"/>
          </p:nvPr>
        </p:nvSpPr>
        <p:spPr>
          <a:xfrm>
            <a:off x="3563938" y="908050"/>
            <a:ext cx="5410200" cy="6264275"/>
          </a:xfrm>
        </p:spPr>
        <p:txBody>
          <a:bodyPr/>
          <a:lstStyle/>
          <a:p>
            <a:pPr>
              <a:lnSpc>
                <a:spcPct val="80000"/>
              </a:lnSpc>
            </a:pPr>
            <a:r>
              <a:rPr lang="ru-RU" sz="2000"/>
              <a:t>Время шло, и примерно к XII в. народ совершенно освоился в новой обстановке и стал встречать сначала свой традиционный Новый год в марте, а через несколько месяцев — в сентябре. </a:t>
            </a:r>
          </a:p>
          <a:p>
            <a:pPr>
              <a:lnSpc>
                <a:spcPct val="80000"/>
              </a:lnSpc>
            </a:pPr>
            <a:r>
              <a:rPr lang="ru-RU" sz="2000"/>
              <a:t>Сентябрьский Новый год русские люди встречали с удовольствием, торжественно и по чину. Многие стремились приехать на праздник в Москву, где устраивались пышные торжества. Из всех городов и селений к Белокаменной тянулись подводы и телеги крестьян, спешили кибитки дворян и гремели колёсами по бревенчатым настилам мостовых рыдваны важных бояр. Всем хотелось побывать в Кремле и посмотреть стольный град. </a:t>
            </a:r>
          </a:p>
        </p:txBody>
      </p:sp>
      <p:pic>
        <p:nvPicPr>
          <p:cNvPr id="13316" name="Picture 4" descr="praga"/>
          <p:cNvPicPr>
            <a:picLocks noChangeAspect="1" noChangeArrowheads="1"/>
          </p:cNvPicPr>
          <p:nvPr/>
        </p:nvPicPr>
        <p:blipFill>
          <a:blip r:embed="rId2" cstate="print"/>
          <a:srcRect/>
          <a:stretch>
            <a:fillRect/>
          </a:stretch>
        </p:blipFill>
        <p:spPr bwMode="auto">
          <a:xfrm>
            <a:off x="179388" y="571500"/>
            <a:ext cx="3744912" cy="5715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Rot="1" noChangeArrowheads="1"/>
          </p:cNvSpPr>
          <p:nvPr>
            <p:ph type="body" idx="1"/>
          </p:nvPr>
        </p:nvSpPr>
        <p:spPr>
          <a:xfrm>
            <a:off x="250825" y="476250"/>
            <a:ext cx="8569325" cy="2881313"/>
          </a:xfrm>
        </p:spPr>
        <p:txBody>
          <a:bodyPr/>
          <a:lstStyle/>
          <a:p>
            <a:pPr>
              <a:lnSpc>
                <a:spcPct val="80000"/>
              </a:lnSpc>
              <a:buFont typeface="Wingdings" pitchFamily="2" charset="2"/>
              <a:buNone/>
            </a:pPr>
            <a:r>
              <a:rPr lang="ru-RU" sz="2000"/>
              <a:t>		Встречали Новый год так же, как делаем мы сегодня, ночью. В последний вечер старого года дорогие гости и почтительные родственники обязательно сходились в дом главы семейства или старшего в роду. Гостей приветливо встречали, усаживали за накрытые столы, угощали мёдом, малиновой бражкой или заморским вином — смотря по достатку хозяев. За неспешной беседой ждали полуночи. Ровно в двенадцать в тишине гремел выстрел вестовой пушки, возвещавшей о наступлении Нового года, и сразу же бил большой колокол на Иване Великом. Все обнимались, троекратно целовали друг друга, поздравляли с Новым годом и желали добра и мира. </a:t>
            </a:r>
          </a:p>
        </p:txBody>
      </p:sp>
      <p:pic>
        <p:nvPicPr>
          <p:cNvPr id="14340" name="Picture 4" descr="14_newyear_33557"/>
          <p:cNvPicPr>
            <a:picLocks noChangeAspect="1" noChangeArrowheads="1"/>
          </p:cNvPicPr>
          <p:nvPr/>
        </p:nvPicPr>
        <p:blipFill>
          <a:blip r:embed="rId2" cstate="print"/>
          <a:srcRect/>
          <a:stretch>
            <a:fillRect/>
          </a:stretch>
        </p:blipFill>
        <p:spPr bwMode="auto">
          <a:xfrm>
            <a:off x="1331913" y="3284538"/>
            <a:ext cx="6192837" cy="357346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Rot="1" noChangeArrowheads="1"/>
          </p:cNvSpPr>
          <p:nvPr>
            <p:ph type="body" idx="1"/>
          </p:nvPr>
        </p:nvSpPr>
        <p:spPr>
          <a:xfrm>
            <a:off x="3635375" y="549275"/>
            <a:ext cx="5051425" cy="5472113"/>
          </a:xfrm>
        </p:spPr>
        <p:txBody>
          <a:bodyPr/>
          <a:lstStyle/>
          <a:p>
            <a:pPr>
              <a:lnSpc>
                <a:spcPct val="80000"/>
              </a:lnSpc>
            </a:pPr>
            <a:r>
              <a:rPr lang="ru-RU" sz="2400"/>
              <a:t>И начинался пир! Кто гулял всю ночь до рассвета, а кто, памятуя о завтрашних делах, выпивал чарочку, да и на боковую. Приехавшие праздновать Новый год в Москву утром непременно шли в Кремль, на Соборную площадь. Там происходило действо, потрясавшее воображение наших предков. В соборах горели мириады свечей, басами пели дьяки, сияло золото богатых иконостасов, толпился пёстро и празднично одетый народ. С хоругвями в руках стояли наряженные в парадные кафтаны, вооружённые бердышами стрельцы. </a:t>
            </a:r>
          </a:p>
        </p:txBody>
      </p:sp>
      <p:pic>
        <p:nvPicPr>
          <p:cNvPr id="15364" name="Picture 4" descr="34061673_MOSKVA"/>
          <p:cNvPicPr>
            <a:picLocks noChangeAspect="1" noChangeArrowheads="1"/>
          </p:cNvPicPr>
          <p:nvPr/>
        </p:nvPicPr>
        <p:blipFill>
          <a:blip r:embed="rId2" cstate="print"/>
          <a:srcRect/>
          <a:stretch>
            <a:fillRect/>
          </a:stretch>
        </p:blipFill>
        <p:spPr bwMode="auto">
          <a:xfrm>
            <a:off x="250825" y="404813"/>
            <a:ext cx="3600450" cy="568801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Rot="1" noChangeArrowheads="1"/>
          </p:cNvSpPr>
          <p:nvPr>
            <p:ph type="body" idx="1"/>
          </p:nvPr>
        </p:nvSpPr>
        <p:spPr>
          <a:xfrm>
            <a:off x="179388" y="115888"/>
            <a:ext cx="8713787" cy="2908300"/>
          </a:xfrm>
        </p:spPr>
        <p:txBody>
          <a:bodyPr/>
          <a:lstStyle/>
          <a:p>
            <a:pPr>
              <a:buFont typeface="Wingdings" pitchFamily="2" charset="2"/>
              <a:buNone/>
            </a:pPr>
            <a:r>
              <a:rPr lang="ru-RU"/>
              <a:t>		Всего чуть более двухсот лет россияне пользовались такой системой счёта лет.</a:t>
            </a:r>
          </a:p>
          <a:p>
            <a:pPr>
              <a:buFont typeface="Wingdings" pitchFamily="2" charset="2"/>
              <a:buNone/>
            </a:pPr>
            <a:r>
              <a:rPr lang="ru-RU"/>
              <a:t>		Последний раз осенний Новый год был отпразднован 1 сентября 1698 г… </a:t>
            </a:r>
          </a:p>
        </p:txBody>
      </p:sp>
      <p:pic>
        <p:nvPicPr>
          <p:cNvPr id="18436" name="Picture 4" descr="49528994cfe63_big"/>
          <p:cNvPicPr>
            <a:picLocks noChangeAspect="1" noChangeArrowheads="1"/>
          </p:cNvPicPr>
          <p:nvPr/>
        </p:nvPicPr>
        <p:blipFill>
          <a:blip r:embed="rId2" cstate="print"/>
          <a:srcRect/>
          <a:stretch>
            <a:fillRect/>
          </a:stretch>
        </p:blipFill>
        <p:spPr bwMode="auto">
          <a:xfrm>
            <a:off x="1835150" y="2276475"/>
            <a:ext cx="5246688" cy="393541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Rot="1" noChangeArrowheads="1"/>
          </p:cNvSpPr>
          <p:nvPr>
            <p:ph type="body" idx="1"/>
          </p:nvPr>
        </p:nvSpPr>
        <p:spPr>
          <a:xfrm>
            <a:off x="457200" y="188913"/>
            <a:ext cx="8229600" cy="5937250"/>
          </a:xfrm>
        </p:spPr>
        <p:txBody>
          <a:bodyPr/>
          <a:lstStyle/>
          <a:p>
            <a:pPr>
              <a:buFont typeface="Wingdings" pitchFamily="2" charset="2"/>
              <a:buNone/>
            </a:pPr>
            <a:r>
              <a:rPr lang="ru-RU"/>
              <a:t>ТАК ПОВЕЛЕЛ ВЕЛИКИЙ ПЁТР</a:t>
            </a:r>
          </a:p>
          <a:p>
            <a:pPr>
              <a:buFont typeface="Wingdings" pitchFamily="2" charset="2"/>
              <a:buNone/>
            </a:pPr>
            <a:r>
              <a:rPr lang="ru-RU"/>
              <a:t>И снова Новый год меняет дату — 1 января</a:t>
            </a:r>
          </a:p>
        </p:txBody>
      </p:sp>
      <p:pic>
        <p:nvPicPr>
          <p:cNvPr id="19460" name="Picture 4" descr="Petr3B"/>
          <p:cNvPicPr>
            <a:picLocks noChangeAspect="1" noChangeArrowheads="1"/>
          </p:cNvPicPr>
          <p:nvPr/>
        </p:nvPicPr>
        <p:blipFill>
          <a:blip r:embed="rId2" cstate="print"/>
          <a:srcRect/>
          <a:stretch>
            <a:fillRect/>
          </a:stretch>
        </p:blipFill>
        <p:spPr bwMode="auto">
          <a:xfrm>
            <a:off x="4859338" y="1341438"/>
            <a:ext cx="3411537" cy="4797425"/>
          </a:xfrm>
          <a:prstGeom prst="rect">
            <a:avLst/>
          </a:prstGeom>
          <a:noFill/>
        </p:spPr>
      </p:pic>
      <p:pic>
        <p:nvPicPr>
          <p:cNvPr id="19461" name="Picture 5" descr="pic_1_40_bg"/>
          <p:cNvPicPr>
            <a:picLocks noChangeAspect="1" noChangeArrowheads="1"/>
          </p:cNvPicPr>
          <p:nvPr/>
        </p:nvPicPr>
        <p:blipFill>
          <a:blip r:embed="rId3" cstate="print"/>
          <a:srcRect/>
          <a:stretch>
            <a:fillRect/>
          </a:stretch>
        </p:blipFill>
        <p:spPr bwMode="auto">
          <a:xfrm>
            <a:off x="539750" y="1773238"/>
            <a:ext cx="3794125" cy="3648075"/>
          </a:xfrm>
          <a:prstGeom prst="rect">
            <a:avLst/>
          </a:prstGeom>
          <a:noFill/>
        </p:spPr>
      </p:pic>
      <p:pic>
        <p:nvPicPr>
          <p:cNvPr id="19462" name="Picture 6" descr="571834450"/>
          <p:cNvPicPr>
            <a:picLocks noChangeAspect="1" noChangeArrowheads="1"/>
          </p:cNvPicPr>
          <p:nvPr/>
        </p:nvPicPr>
        <p:blipFill>
          <a:blip r:embed="rId4" cstate="print"/>
          <a:srcRect/>
          <a:stretch>
            <a:fillRect/>
          </a:stretch>
        </p:blipFill>
        <p:spPr bwMode="auto">
          <a:xfrm>
            <a:off x="3563938" y="3500438"/>
            <a:ext cx="2416175" cy="307657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Rot="1" noChangeArrowheads="1"/>
          </p:cNvSpPr>
          <p:nvPr>
            <p:ph type="body" idx="1"/>
          </p:nvPr>
        </p:nvSpPr>
        <p:spPr>
          <a:xfrm>
            <a:off x="250825" y="449263"/>
            <a:ext cx="8353425" cy="6408737"/>
          </a:xfrm>
        </p:spPr>
        <p:txBody>
          <a:bodyPr/>
          <a:lstStyle/>
          <a:p>
            <a:pPr>
              <a:lnSpc>
                <a:spcPct val="90000"/>
              </a:lnSpc>
              <a:buFont typeface="Wingdings" pitchFamily="2" charset="2"/>
              <a:buNone/>
            </a:pPr>
            <a:r>
              <a:rPr lang="ru-RU" sz="1800"/>
              <a:t>		На исходе 1698 г. россиянам вновь изменили календарь и вновь перенесли празднование начала Нового года. </a:t>
            </a:r>
          </a:p>
          <a:p>
            <a:pPr>
              <a:lnSpc>
                <a:spcPct val="90000"/>
              </a:lnSpc>
              <a:buFont typeface="Wingdings" pitchFamily="2" charset="2"/>
              <a:buNone/>
            </a:pPr>
            <a:r>
              <a:rPr lang="ru-RU" sz="1800"/>
              <a:t>		19 декабря  Пётр подписал именной указ «О писании впредь Генваря с 1 числа 1700 года во всех бумагах лета от Рождества Христова, а не от Сотворения мира».</a:t>
            </a:r>
          </a:p>
          <a:p>
            <a:pPr>
              <a:lnSpc>
                <a:spcPct val="90000"/>
              </a:lnSpc>
              <a:buFont typeface="Wingdings" pitchFamily="2" charset="2"/>
              <a:buNone/>
            </a:pPr>
            <a:r>
              <a:rPr lang="ru-RU" sz="1800"/>
              <a:t>		Реформу Пётр объяснил так: «А то указали Мы Великий Государь учинить, для того, что во многих Христианских окрестных народах, которые православную Христианскую Восточную веру держат с нами согласно, лета пишут числом от Рождества Христова».</a:t>
            </a:r>
          </a:p>
        </p:txBody>
      </p:sp>
      <p:pic>
        <p:nvPicPr>
          <p:cNvPr id="20484" name="Picture 4" descr="NATIVITY"/>
          <p:cNvPicPr>
            <a:picLocks noChangeAspect="1" noChangeArrowheads="1"/>
          </p:cNvPicPr>
          <p:nvPr/>
        </p:nvPicPr>
        <p:blipFill>
          <a:blip r:embed="rId2" cstate="print"/>
          <a:srcRect/>
          <a:stretch>
            <a:fillRect/>
          </a:stretch>
        </p:blipFill>
        <p:spPr bwMode="auto">
          <a:xfrm>
            <a:off x="3203575" y="2997200"/>
            <a:ext cx="5772150" cy="356552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Rot="1" noChangeArrowheads="1"/>
          </p:cNvSpPr>
          <p:nvPr>
            <p:ph type="body" idx="1"/>
          </p:nvPr>
        </p:nvSpPr>
        <p:spPr>
          <a:xfrm>
            <a:off x="2051050" y="260350"/>
            <a:ext cx="6635750" cy="5113338"/>
          </a:xfrm>
        </p:spPr>
        <p:txBody>
          <a:bodyPr/>
          <a:lstStyle/>
          <a:p>
            <a:pPr>
              <a:lnSpc>
                <a:spcPct val="80000"/>
              </a:lnSpc>
              <a:buFont typeface="Wingdings" pitchFamily="2" charset="2"/>
              <a:buNone/>
            </a:pPr>
            <a:r>
              <a:rPr lang="ru-RU" sz="2400"/>
              <a:t>	</a:t>
            </a:r>
            <a:r>
              <a:rPr lang="ru-RU" sz="2000"/>
              <a:t>	Ёлки и новогодние фейерверки появились в наших домах и на улицах так же благодаря этому указу Петра: </a:t>
            </a:r>
          </a:p>
          <a:p>
            <a:pPr>
              <a:lnSpc>
                <a:spcPct val="80000"/>
              </a:lnSpc>
              <a:buFont typeface="Wingdings" pitchFamily="2" charset="2"/>
              <a:buNone/>
            </a:pPr>
            <a:r>
              <a:rPr lang="ru-RU" sz="2000"/>
              <a:t>		«По большим проезжим улицам, и знатным людям и у домов именитых  чинов, перед воротами учинить некоторое украшение от древ и ветвей  можжевеловых. А людям  бедным хотя по древу или ветви над воротами или над хороминами своими поставить. И чтоб то поспело будущего генваря к 1-му числу 1700 сего года. А стоять тому украшению генваря по 7-е число того же года. Да генваря ж в 1-й день, в знак веселия, друг друга поздравляти с Новым годом и столетним веком, и чтоб всё это происходило на Большой Красной площади. Огненные потехи начнутся, и стрельба будет, учинить трижды стрельбу и выпустить несколько ракет, сколько у кого случится. А по улицам большим, где пристойно, огни зажигать из дров, или из хвороста, или из соломы. А где мелкие дворы, собравшись по пяти или шести дворов, тако же огонь класть, или, кто хочет, на столбиках по одной или по две или по три смоляные и худые бочки, наполняя соломою или хворостом, зажигать, а перед бургомистрскою ратушею стрельбе и таким украшениям по их усмотрению быть же».</a:t>
            </a:r>
          </a:p>
        </p:txBody>
      </p:sp>
      <p:pic>
        <p:nvPicPr>
          <p:cNvPr id="21508" name="Picture 4" descr="77c389ebb137"/>
          <p:cNvPicPr>
            <a:picLocks noChangeAspect="1" noChangeArrowheads="1"/>
          </p:cNvPicPr>
          <p:nvPr/>
        </p:nvPicPr>
        <p:blipFill>
          <a:blip r:embed="rId2" cstate="print"/>
          <a:srcRect/>
          <a:stretch>
            <a:fillRect/>
          </a:stretch>
        </p:blipFill>
        <p:spPr bwMode="auto">
          <a:xfrm>
            <a:off x="323850" y="1052513"/>
            <a:ext cx="1971675" cy="1657350"/>
          </a:xfrm>
          <a:prstGeom prst="rect">
            <a:avLst/>
          </a:prstGeom>
          <a:noFill/>
        </p:spPr>
      </p:pic>
      <p:pic>
        <p:nvPicPr>
          <p:cNvPr id="21509" name="Picture 5" descr="praga"/>
          <p:cNvPicPr>
            <a:picLocks noChangeAspect="1" noChangeArrowheads="1"/>
          </p:cNvPicPr>
          <p:nvPr/>
        </p:nvPicPr>
        <p:blipFill>
          <a:blip r:embed="rId3" cstate="print"/>
          <a:srcRect/>
          <a:stretch>
            <a:fillRect/>
          </a:stretch>
        </p:blipFill>
        <p:spPr bwMode="auto">
          <a:xfrm>
            <a:off x="323850" y="3860800"/>
            <a:ext cx="2008188" cy="187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Rot="1" noChangeArrowheads="1"/>
          </p:cNvSpPr>
          <p:nvPr>
            <p:ph type="body" idx="1"/>
          </p:nvPr>
        </p:nvSpPr>
        <p:spPr>
          <a:xfrm>
            <a:off x="539750" y="333375"/>
            <a:ext cx="8229600" cy="3589338"/>
          </a:xfrm>
        </p:spPr>
        <p:txBody>
          <a:bodyPr/>
          <a:lstStyle/>
          <a:p>
            <a:pPr>
              <a:lnSpc>
                <a:spcPct val="80000"/>
              </a:lnSpc>
              <a:buFont typeface="Wingdings" pitchFamily="2" charset="2"/>
              <a:buNone/>
            </a:pPr>
            <a:r>
              <a:rPr lang="ru-RU" sz="2000"/>
              <a:t>		Так, по велению Петра Первого 1 января 1700 год стал отсчётом нового года. Этот первый «настоящий» Новый год в столице прошёл шумно и весело, как и повелел Государь. Но едва завершились празднества и народ пришёл в себя после новогоднего шума, как в Москве поднялся ропот по поводу перемены летосчисления. Весьма многие — не только из простого народа, но и из тогдашней московской знати — удивлялись: «Как мог Государь переменить солнечное течение?» Веруя, что Бог сотворил свет в сентябре, многие остались при своих старых привычках: новогодний праздник опять встречали дважды — сначала 1 сентября, как было заведено исстари, а потом 31 декабря, как приказал царь-реформатор.</a:t>
            </a:r>
          </a:p>
        </p:txBody>
      </p:sp>
      <p:pic>
        <p:nvPicPr>
          <p:cNvPr id="22532" name="Picture 4" descr="77c389ebb137"/>
          <p:cNvPicPr>
            <a:picLocks noChangeAspect="1" noChangeArrowheads="1"/>
          </p:cNvPicPr>
          <p:nvPr/>
        </p:nvPicPr>
        <p:blipFill>
          <a:blip r:embed="rId2" cstate="print"/>
          <a:srcRect/>
          <a:stretch>
            <a:fillRect/>
          </a:stretch>
        </p:blipFill>
        <p:spPr bwMode="auto">
          <a:xfrm>
            <a:off x="1692275" y="3644900"/>
            <a:ext cx="5715000" cy="292893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Rot="1" noChangeArrowheads="1"/>
          </p:cNvSpPr>
          <p:nvPr>
            <p:ph type="body" idx="1"/>
          </p:nvPr>
        </p:nvSpPr>
        <p:spPr>
          <a:xfrm>
            <a:off x="323850" y="4221163"/>
            <a:ext cx="8218488" cy="2192337"/>
          </a:xfrm>
        </p:spPr>
        <p:txBody>
          <a:bodyPr/>
          <a:lstStyle/>
          <a:p>
            <a:pPr>
              <a:lnSpc>
                <a:spcPct val="90000"/>
              </a:lnSpc>
            </a:pPr>
            <a:r>
              <a:rPr lang="ru-RU" sz="2800"/>
              <a:t>На самом деле новогодний праздник не так стар, как мы полагаем. Складывался он на протяжении долгого времени и у него есть своя невероятно любопытная ИСТОРИЯ. Попробуем проследить вехи:</a:t>
            </a:r>
          </a:p>
        </p:txBody>
      </p:sp>
      <p:pic>
        <p:nvPicPr>
          <p:cNvPr id="3076" name="Picture 4" descr="4343504"/>
          <p:cNvPicPr>
            <a:picLocks noChangeAspect="1" noChangeArrowheads="1"/>
          </p:cNvPicPr>
          <p:nvPr/>
        </p:nvPicPr>
        <p:blipFill>
          <a:blip r:embed="rId2" cstate="print"/>
          <a:srcRect/>
          <a:stretch>
            <a:fillRect/>
          </a:stretch>
        </p:blipFill>
        <p:spPr bwMode="auto">
          <a:xfrm>
            <a:off x="179388" y="115888"/>
            <a:ext cx="5321300" cy="3990975"/>
          </a:xfrm>
          <a:prstGeom prst="rect">
            <a:avLst/>
          </a:prstGeom>
          <a:noFill/>
        </p:spPr>
      </p:pic>
      <p:pic>
        <p:nvPicPr>
          <p:cNvPr id="3077" name="Picture 5" descr="j0216516"/>
          <p:cNvPicPr>
            <a:picLocks noChangeAspect="1" noChangeArrowheads="1"/>
          </p:cNvPicPr>
          <p:nvPr/>
        </p:nvPicPr>
        <p:blipFill>
          <a:blip r:embed="rId3" cstate="print"/>
          <a:srcRect/>
          <a:stretch>
            <a:fillRect/>
          </a:stretch>
        </p:blipFill>
        <p:spPr bwMode="auto">
          <a:xfrm rot="2185670">
            <a:off x="6315075" y="549275"/>
            <a:ext cx="1990725" cy="2303463"/>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Rot="1" noChangeArrowheads="1"/>
          </p:cNvSpPr>
          <p:nvPr>
            <p:ph type="body" idx="1"/>
          </p:nvPr>
        </p:nvSpPr>
        <p:spPr>
          <a:xfrm>
            <a:off x="323850" y="188913"/>
            <a:ext cx="8229600" cy="4525962"/>
          </a:xfrm>
        </p:spPr>
        <p:txBody>
          <a:bodyPr/>
          <a:lstStyle/>
          <a:p>
            <a:pPr>
              <a:lnSpc>
                <a:spcPct val="80000"/>
              </a:lnSpc>
            </a:pPr>
            <a:r>
              <a:rPr lang="ru-RU" sz="2000"/>
              <a:t>Важным событием этого периода были Святки. В ночь с 24 на 25 декабря праздновался рождественский сочельник, который подводил черту под прожитым годом, завершал рождественский пост и открывал двухнедельные новогодние празднества. По всей территории России был распространён обычай новогоднего обхода домов молодёжью или детьми. В деревнях ряженые с песнями и прибаутками ходили толпами под окна просить пирогов. Подобные обходы в течение святок проводились трижды: в рождественский сочельник, под Новый год и накануне Крещения. Вот где было настоящее веселье! Каждая семья с нетерпением ожидала колядующих, готовила для них угощение и с неподдельным удовольствием выслушивала колядки. Эти традиции празднования Рождества сложились у нас давным-давно, ещё в X в.</a:t>
            </a:r>
          </a:p>
        </p:txBody>
      </p:sp>
      <p:pic>
        <p:nvPicPr>
          <p:cNvPr id="23556" name="Picture 4" descr="7b2dbfc110f4"/>
          <p:cNvPicPr>
            <a:picLocks noChangeAspect="1" noChangeArrowheads="1"/>
          </p:cNvPicPr>
          <p:nvPr/>
        </p:nvPicPr>
        <p:blipFill>
          <a:blip r:embed="rId2" cstate="print"/>
          <a:srcRect/>
          <a:stretch>
            <a:fillRect/>
          </a:stretch>
        </p:blipFill>
        <p:spPr bwMode="auto">
          <a:xfrm>
            <a:off x="1258888" y="3716338"/>
            <a:ext cx="4667250" cy="2919412"/>
          </a:xfrm>
          <a:prstGeom prst="rect">
            <a:avLst/>
          </a:prstGeom>
          <a:noFill/>
        </p:spPr>
      </p:pic>
      <p:pic>
        <p:nvPicPr>
          <p:cNvPr id="23557" name="Picture 5" descr="7454a75d2c13b53cbf3bdd590197b41b"/>
          <p:cNvPicPr>
            <a:picLocks noChangeAspect="1" noChangeArrowheads="1"/>
          </p:cNvPicPr>
          <p:nvPr/>
        </p:nvPicPr>
        <p:blipFill>
          <a:blip r:embed="rId3" cstate="print"/>
          <a:srcRect/>
          <a:stretch>
            <a:fillRect/>
          </a:stretch>
        </p:blipFill>
        <p:spPr bwMode="auto">
          <a:xfrm>
            <a:off x="6084888" y="3429000"/>
            <a:ext cx="2551112" cy="314483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Rot="1" noChangeArrowheads="1"/>
          </p:cNvSpPr>
          <p:nvPr>
            <p:ph type="body" idx="1"/>
          </p:nvPr>
        </p:nvSpPr>
        <p:spPr>
          <a:xfrm>
            <a:off x="323850" y="188913"/>
            <a:ext cx="5543550" cy="4525962"/>
          </a:xfrm>
        </p:spPr>
        <p:txBody>
          <a:bodyPr/>
          <a:lstStyle/>
          <a:p>
            <a:pPr>
              <a:lnSpc>
                <a:spcPct val="80000"/>
              </a:lnSpc>
              <a:buFont typeface="Wingdings" pitchFamily="2" charset="2"/>
              <a:buNone/>
            </a:pPr>
            <a:r>
              <a:rPr lang="ru-RU" sz="2000"/>
              <a:t> </a:t>
            </a:r>
            <a:r>
              <a:rPr lang="ru-RU" sz="2000" b="1" i="1" u="sng"/>
              <a:t>А что такое високосный год???</a:t>
            </a:r>
          </a:p>
          <a:p>
            <a:pPr>
              <a:lnSpc>
                <a:spcPct val="80000"/>
              </a:lnSpc>
              <a:buFont typeface="Wingdings" pitchFamily="2" charset="2"/>
              <a:buNone/>
            </a:pPr>
            <a:r>
              <a:rPr lang="ru-RU" sz="2000"/>
              <a:t>		«Сотые годы» (те, что оканчивались на 00) были сделаны не високосными, если только их номер не делился на 400:</a:t>
            </a:r>
          </a:p>
          <a:p>
            <a:pPr>
              <a:lnSpc>
                <a:spcPct val="80000"/>
              </a:lnSpc>
              <a:buFont typeface="Wingdings" pitchFamily="2" charset="2"/>
              <a:buNone/>
            </a:pPr>
            <a:r>
              <a:rPr lang="ru-RU" sz="2000"/>
              <a:t>	Високосные годы: 1200–1600–2000–2400–2800, </a:t>
            </a:r>
          </a:p>
          <a:p>
            <a:pPr>
              <a:lnSpc>
                <a:spcPct val="80000"/>
              </a:lnSpc>
              <a:buFont typeface="Wingdings" pitchFamily="2" charset="2"/>
              <a:buNone/>
            </a:pPr>
            <a:r>
              <a:rPr lang="ru-RU" sz="2000"/>
              <a:t>	Не високосные годы: 1300–1400–1500–1700–1800–1900–2100–2200–2300–2500–2600–2700. </a:t>
            </a:r>
          </a:p>
          <a:p>
            <a:pPr>
              <a:lnSpc>
                <a:spcPct val="80000"/>
              </a:lnSpc>
              <a:buFont typeface="Wingdings" pitchFamily="2" charset="2"/>
              <a:buNone/>
            </a:pPr>
            <a:r>
              <a:rPr lang="ru-RU" sz="2000"/>
              <a:t>		Каждый високосный год, оканчивающийся на 00, увеличивает разницу нового и старого стилей на один день. </a:t>
            </a:r>
          </a:p>
        </p:txBody>
      </p:sp>
      <p:pic>
        <p:nvPicPr>
          <p:cNvPr id="24582" name="Picture 6" descr="0_1d13_a7a0bbeb_L"/>
          <p:cNvPicPr>
            <a:picLocks noChangeAspect="1" noChangeArrowheads="1"/>
          </p:cNvPicPr>
          <p:nvPr/>
        </p:nvPicPr>
        <p:blipFill>
          <a:blip r:embed="rId2" cstate="print"/>
          <a:srcRect/>
          <a:stretch>
            <a:fillRect/>
          </a:stretch>
        </p:blipFill>
        <p:spPr bwMode="auto">
          <a:xfrm>
            <a:off x="4140200" y="3429000"/>
            <a:ext cx="4838700" cy="320675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301625" y="228600"/>
            <a:ext cx="8510588" cy="568325"/>
          </a:xfrm>
        </p:spPr>
        <p:txBody>
          <a:bodyPr/>
          <a:lstStyle/>
          <a:p>
            <a:r>
              <a:rPr lang="ru-RU" sz="2400" b="1" i="1" u="sng"/>
              <a:t>Требования к новогодней ёлке.</a:t>
            </a:r>
          </a:p>
        </p:txBody>
      </p:sp>
      <p:sp>
        <p:nvSpPr>
          <p:cNvPr id="25603" name="Rectangle 3"/>
          <p:cNvSpPr>
            <a:spLocks noGrp="1" noRot="1" noChangeArrowheads="1"/>
          </p:cNvSpPr>
          <p:nvPr>
            <p:ph type="body" idx="1"/>
          </p:nvPr>
        </p:nvSpPr>
        <p:spPr>
          <a:xfrm>
            <a:off x="395288" y="1052513"/>
            <a:ext cx="6192837" cy="4525962"/>
          </a:xfrm>
        </p:spPr>
        <p:txBody>
          <a:bodyPr/>
          <a:lstStyle/>
          <a:p>
            <a:pPr>
              <a:lnSpc>
                <a:spcPct val="80000"/>
              </a:lnSpc>
            </a:pPr>
            <a:r>
              <a:rPr lang="ru-RU" sz="2000"/>
              <a:t>Ёлочные игрушки также должны были соответствовать требованиям: вместо шаров предлагалось изготовить из цветной бумаги . Там же, был приведён текст и ноты-песни ставшей с тех пор нашей главной новогодней песенкой. Был изменён и внешний облик Деда Мороза. Дореволюционный Мороз надевал перчатки, непременно трёхпалые и белые — это символизировало святость всего того, что он даёт из своих рук. Теперь же ему полагалось носить тёплые красные варежки, которые если, что-то и символизировали, то только цвет государственного флага. С алой шубы исчезла и богатая вышивка серебряными нитками, и оторочка из лебединого пуха. </a:t>
            </a:r>
          </a:p>
        </p:txBody>
      </p:sp>
      <p:pic>
        <p:nvPicPr>
          <p:cNvPr id="25604" name="Picture 4" descr="0_23ed9_9ed28cff_L"/>
          <p:cNvPicPr>
            <a:picLocks noChangeAspect="1" noChangeArrowheads="1"/>
          </p:cNvPicPr>
          <p:nvPr/>
        </p:nvPicPr>
        <p:blipFill>
          <a:blip r:embed="rId2" cstate="print"/>
          <a:srcRect/>
          <a:stretch>
            <a:fillRect/>
          </a:stretch>
        </p:blipFill>
        <p:spPr bwMode="auto">
          <a:xfrm>
            <a:off x="6443663" y="1557338"/>
            <a:ext cx="2700337" cy="4249737"/>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Rot="1" noChangeArrowheads="1"/>
          </p:cNvSpPr>
          <p:nvPr>
            <p:ph type="body" idx="1"/>
          </p:nvPr>
        </p:nvSpPr>
        <p:spPr>
          <a:xfrm>
            <a:off x="250825" y="188913"/>
            <a:ext cx="4978400" cy="2447925"/>
          </a:xfrm>
        </p:spPr>
        <p:txBody>
          <a:bodyPr/>
          <a:lstStyle/>
          <a:p>
            <a:pPr>
              <a:lnSpc>
                <a:spcPct val="80000"/>
              </a:lnSpc>
            </a:pPr>
            <a:r>
              <a:rPr lang="ru-RU" sz="2000"/>
              <a:t>Совсем не случайно новогодние праздники возродились так быстро — слишком уж они пришлись ко двору в нашем суровом климате, напоминая нам в разгар холодной зимы о том, что никогда не следует забывать: жизнь прекрасна, бесконечна, впереди нас ждут новые встречи, свершения, весна.</a:t>
            </a:r>
          </a:p>
        </p:txBody>
      </p:sp>
      <p:pic>
        <p:nvPicPr>
          <p:cNvPr id="26628" name="Picture 4" descr="17140545"/>
          <p:cNvPicPr>
            <a:picLocks noChangeAspect="1" noChangeArrowheads="1"/>
          </p:cNvPicPr>
          <p:nvPr/>
        </p:nvPicPr>
        <p:blipFill>
          <a:blip r:embed="rId2" cstate="print"/>
          <a:srcRect/>
          <a:stretch>
            <a:fillRect/>
          </a:stretch>
        </p:blipFill>
        <p:spPr bwMode="auto">
          <a:xfrm>
            <a:off x="5364163" y="115888"/>
            <a:ext cx="3594100" cy="269557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Rot="1" noChangeArrowheads="1"/>
          </p:cNvSpPr>
          <p:nvPr>
            <p:ph type="body" idx="1"/>
          </p:nvPr>
        </p:nvSpPr>
        <p:spPr>
          <a:xfrm>
            <a:off x="395288" y="188913"/>
            <a:ext cx="8229600" cy="6192837"/>
          </a:xfrm>
        </p:spPr>
        <p:txBody>
          <a:bodyPr/>
          <a:lstStyle/>
          <a:p>
            <a:pPr>
              <a:lnSpc>
                <a:spcPct val="80000"/>
              </a:lnSpc>
              <a:buFont typeface="Wingdings" pitchFamily="2" charset="2"/>
              <a:buNone/>
            </a:pPr>
            <a:r>
              <a:rPr lang="ru-RU" sz="2000"/>
              <a:t>	</a:t>
            </a:r>
            <a:r>
              <a:rPr lang="ru-RU" sz="2400" b="1" i="1" u="sng"/>
              <a:t>Как разобраться во всех русских праздниках?</a:t>
            </a:r>
          </a:p>
          <a:p>
            <a:pPr>
              <a:lnSpc>
                <a:spcPct val="80000"/>
              </a:lnSpc>
              <a:buFont typeface="Wingdings" pitchFamily="2" charset="2"/>
              <a:buNone/>
            </a:pPr>
            <a:r>
              <a:rPr lang="ru-RU" sz="2000"/>
              <a:t>	В результате всех реформ и нововведений  мы без разбору празднуем в конце года всё подряд. Начинается всё католическим Рождеством. Параллельно мы по поводу и без повода припоминаем, что есть такие причины повеселиться, как святки, сочельник, колядки… Наконец наступает наш, «настоящий», Новый год. Великолепный, единственный, волшебный праздник… После этого, еле отдышавшись , мы вступаем в «наше, родное» Рождество Христово, не задумываясь о том, что ему предшествует строжайший пост. </a:t>
            </a:r>
          </a:p>
          <a:p>
            <a:pPr>
              <a:lnSpc>
                <a:spcPct val="80000"/>
              </a:lnSpc>
              <a:buFont typeface="Wingdings" pitchFamily="2" charset="2"/>
              <a:buNone/>
            </a:pPr>
            <a:r>
              <a:rPr lang="ru-RU" sz="2000"/>
              <a:t>		Во все эти даты мы вплетаем символику восточных календарей, которые не имеют никакого отношения к этим праздникам, поскольку, например:</a:t>
            </a:r>
          </a:p>
          <a:p>
            <a:pPr>
              <a:lnSpc>
                <a:spcPct val="80000"/>
              </a:lnSpc>
              <a:buFont typeface="Wingdings" pitchFamily="2" charset="2"/>
              <a:buNone/>
            </a:pPr>
            <a:r>
              <a:rPr lang="ru-RU" sz="2000"/>
              <a:t>	* китайцы отмечают свой Новый год во второе новолуние после даты зимнего солнцестояния., </a:t>
            </a:r>
          </a:p>
          <a:p>
            <a:pPr>
              <a:lnSpc>
                <a:spcPct val="80000"/>
              </a:lnSpc>
              <a:buFont typeface="Wingdings" pitchFamily="2" charset="2"/>
              <a:buNone/>
            </a:pPr>
            <a:r>
              <a:rPr lang="ru-RU" sz="2000"/>
              <a:t>	*в Китае это праздник Весны! Мы, к месту и не к месту, вспоминаем в январскую слякоть крещенские и рождественские морозы, мним себя при этом хранителями святых традиций далёких предков. </a:t>
            </a:r>
          </a:p>
          <a:p>
            <a:pPr>
              <a:lnSpc>
                <a:spcPct val="80000"/>
              </a:lnSpc>
              <a:buFont typeface="Wingdings" pitchFamily="2" charset="2"/>
              <a:buNone/>
            </a:pPr>
            <a:r>
              <a:rPr lang="ru-RU" sz="2000"/>
              <a:t>	*Заканчиваются же наши самые, длинные в мире новогодние празднества старым Новым годом, хотя порой не все и представляют, откуда он взялся.</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Rot="1" noChangeArrowheads="1"/>
          </p:cNvSpPr>
          <p:nvPr>
            <p:ph type="body" idx="1"/>
          </p:nvPr>
        </p:nvSpPr>
        <p:spPr>
          <a:xfrm>
            <a:off x="457200" y="260350"/>
            <a:ext cx="8229600" cy="5865813"/>
          </a:xfrm>
        </p:spPr>
        <p:txBody>
          <a:bodyPr/>
          <a:lstStyle/>
          <a:p>
            <a:pPr algn="ctr">
              <a:buFont typeface="Wingdings" pitchFamily="2" charset="2"/>
              <a:buNone/>
            </a:pPr>
            <a:r>
              <a:rPr lang="ru-RU" b="1" i="1" u="sng"/>
              <a:t>Празднование Нового Года в прошлом. (1960-1980г.)</a:t>
            </a:r>
          </a:p>
        </p:txBody>
      </p:sp>
      <p:pic>
        <p:nvPicPr>
          <p:cNvPr id="28676" name="Picture 4" descr="14_newyear_33557"/>
          <p:cNvPicPr>
            <a:picLocks noChangeAspect="1" noChangeArrowheads="1"/>
          </p:cNvPicPr>
          <p:nvPr/>
        </p:nvPicPr>
        <p:blipFill>
          <a:blip r:embed="rId2" cstate="print"/>
          <a:srcRect/>
          <a:stretch>
            <a:fillRect/>
          </a:stretch>
        </p:blipFill>
        <p:spPr bwMode="auto">
          <a:xfrm>
            <a:off x="4572000" y="1412875"/>
            <a:ext cx="4154488" cy="2346325"/>
          </a:xfrm>
          <a:prstGeom prst="rect">
            <a:avLst/>
          </a:prstGeom>
          <a:noFill/>
        </p:spPr>
      </p:pic>
      <p:pic>
        <p:nvPicPr>
          <p:cNvPr id="28677" name="Picture 5" descr="48"/>
          <p:cNvPicPr>
            <a:picLocks noChangeAspect="1" noChangeArrowheads="1"/>
          </p:cNvPicPr>
          <p:nvPr/>
        </p:nvPicPr>
        <p:blipFill>
          <a:blip r:embed="rId3" cstate="print"/>
          <a:srcRect/>
          <a:stretch>
            <a:fillRect/>
          </a:stretch>
        </p:blipFill>
        <p:spPr bwMode="auto">
          <a:xfrm>
            <a:off x="250825" y="1484313"/>
            <a:ext cx="3913188" cy="5148262"/>
          </a:xfrm>
          <a:prstGeom prst="rect">
            <a:avLst/>
          </a:prstGeom>
          <a:noFill/>
        </p:spPr>
      </p:pic>
      <p:pic>
        <p:nvPicPr>
          <p:cNvPr id="28678" name="Picture 6" descr="b5b3e92f5bd0"/>
          <p:cNvPicPr>
            <a:picLocks noChangeAspect="1" noChangeArrowheads="1"/>
          </p:cNvPicPr>
          <p:nvPr/>
        </p:nvPicPr>
        <p:blipFill>
          <a:blip r:embed="rId4" cstate="print"/>
          <a:srcRect/>
          <a:stretch>
            <a:fillRect/>
          </a:stretch>
        </p:blipFill>
        <p:spPr bwMode="auto">
          <a:xfrm>
            <a:off x="4572000" y="3860800"/>
            <a:ext cx="4297363" cy="274955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lstStyle/>
          <a:p>
            <a:r>
              <a:rPr lang="ru-RU" sz="2800" b="1" i="1" u="sng"/>
              <a:t>Празднование Нового Года в наше время.</a:t>
            </a:r>
            <a:br>
              <a:rPr lang="ru-RU" sz="2800" b="1" i="1" u="sng"/>
            </a:br>
            <a:r>
              <a:rPr lang="ru-RU" sz="2800" b="1" i="1" u="sng"/>
              <a:t>1990-2009г.</a:t>
            </a:r>
          </a:p>
        </p:txBody>
      </p:sp>
      <p:pic>
        <p:nvPicPr>
          <p:cNvPr id="29700" name="Picture 4" descr="77c389ebb137"/>
          <p:cNvPicPr>
            <a:picLocks noChangeAspect="1" noChangeArrowheads="1"/>
          </p:cNvPicPr>
          <p:nvPr/>
        </p:nvPicPr>
        <p:blipFill>
          <a:blip r:embed="rId2" cstate="print"/>
          <a:srcRect/>
          <a:stretch>
            <a:fillRect/>
          </a:stretch>
        </p:blipFill>
        <p:spPr bwMode="auto">
          <a:xfrm>
            <a:off x="468313" y="1341438"/>
            <a:ext cx="4130675" cy="2568575"/>
          </a:xfrm>
          <a:prstGeom prst="rect">
            <a:avLst/>
          </a:prstGeom>
          <a:noFill/>
        </p:spPr>
      </p:pic>
      <p:pic>
        <p:nvPicPr>
          <p:cNvPr id="29701" name="Picture 5" descr="34061673_MOSKVA"/>
          <p:cNvPicPr>
            <a:picLocks noChangeAspect="1" noChangeArrowheads="1"/>
          </p:cNvPicPr>
          <p:nvPr/>
        </p:nvPicPr>
        <p:blipFill>
          <a:blip r:embed="rId3" cstate="print"/>
          <a:srcRect/>
          <a:stretch>
            <a:fillRect/>
          </a:stretch>
        </p:blipFill>
        <p:spPr bwMode="auto">
          <a:xfrm>
            <a:off x="5364163" y="1412875"/>
            <a:ext cx="3363912" cy="4348163"/>
          </a:xfrm>
          <a:prstGeom prst="rect">
            <a:avLst/>
          </a:prstGeom>
          <a:noFill/>
        </p:spPr>
      </p:pic>
      <p:pic>
        <p:nvPicPr>
          <p:cNvPr id="29702" name="Picture 6" descr="praga"/>
          <p:cNvPicPr>
            <a:picLocks noChangeAspect="1" noChangeArrowheads="1"/>
          </p:cNvPicPr>
          <p:nvPr>
            <p:ph type="body" idx="1"/>
          </p:nvPr>
        </p:nvPicPr>
        <p:blipFill>
          <a:blip r:embed="rId4" cstate="print"/>
          <a:srcRect/>
          <a:stretch>
            <a:fillRect/>
          </a:stretch>
        </p:blipFill>
        <p:spPr>
          <a:xfrm>
            <a:off x="1403350" y="3500438"/>
            <a:ext cx="3808413" cy="2857500"/>
          </a:xfrm>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Rot="1" noChangeArrowheads="1"/>
          </p:cNvSpPr>
          <p:nvPr>
            <p:ph type="body" idx="1"/>
          </p:nvPr>
        </p:nvSpPr>
        <p:spPr>
          <a:xfrm>
            <a:off x="0" y="115888"/>
            <a:ext cx="8540750" cy="1104900"/>
          </a:xfrm>
        </p:spPr>
        <p:txBody>
          <a:bodyPr/>
          <a:lstStyle/>
          <a:p>
            <a:pPr>
              <a:buFont typeface="Wingdings" pitchFamily="2" charset="2"/>
              <a:buNone/>
            </a:pPr>
            <a:r>
              <a:rPr lang="ru-RU" b="1" i="1" u="sng"/>
              <a:t>А ВЫ ЗНАЕТЕ, ГДЕ ЖИВЁТ НАСТОЯЩИЙ ДЕД МОРОЗ?</a:t>
            </a:r>
          </a:p>
        </p:txBody>
      </p:sp>
      <p:pic>
        <p:nvPicPr>
          <p:cNvPr id="30726" name="Picture 6" descr="4343504"/>
          <p:cNvPicPr>
            <a:picLocks noChangeAspect="1" noChangeArrowheads="1"/>
          </p:cNvPicPr>
          <p:nvPr/>
        </p:nvPicPr>
        <p:blipFill>
          <a:blip r:embed="rId2" cstate="print"/>
          <a:srcRect/>
          <a:stretch>
            <a:fillRect/>
          </a:stretch>
        </p:blipFill>
        <p:spPr bwMode="auto">
          <a:xfrm>
            <a:off x="971550" y="1268413"/>
            <a:ext cx="7123113" cy="5341937"/>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a:xfrm>
            <a:off x="6588125" y="188913"/>
            <a:ext cx="2376488" cy="5937250"/>
          </a:xfrm>
        </p:spPr>
        <p:txBody>
          <a:bodyPr/>
          <a:lstStyle/>
          <a:p>
            <a:r>
              <a:rPr lang="ru-RU" sz="3200" b="1" i="1"/>
              <a:t>А </a:t>
            </a:r>
            <a:r>
              <a:rPr lang="ru-RU" sz="2800" b="1" i="1"/>
              <a:t>настоящий</a:t>
            </a:r>
            <a:r>
              <a:rPr lang="ru-RU" sz="3200" b="1" i="1"/>
              <a:t> Дед Мороз, живёт в Великом Устюге!!!</a:t>
            </a:r>
          </a:p>
        </p:txBody>
      </p:sp>
      <p:pic>
        <p:nvPicPr>
          <p:cNvPr id="48134" name="Picture 6" descr="ustug"/>
          <p:cNvPicPr>
            <a:picLocks noChangeAspect="1" noChangeArrowheads="1"/>
          </p:cNvPicPr>
          <p:nvPr>
            <p:ph type="body" idx="1"/>
          </p:nvPr>
        </p:nvPicPr>
        <p:blipFill>
          <a:blip r:embed="rId2" cstate="print"/>
          <a:srcRect/>
          <a:stretch>
            <a:fillRect/>
          </a:stretch>
        </p:blipFill>
        <p:spPr>
          <a:xfrm>
            <a:off x="361950" y="188913"/>
            <a:ext cx="6119813" cy="6408737"/>
          </a:xfrm>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rrowheads="1"/>
          </p:cNvSpPr>
          <p:nvPr>
            <p:ph type="title"/>
          </p:nvPr>
        </p:nvSpPr>
        <p:spPr>
          <a:xfrm>
            <a:off x="301625" y="228600"/>
            <a:ext cx="8510588" cy="679450"/>
          </a:xfrm>
        </p:spPr>
        <p:txBody>
          <a:bodyPr/>
          <a:lstStyle/>
          <a:p>
            <a:r>
              <a:rPr lang="ru-RU" sz="2800"/>
              <a:t>А я вам желаю в Новом Году….</a:t>
            </a:r>
          </a:p>
        </p:txBody>
      </p:sp>
      <p:pic>
        <p:nvPicPr>
          <p:cNvPr id="49157" name="Picture 5" descr="0834ec191c468adc3ebb07ac0ce2220d"/>
          <p:cNvPicPr>
            <a:picLocks noChangeAspect="1" noChangeArrowheads="1"/>
          </p:cNvPicPr>
          <p:nvPr>
            <p:ph type="body" idx="1"/>
          </p:nvPr>
        </p:nvPicPr>
        <p:blipFill>
          <a:blip r:embed="rId2" cstate="print"/>
          <a:srcRect/>
          <a:stretch>
            <a:fillRect/>
          </a:stretch>
        </p:blipFill>
        <p:spPr>
          <a:xfrm>
            <a:off x="1476375" y="765175"/>
            <a:ext cx="6334125" cy="5976938"/>
          </a:xfrm>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a:solidFill>
            <a:srgbClr val="0000FF"/>
          </a:solidFill>
        </p:spPr>
        <p:txBody>
          <a:bodyPr/>
          <a:lstStyle/>
          <a:p>
            <a:r>
              <a:rPr lang="ru-RU" sz="4000"/>
              <a:t>Как и почему встречали Новый Год в старину?</a:t>
            </a:r>
          </a:p>
        </p:txBody>
      </p:sp>
      <p:sp>
        <p:nvSpPr>
          <p:cNvPr id="4099" name="Rectangle 3"/>
          <p:cNvSpPr>
            <a:spLocks noGrp="1" noRot="1" noChangeArrowheads="1"/>
          </p:cNvSpPr>
          <p:nvPr>
            <p:ph type="body" idx="1"/>
          </p:nvPr>
        </p:nvSpPr>
        <p:spPr>
          <a:xfrm>
            <a:off x="3675063" y="1844675"/>
            <a:ext cx="5167312" cy="4254500"/>
          </a:xfrm>
        </p:spPr>
        <p:txBody>
          <a:bodyPr/>
          <a:lstStyle/>
          <a:p>
            <a:pPr>
              <a:lnSpc>
                <a:spcPct val="90000"/>
              </a:lnSpc>
              <a:buFont typeface="Wingdings" pitchFamily="2" charset="2"/>
              <a:buNone/>
            </a:pPr>
            <a:r>
              <a:rPr lang="ru-RU" sz="2400"/>
              <a:t>		Первобытные люди не считали лет и не задумывались, какой год у них на дворе: просто тёплое лето сменялось дождливой осенью, за ней приходила снежная зима, а после долгих холодов звенели ручьи. Одни народы считали, сколько они встретили вёсен, другие — сколько смогли пережить суровых зим.</a:t>
            </a:r>
          </a:p>
        </p:txBody>
      </p:sp>
      <p:pic>
        <p:nvPicPr>
          <p:cNvPr id="4100" name="Picture 4" descr="3870"/>
          <p:cNvPicPr>
            <a:picLocks noChangeAspect="1" noChangeArrowheads="1"/>
          </p:cNvPicPr>
          <p:nvPr/>
        </p:nvPicPr>
        <p:blipFill>
          <a:blip r:embed="rId2" cstate="print"/>
          <a:srcRect/>
          <a:stretch>
            <a:fillRect/>
          </a:stretch>
        </p:blipFill>
        <p:spPr bwMode="auto">
          <a:xfrm>
            <a:off x="539750" y="1557338"/>
            <a:ext cx="3417888" cy="1735137"/>
          </a:xfrm>
          <a:prstGeom prst="rect">
            <a:avLst/>
          </a:prstGeom>
          <a:noFill/>
        </p:spPr>
      </p:pic>
      <p:pic>
        <p:nvPicPr>
          <p:cNvPr id="4101" name="Picture 5" descr="42966"/>
          <p:cNvPicPr>
            <a:picLocks noChangeAspect="1" noChangeArrowheads="1"/>
          </p:cNvPicPr>
          <p:nvPr/>
        </p:nvPicPr>
        <p:blipFill>
          <a:blip r:embed="rId3" cstate="print"/>
          <a:srcRect/>
          <a:stretch>
            <a:fillRect/>
          </a:stretch>
        </p:blipFill>
        <p:spPr bwMode="auto">
          <a:xfrm>
            <a:off x="179388" y="3357563"/>
            <a:ext cx="3324225" cy="2212975"/>
          </a:xfrm>
          <a:prstGeom prst="rect">
            <a:avLst/>
          </a:prstGeom>
          <a:noFill/>
        </p:spPr>
      </p:pic>
      <p:pic>
        <p:nvPicPr>
          <p:cNvPr id="4102" name="Picture 6" descr="neanderthal_5"/>
          <p:cNvPicPr>
            <a:picLocks noChangeAspect="1" noChangeArrowheads="1"/>
          </p:cNvPicPr>
          <p:nvPr/>
        </p:nvPicPr>
        <p:blipFill>
          <a:blip r:embed="rId4" cstate="print"/>
          <a:srcRect/>
          <a:stretch>
            <a:fillRect/>
          </a:stretch>
        </p:blipFill>
        <p:spPr bwMode="auto">
          <a:xfrm>
            <a:off x="1906588" y="4508500"/>
            <a:ext cx="2122487" cy="212725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p:txBody>
          <a:bodyPr/>
          <a:lstStyle/>
          <a:p>
            <a:endParaRPr lang="ru-RU"/>
          </a:p>
        </p:txBody>
      </p:sp>
      <p:pic>
        <p:nvPicPr>
          <p:cNvPr id="50180" name="Picture 4" descr="4b0e3e9c88b8"/>
          <p:cNvPicPr>
            <a:picLocks noChangeAspect="1" noChangeArrowheads="1"/>
          </p:cNvPicPr>
          <p:nvPr>
            <p:ph type="body" idx="1"/>
          </p:nvPr>
        </p:nvPicPr>
        <p:blipFill>
          <a:blip r:embed="rId2" cstate="print"/>
          <a:srcRect/>
          <a:stretch>
            <a:fillRect/>
          </a:stretch>
        </p:blipFill>
        <p:spPr>
          <a:xfrm>
            <a:off x="-288925" y="260350"/>
            <a:ext cx="9432925" cy="6288088"/>
          </a:xfrm>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Rot="1" noChangeArrowheads="1"/>
          </p:cNvSpPr>
          <p:nvPr>
            <p:ph type="body" idx="1"/>
          </p:nvPr>
        </p:nvSpPr>
        <p:spPr/>
        <p:txBody>
          <a:bodyPr/>
          <a:lstStyle/>
          <a:p>
            <a:pPr algn="ctr">
              <a:buFont typeface="Wingdings" pitchFamily="2" charset="2"/>
              <a:buNone/>
            </a:pPr>
            <a:r>
              <a:rPr lang="ru-RU" sz="5400" b="1" i="1"/>
              <a:t>СПАСИБО ЗА ВНИМАНИЕ!!!</a:t>
            </a:r>
          </a:p>
          <a:p>
            <a:pPr algn="ctr">
              <a:buFont typeface="Wingdings" pitchFamily="2" charset="2"/>
              <a:buNone/>
            </a:pPr>
            <a:endParaRPr lang="ru-RU" sz="5400" b="1" i="1"/>
          </a:p>
          <a:p>
            <a:pPr algn="ctr">
              <a:buFont typeface="Wingdings" pitchFamily="2" charset="2"/>
              <a:buNone/>
            </a:pPr>
            <a:r>
              <a:rPr lang="ru-RU" sz="5400" b="1" i="1"/>
              <a:t>ДО НОВЫХ ВСТРЕЧ!!!</a:t>
            </a:r>
          </a:p>
          <a:p>
            <a:pPr algn="ctr">
              <a:buFont typeface="Wingdings" pitchFamily="2" charset="2"/>
              <a:buNone/>
            </a:pPr>
            <a:endParaRPr lang="ru-RU" sz="5400" b="1" i="1"/>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Rot="1" noChangeArrowheads="1"/>
          </p:cNvSpPr>
          <p:nvPr>
            <p:ph type="body" idx="1"/>
          </p:nvPr>
        </p:nvSpPr>
        <p:spPr>
          <a:xfrm>
            <a:off x="3949700" y="765175"/>
            <a:ext cx="5194300" cy="5360988"/>
          </a:xfrm>
        </p:spPr>
        <p:txBody>
          <a:bodyPr/>
          <a:lstStyle/>
          <a:p>
            <a:pPr>
              <a:lnSpc>
                <a:spcPct val="80000"/>
              </a:lnSpc>
              <a:buFont typeface="Wingdings" pitchFamily="2" charset="2"/>
              <a:buNone/>
            </a:pPr>
            <a:r>
              <a:rPr lang="ru-RU" sz="2800"/>
              <a:t>		В древней Индии, Новый год начинался 21 марта, в день весеннего равноденствия. Страна просыпалась от зимнего сна вместе с новым Солнцем. Дни становились длиннее, а люди начинали новую жизнь. В первый день весны они загадывали желания и закрепляли их, привязав к ветви дерева ленточку, или повесив на него своё украшение. </a:t>
            </a:r>
          </a:p>
        </p:txBody>
      </p:sp>
      <p:pic>
        <p:nvPicPr>
          <p:cNvPr id="5124" name="Picture 4" descr="k320indians"/>
          <p:cNvPicPr>
            <a:picLocks noChangeAspect="1" noChangeArrowheads="1"/>
          </p:cNvPicPr>
          <p:nvPr/>
        </p:nvPicPr>
        <p:blipFill>
          <a:blip r:embed="rId2" cstate="print"/>
          <a:srcRect/>
          <a:stretch>
            <a:fillRect/>
          </a:stretch>
        </p:blipFill>
        <p:spPr bwMode="auto">
          <a:xfrm>
            <a:off x="468313" y="2781300"/>
            <a:ext cx="3883025" cy="2913063"/>
          </a:xfrm>
          <a:prstGeom prst="rect">
            <a:avLst/>
          </a:prstGeom>
          <a:noFill/>
        </p:spPr>
      </p:pic>
      <p:pic>
        <p:nvPicPr>
          <p:cNvPr id="5125" name="Picture 5" descr="picture"/>
          <p:cNvPicPr>
            <a:picLocks noChangeAspect="1" noChangeArrowheads="1"/>
          </p:cNvPicPr>
          <p:nvPr/>
        </p:nvPicPr>
        <p:blipFill>
          <a:blip r:embed="rId3" cstate="print"/>
          <a:srcRect/>
          <a:stretch>
            <a:fillRect/>
          </a:stretch>
        </p:blipFill>
        <p:spPr bwMode="auto">
          <a:xfrm>
            <a:off x="250825" y="260350"/>
            <a:ext cx="3238500" cy="242887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Rot="1" noChangeArrowheads="1"/>
          </p:cNvSpPr>
          <p:nvPr>
            <p:ph type="body" idx="1"/>
          </p:nvPr>
        </p:nvSpPr>
        <p:spPr>
          <a:xfrm>
            <a:off x="323850" y="404813"/>
            <a:ext cx="4330700" cy="4752975"/>
          </a:xfrm>
        </p:spPr>
        <p:txBody>
          <a:bodyPr/>
          <a:lstStyle/>
          <a:p>
            <a:pPr>
              <a:lnSpc>
                <a:spcPct val="80000"/>
              </a:lnSpc>
            </a:pPr>
            <a:r>
              <a:rPr lang="ru-RU" sz="2000"/>
              <a:t>В Древней Греции Новый год наступал в день летнего солнцестояния — 22 июня. Празднование открывалось шествием в честь бога виноделия Диониса. Свиту Диониса составляли сатиры — дети земных женщин и Пана — козлоподобного бога стад, лесов и полей. Сатиры пели гимны в честь Диониса. Позднее, во времена Перикла и Сократа, сатиров заменили жрецы. Каждый раз под Новый год они собирались в окрестностях Афин, обряжались в козлиные шкуры и блеющими голосами воспевали Диониса. </a:t>
            </a:r>
          </a:p>
        </p:txBody>
      </p:sp>
      <p:pic>
        <p:nvPicPr>
          <p:cNvPr id="6148" name="Picture 4" descr="3474189_large"/>
          <p:cNvPicPr>
            <a:picLocks noChangeAspect="1" noChangeArrowheads="1"/>
          </p:cNvPicPr>
          <p:nvPr/>
        </p:nvPicPr>
        <p:blipFill>
          <a:blip r:embed="rId2" cstate="print"/>
          <a:srcRect/>
          <a:stretch>
            <a:fillRect/>
          </a:stretch>
        </p:blipFill>
        <p:spPr bwMode="auto">
          <a:xfrm>
            <a:off x="5508625" y="260350"/>
            <a:ext cx="3400425" cy="2324100"/>
          </a:xfrm>
          <a:prstGeom prst="rect">
            <a:avLst/>
          </a:prstGeom>
          <a:noFill/>
        </p:spPr>
      </p:pic>
      <p:pic>
        <p:nvPicPr>
          <p:cNvPr id="6149" name="Picture 5" descr="156325810"/>
          <p:cNvPicPr>
            <a:picLocks noChangeAspect="1" noChangeArrowheads="1"/>
          </p:cNvPicPr>
          <p:nvPr/>
        </p:nvPicPr>
        <p:blipFill>
          <a:blip r:embed="rId3" cstate="print"/>
          <a:srcRect/>
          <a:stretch>
            <a:fillRect/>
          </a:stretch>
        </p:blipFill>
        <p:spPr bwMode="auto">
          <a:xfrm>
            <a:off x="4716463" y="2924175"/>
            <a:ext cx="4098925" cy="2730500"/>
          </a:xfrm>
          <a:prstGeom prst="rect">
            <a:avLst/>
          </a:prstGeom>
          <a:noFill/>
        </p:spPr>
      </p:pic>
      <p:pic>
        <p:nvPicPr>
          <p:cNvPr id="6150" name="Picture 6" descr="j0216516"/>
          <p:cNvPicPr>
            <a:picLocks noChangeAspect="1" noChangeArrowheads="1"/>
          </p:cNvPicPr>
          <p:nvPr/>
        </p:nvPicPr>
        <p:blipFill>
          <a:blip r:embed="rId4" cstate="print"/>
          <a:srcRect/>
          <a:stretch>
            <a:fillRect/>
          </a:stretch>
        </p:blipFill>
        <p:spPr bwMode="auto">
          <a:xfrm rot="1947909">
            <a:off x="3924300" y="4554538"/>
            <a:ext cx="1990725" cy="230346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Rot="1" noChangeArrowheads="1"/>
          </p:cNvSpPr>
          <p:nvPr>
            <p:ph type="body" idx="1"/>
          </p:nvPr>
        </p:nvSpPr>
        <p:spPr>
          <a:xfrm>
            <a:off x="3492500" y="333375"/>
            <a:ext cx="5194300" cy="6408738"/>
          </a:xfrm>
        </p:spPr>
        <p:txBody>
          <a:bodyPr/>
          <a:lstStyle/>
          <a:p>
            <a:pPr>
              <a:lnSpc>
                <a:spcPct val="80000"/>
              </a:lnSpc>
              <a:buFont typeface="Wingdings" pitchFamily="2" charset="2"/>
              <a:buNone/>
            </a:pPr>
            <a:r>
              <a:rPr lang="ru-RU" sz="2800"/>
              <a:t>		В Древнем Египте Новый год праздновался в июле во время разлива Нила. В ночь с 19 на 20 июля жрецы в парадных одеждах под слаженное пение направлялись в заранее определённое место, поднимали лица к чёрному южному небу, стараясь первыми заметить, когда взойдёт над горизонтом самая яркая звезда — Сириус. Её появление на небосклоне означало наступление Нового года. </a:t>
            </a:r>
          </a:p>
        </p:txBody>
      </p:sp>
      <p:pic>
        <p:nvPicPr>
          <p:cNvPr id="7172" name="Picture 4" descr="main1226295003"/>
          <p:cNvPicPr>
            <a:picLocks noChangeAspect="1" noChangeArrowheads="1"/>
          </p:cNvPicPr>
          <p:nvPr/>
        </p:nvPicPr>
        <p:blipFill>
          <a:blip r:embed="rId2" cstate="print"/>
          <a:srcRect/>
          <a:stretch>
            <a:fillRect/>
          </a:stretch>
        </p:blipFill>
        <p:spPr bwMode="auto">
          <a:xfrm>
            <a:off x="179388" y="260350"/>
            <a:ext cx="2378075" cy="3457575"/>
          </a:xfrm>
          <a:prstGeom prst="rect">
            <a:avLst/>
          </a:prstGeom>
          <a:noFill/>
        </p:spPr>
      </p:pic>
      <p:pic>
        <p:nvPicPr>
          <p:cNvPr id="7173" name="Picture 5" descr="j0216516"/>
          <p:cNvPicPr>
            <a:picLocks noChangeAspect="1" noChangeArrowheads="1"/>
          </p:cNvPicPr>
          <p:nvPr/>
        </p:nvPicPr>
        <p:blipFill>
          <a:blip r:embed="rId3" cstate="print"/>
          <a:srcRect/>
          <a:stretch>
            <a:fillRect/>
          </a:stretch>
        </p:blipFill>
        <p:spPr bwMode="auto">
          <a:xfrm rot="-2823799">
            <a:off x="335756" y="4710907"/>
            <a:ext cx="1990725" cy="2303462"/>
          </a:xfrm>
          <a:prstGeom prst="rect">
            <a:avLst/>
          </a:prstGeom>
          <a:noFill/>
        </p:spPr>
      </p:pic>
      <p:pic>
        <p:nvPicPr>
          <p:cNvPr id="7174" name="Picture 6" descr="египтян"/>
          <p:cNvPicPr>
            <a:picLocks noChangeAspect="1" noChangeArrowheads="1"/>
          </p:cNvPicPr>
          <p:nvPr/>
        </p:nvPicPr>
        <p:blipFill>
          <a:blip r:embed="rId4" cstate="print"/>
          <a:srcRect/>
          <a:stretch>
            <a:fillRect/>
          </a:stretch>
        </p:blipFill>
        <p:spPr bwMode="auto">
          <a:xfrm>
            <a:off x="1258888" y="2276475"/>
            <a:ext cx="2651125" cy="301466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Rot="1" noChangeArrowheads="1"/>
          </p:cNvSpPr>
          <p:nvPr>
            <p:ph type="body" idx="1"/>
          </p:nvPr>
        </p:nvSpPr>
        <p:spPr>
          <a:xfrm>
            <a:off x="468313" y="333375"/>
            <a:ext cx="4103687" cy="5975350"/>
          </a:xfrm>
        </p:spPr>
        <p:txBody>
          <a:bodyPr/>
          <a:lstStyle/>
          <a:p>
            <a:pPr>
              <a:lnSpc>
                <a:spcPct val="80000"/>
              </a:lnSpc>
            </a:pPr>
            <a:r>
              <a:rPr lang="ru-RU" sz="2400"/>
              <a:t>В Древнем Риме Новый год также праздновали в начале марта до тех пор, пока Юлий Цезарь не ввёл новый календарь (28 февраля 46 г. до н. э.). После этого первым днём Нового года стали считать первый день января. Своё название январь получил в честь римского бога — двуликого Януса. Одно лицо Януса было обращено назад к прошлому году, другое — вперёд к новому. </a:t>
            </a:r>
          </a:p>
        </p:txBody>
      </p:sp>
      <p:pic>
        <p:nvPicPr>
          <p:cNvPr id="8196" name="Picture 4" descr="цезарь"/>
          <p:cNvPicPr>
            <a:picLocks noChangeAspect="1" noChangeArrowheads="1"/>
          </p:cNvPicPr>
          <p:nvPr/>
        </p:nvPicPr>
        <p:blipFill>
          <a:blip r:embed="rId2" cstate="print"/>
          <a:srcRect/>
          <a:stretch>
            <a:fillRect/>
          </a:stretch>
        </p:blipFill>
        <p:spPr bwMode="auto">
          <a:xfrm>
            <a:off x="4859338" y="115888"/>
            <a:ext cx="3960812" cy="3211512"/>
          </a:xfrm>
          <a:prstGeom prst="rect">
            <a:avLst/>
          </a:prstGeom>
          <a:noFill/>
        </p:spPr>
      </p:pic>
      <p:pic>
        <p:nvPicPr>
          <p:cNvPr id="8197" name="Picture 5" descr="цезарь 2"/>
          <p:cNvPicPr>
            <a:picLocks noChangeAspect="1" noChangeArrowheads="1"/>
          </p:cNvPicPr>
          <p:nvPr/>
        </p:nvPicPr>
        <p:blipFill>
          <a:blip r:embed="rId3" cstate="print"/>
          <a:srcRect/>
          <a:stretch>
            <a:fillRect/>
          </a:stretch>
        </p:blipFill>
        <p:spPr bwMode="auto">
          <a:xfrm>
            <a:off x="4427538" y="4005263"/>
            <a:ext cx="4432300" cy="241776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3132138" y="2565400"/>
            <a:ext cx="1366837" cy="1517650"/>
          </a:xfrm>
        </p:spPr>
        <p:txBody>
          <a:bodyPr/>
          <a:lstStyle/>
          <a:p>
            <a:pPr algn="l"/>
            <a:r>
              <a:rPr lang="ru-RU" sz="2000"/>
              <a:t>     было </a:t>
            </a:r>
            <a:br>
              <a:rPr lang="ru-RU" sz="2000"/>
            </a:br>
            <a:r>
              <a:rPr lang="ru-RU" sz="2000"/>
              <a:t/>
            </a:r>
            <a:br>
              <a:rPr lang="ru-RU" sz="2000"/>
            </a:br>
            <a:r>
              <a:rPr lang="ru-RU" sz="2000"/>
              <a:t>    стало</a:t>
            </a:r>
            <a:br>
              <a:rPr lang="ru-RU" sz="2000"/>
            </a:br>
            <a:endParaRPr lang="ru-RU" sz="2000"/>
          </a:p>
        </p:txBody>
      </p:sp>
      <p:sp>
        <p:nvSpPr>
          <p:cNvPr id="9219" name="Rectangle 3"/>
          <p:cNvSpPr>
            <a:spLocks noGrp="1" noRot="1" noChangeArrowheads="1"/>
          </p:cNvSpPr>
          <p:nvPr>
            <p:ph type="body" idx="1"/>
          </p:nvPr>
        </p:nvSpPr>
        <p:spPr>
          <a:xfrm>
            <a:off x="4500563" y="260350"/>
            <a:ext cx="4186237" cy="5865813"/>
          </a:xfrm>
        </p:spPr>
        <p:txBody>
          <a:bodyPr/>
          <a:lstStyle/>
          <a:p>
            <a:pPr>
              <a:lnSpc>
                <a:spcPct val="80000"/>
              </a:lnSpc>
            </a:pPr>
            <a:r>
              <a:rPr lang="ru-RU" sz="2400"/>
              <a:t>В новогодний праздник римляне украшали свои дома и дарили друг другу подарки и монеты с изображением этого бога. Празднования продолжались несколько дней. В Древнем Риме первыми подарками были ветви лавра — символы счастья и удачи. Одаривали друг друга также и плодами, оклеенными позолотой, финиками и винными ягодами, затем медными монетами и даже ценными подарками. </a:t>
            </a:r>
          </a:p>
        </p:txBody>
      </p:sp>
      <p:pic>
        <p:nvPicPr>
          <p:cNvPr id="9220" name="Picture 4" descr="было в риме"/>
          <p:cNvPicPr>
            <a:picLocks noChangeAspect="1" noChangeArrowheads="1"/>
          </p:cNvPicPr>
          <p:nvPr/>
        </p:nvPicPr>
        <p:blipFill>
          <a:blip r:embed="rId2" cstate="print"/>
          <a:srcRect/>
          <a:stretch>
            <a:fillRect/>
          </a:stretch>
        </p:blipFill>
        <p:spPr bwMode="auto">
          <a:xfrm>
            <a:off x="323850" y="188913"/>
            <a:ext cx="2806700" cy="4176712"/>
          </a:xfrm>
          <a:prstGeom prst="rect">
            <a:avLst/>
          </a:prstGeom>
          <a:noFill/>
        </p:spPr>
      </p:pic>
      <p:pic>
        <p:nvPicPr>
          <p:cNvPr id="9221" name="Picture 5" descr="стало в риме"/>
          <p:cNvPicPr>
            <a:picLocks noChangeAspect="1" noChangeArrowheads="1"/>
          </p:cNvPicPr>
          <p:nvPr/>
        </p:nvPicPr>
        <p:blipFill>
          <a:blip r:embed="rId3" cstate="print"/>
          <a:srcRect/>
          <a:stretch>
            <a:fillRect/>
          </a:stretch>
        </p:blipFill>
        <p:spPr bwMode="auto">
          <a:xfrm>
            <a:off x="971550" y="4149725"/>
            <a:ext cx="3744913" cy="2392363"/>
          </a:xfrm>
          <a:prstGeom prst="rect">
            <a:avLst/>
          </a:prstGeom>
          <a:noFill/>
        </p:spPr>
      </p:pic>
      <p:sp>
        <p:nvSpPr>
          <p:cNvPr id="9225" name="Line 9"/>
          <p:cNvSpPr>
            <a:spLocks noChangeShapeType="1"/>
          </p:cNvSpPr>
          <p:nvPr/>
        </p:nvSpPr>
        <p:spPr bwMode="auto">
          <a:xfrm flipH="1">
            <a:off x="3132138" y="2852738"/>
            <a:ext cx="431800" cy="0"/>
          </a:xfrm>
          <a:prstGeom prst="line">
            <a:avLst/>
          </a:prstGeom>
          <a:noFill/>
          <a:ln w="9525">
            <a:solidFill>
              <a:schemeClr val="tx1"/>
            </a:solidFill>
            <a:round/>
            <a:headEnd/>
            <a:tailEnd type="triangle" w="med" len="med"/>
          </a:ln>
          <a:effectLst/>
        </p:spPr>
        <p:txBody>
          <a:bodyPr/>
          <a:lstStyle/>
          <a:p>
            <a:endParaRPr lang="ru-RU"/>
          </a:p>
        </p:txBody>
      </p:sp>
      <p:sp>
        <p:nvSpPr>
          <p:cNvPr id="9226" name="Line 10"/>
          <p:cNvSpPr>
            <a:spLocks noChangeShapeType="1"/>
          </p:cNvSpPr>
          <p:nvPr/>
        </p:nvSpPr>
        <p:spPr bwMode="auto">
          <a:xfrm>
            <a:off x="3851275" y="3644900"/>
            <a:ext cx="0" cy="431800"/>
          </a:xfrm>
          <a:prstGeom prst="line">
            <a:avLst/>
          </a:prstGeom>
          <a:noFill/>
          <a:ln w="9525">
            <a:solidFill>
              <a:schemeClr val="tx1"/>
            </a:solidFill>
            <a:round/>
            <a:headEnd/>
            <a:tailEnd type="triangle" w="med" len="med"/>
          </a:ln>
          <a:effectLst/>
        </p:spPr>
        <p:txBody>
          <a:bodyPr/>
          <a:lstStyle/>
          <a:p>
            <a:endParaRPr lang="ru-RU"/>
          </a:p>
        </p:txBody>
      </p:sp>
      <p:pic>
        <p:nvPicPr>
          <p:cNvPr id="9227" name="Picture 11" descr="j0299587"/>
          <p:cNvPicPr>
            <a:picLocks noChangeAspect="1" noChangeArrowheads="1"/>
          </p:cNvPicPr>
          <p:nvPr/>
        </p:nvPicPr>
        <p:blipFill>
          <a:blip r:embed="rId4" cstate="print"/>
          <a:srcRect/>
          <a:stretch>
            <a:fillRect/>
          </a:stretch>
        </p:blipFill>
        <p:spPr bwMode="auto">
          <a:xfrm>
            <a:off x="2555875" y="115888"/>
            <a:ext cx="963613" cy="962025"/>
          </a:xfrm>
          <a:prstGeom prst="rect">
            <a:avLst/>
          </a:prstGeom>
          <a:noFill/>
        </p:spPr>
      </p:pic>
      <p:pic>
        <p:nvPicPr>
          <p:cNvPr id="9228" name="Picture 12" descr="j0299587"/>
          <p:cNvPicPr>
            <a:picLocks noChangeAspect="1" noChangeArrowheads="1"/>
          </p:cNvPicPr>
          <p:nvPr/>
        </p:nvPicPr>
        <p:blipFill>
          <a:blip r:embed="rId4" cstate="print"/>
          <a:srcRect/>
          <a:stretch>
            <a:fillRect/>
          </a:stretch>
        </p:blipFill>
        <p:spPr bwMode="auto">
          <a:xfrm>
            <a:off x="7812088" y="5589588"/>
            <a:ext cx="890587" cy="889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Rot="1" noChangeArrowheads="1"/>
          </p:cNvSpPr>
          <p:nvPr>
            <p:ph type="body" idx="1"/>
          </p:nvPr>
        </p:nvSpPr>
        <p:spPr>
          <a:xfrm>
            <a:off x="1042988" y="1484313"/>
            <a:ext cx="7643812" cy="5040312"/>
          </a:xfrm>
        </p:spPr>
        <p:txBody>
          <a:bodyPr/>
          <a:lstStyle/>
          <a:p>
            <a:pPr>
              <a:lnSpc>
                <a:spcPct val="90000"/>
              </a:lnSpc>
            </a:pPr>
            <a:r>
              <a:rPr lang="ru-RU"/>
              <a:t>Наши предки, восточные славяне, отмечали приход Нового года точно так же, как и другие народы, весной. Год делили на две половины: летнюю и зимнюю. Начинался он с первого весеннего месяца — марта, потому что именно с этой поры природа пробуждается ото сна к жизни. Даже названия месяцев у древних славян тесно связаны с явлениями природы: </a:t>
            </a:r>
          </a:p>
        </p:txBody>
      </p:sp>
      <p:pic>
        <p:nvPicPr>
          <p:cNvPr id="10244" name="Picture 4" descr="j0216516"/>
          <p:cNvPicPr>
            <a:picLocks noChangeAspect="1" noChangeArrowheads="1"/>
          </p:cNvPicPr>
          <p:nvPr/>
        </p:nvPicPr>
        <p:blipFill>
          <a:blip r:embed="rId2" cstate="print"/>
          <a:srcRect/>
          <a:stretch>
            <a:fillRect/>
          </a:stretch>
        </p:blipFill>
        <p:spPr bwMode="auto">
          <a:xfrm>
            <a:off x="0" y="0"/>
            <a:ext cx="1703388" cy="197008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Облака">
  <a:themeElements>
    <a:clrScheme name="Облака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Облака">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блака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Облака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Облака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Облака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Облака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Облака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Облака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Облака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Облака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Clouds</Template>
  <TotalTime>240</TotalTime>
  <Words>964</Words>
  <Application>Microsoft Office PowerPoint</Application>
  <PresentationFormat>Экран (4:3)</PresentationFormat>
  <Paragraphs>66</Paragraphs>
  <Slides>31</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31</vt:i4>
      </vt:variant>
    </vt:vector>
  </HeadingPairs>
  <TitlesOfParts>
    <vt:vector size="34" baseType="lpstr">
      <vt:lpstr>Arial</vt:lpstr>
      <vt:lpstr>Wingdings</vt:lpstr>
      <vt:lpstr>Облака</vt:lpstr>
      <vt:lpstr>ИСТОРИЯ НОВОГО ГОДА</vt:lpstr>
      <vt:lpstr>Слайд 2</vt:lpstr>
      <vt:lpstr>Как и почему встречали Новый Год в старину?</vt:lpstr>
      <vt:lpstr>Слайд 4</vt:lpstr>
      <vt:lpstr>Слайд 5</vt:lpstr>
      <vt:lpstr>Слайд 6</vt:lpstr>
      <vt:lpstr>Слайд 7</vt:lpstr>
      <vt:lpstr>     было       стало </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Требования к новогодней ёлке.</vt:lpstr>
      <vt:lpstr>Слайд 23</vt:lpstr>
      <vt:lpstr>Слайд 24</vt:lpstr>
      <vt:lpstr>Слайд 25</vt:lpstr>
      <vt:lpstr>Празднование Нового Года в наше время. 1990-2009г.</vt:lpstr>
      <vt:lpstr>Слайд 27</vt:lpstr>
      <vt:lpstr>А настоящий Дед Мороз, живёт в Великом Устюге!!!</vt:lpstr>
      <vt:lpstr>А я вам желаю в Новом Году….</vt:lpstr>
      <vt:lpstr>Слайд 30</vt:lpstr>
      <vt:lpstr>Слайд 31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ИСТОРИЯ НОВОГО ГОДА</dc:title>
  <dc:creator>Zver</dc:creator>
  <cp:lastModifiedBy>мой</cp:lastModifiedBy>
  <cp:revision>7</cp:revision>
  <dcterms:created xsi:type="dcterms:W3CDTF">2009-12-17T16:14:39Z</dcterms:created>
  <dcterms:modified xsi:type="dcterms:W3CDTF">2013-11-30T15:22:51Z</dcterms:modified>
</cp:coreProperties>
</file>