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5043-31F4-45CB-8A5F-055B3D61F2E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4486-12EB-4645-A6F3-1B53A39A89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5043-31F4-45CB-8A5F-055B3D61F2E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4486-12EB-4645-A6F3-1B53A39A89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5043-31F4-45CB-8A5F-055B3D61F2E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4486-12EB-4645-A6F3-1B53A39A89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5043-31F4-45CB-8A5F-055B3D61F2E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4486-12EB-4645-A6F3-1B53A39A89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5043-31F4-45CB-8A5F-055B3D61F2E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4486-12EB-4645-A6F3-1B53A39A89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5043-31F4-45CB-8A5F-055B3D61F2E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4486-12EB-4645-A6F3-1B53A39A89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5043-31F4-45CB-8A5F-055B3D61F2E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4486-12EB-4645-A6F3-1B53A39A89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5043-31F4-45CB-8A5F-055B3D61F2E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4486-12EB-4645-A6F3-1B53A39A89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5043-31F4-45CB-8A5F-055B3D61F2E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4486-12EB-4645-A6F3-1B53A39A89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5043-31F4-45CB-8A5F-055B3D61F2E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4486-12EB-4645-A6F3-1B53A39A89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5043-31F4-45CB-8A5F-055B3D61F2E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4486-12EB-4645-A6F3-1B53A39A89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05043-31F4-45CB-8A5F-055B3D61F2E9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24486-12EB-4645-A6F3-1B53A39A89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500188"/>
            <a:ext cx="830738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214282" y="571480"/>
            <a:ext cx="87154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рисунках определите направление силы Ампера, направления тока в проводнике, направления линий магнитного поля, полюса магнита.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1320800" y="2035175"/>
            <a:ext cx="64293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000500" y="2500313"/>
            <a:ext cx="571500" cy="15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5214938" y="2357438"/>
            <a:ext cx="285750" cy="2857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Умножение 8"/>
          <p:cNvSpPr/>
          <p:nvPr/>
        </p:nvSpPr>
        <p:spPr>
          <a:xfrm>
            <a:off x="5143500" y="2357438"/>
            <a:ext cx="428625" cy="285750"/>
          </a:xfrm>
          <a:prstGeom prst="mathMultiply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>
            <a:off x="7143750" y="2500313"/>
            <a:ext cx="571500" cy="15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Умножение 11"/>
          <p:cNvSpPr/>
          <p:nvPr/>
        </p:nvSpPr>
        <p:spPr>
          <a:xfrm>
            <a:off x="1500188" y="4500563"/>
            <a:ext cx="357187" cy="357187"/>
          </a:xfrm>
          <a:prstGeom prst="mathMultiply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Умножение 12"/>
          <p:cNvSpPr/>
          <p:nvPr/>
        </p:nvSpPr>
        <p:spPr>
          <a:xfrm>
            <a:off x="4000500" y="4929188"/>
            <a:ext cx="357188" cy="357187"/>
          </a:xfrm>
          <a:prstGeom prst="mathMultiply">
            <a:avLst/>
          </a:prstGeom>
          <a:solidFill>
            <a:srgbClr val="0070C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Умножение 13"/>
          <p:cNvSpPr/>
          <p:nvPr/>
        </p:nvSpPr>
        <p:spPr>
          <a:xfrm>
            <a:off x="4000500" y="4143375"/>
            <a:ext cx="357188" cy="357188"/>
          </a:xfrm>
          <a:prstGeom prst="mathMultiply">
            <a:avLst/>
          </a:prstGeom>
          <a:solidFill>
            <a:srgbClr val="0070C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Умножение 14"/>
          <p:cNvSpPr/>
          <p:nvPr/>
        </p:nvSpPr>
        <p:spPr>
          <a:xfrm>
            <a:off x="3143250" y="4929188"/>
            <a:ext cx="357188" cy="357187"/>
          </a:xfrm>
          <a:prstGeom prst="mathMultiply">
            <a:avLst/>
          </a:prstGeom>
          <a:solidFill>
            <a:srgbClr val="0070C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Умножение 15"/>
          <p:cNvSpPr/>
          <p:nvPr/>
        </p:nvSpPr>
        <p:spPr>
          <a:xfrm>
            <a:off x="3071813" y="4143375"/>
            <a:ext cx="357187" cy="357188"/>
          </a:xfrm>
          <a:prstGeom prst="mathMultiply">
            <a:avLst/>
          </a:prstGeom>
          <a:solidFill>
            <a:srgbClr val="0070C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500688" y="4000500"/>
            <a:ext cx="4286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N</a:t>
            </a:r>
          </a:p>
          <a:p>
            <a:endParaRPr lang="en-US" sz="2000" b="1">
              <a:solidFill>
                <a:srgbClr val="FF0000"/>
              </a:solidFill>
            </a:endParaRPr>
          </a:p>
          <a:p>
            <a:endParaRPr lang="en-US" sz="2000" b="1">
              <a:solidFill>
                <a:srgbClr val="FF0000"/>
              </a:solidFill>
            </a:endParaRPr>
          </a:p>
          <a:p>
            <a:r>
              <a:rPr lang="en-US" sz="2000" b="1">
                <a:solidFill>
                  <a:srgbClr val="FF0000"/>
                </a:solidFill>
              </a:rPr>
              <a:t>S</a:t>
            </a:r>
            <a:endParaRPr lang="ru-RU" sz="2000" b="1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500938" y="5214938"/>
            <a:ext cx="1214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F = 0</a:t>
            </a:r>
            <a:endParaRPr lang="ru-RU" sz="2000" b="1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071802" y="0"/>
            <a:ext cx="2820252" cy="64633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 smtClean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Вспомним.</a:t>
            </a:r>
            <a:endParaRPr lang="ru-RU" sz="3600" b="1" spc="50" dirty="0">
              <a:ln w="11430"/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Лабораторная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работа № 11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Изучение электрического двигателя постоянного 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тока </a:t>
            </a:r>
            <a:r>
              <a:rPr lang="ru-R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(на модели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Цель работы: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познакомиться на модели электродвигателя постоянного тока с его устройством 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работой.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Приборы </a:t>
            </a:r>
            <a:r>
              <a:rPr lang="ru-RU" sz="3200" dirty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и материалы: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модель электродвигателя, лабораторный источник питания, ключ, соединительные провода.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501122" cy="60007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5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sz="5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техники безопасности</a:t>
            </a:r>
            <a:r>
              <a:rPr lang="ru-RU" sz="5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столе не должно быть никаких посторонних предметов. Внимание! Электрический ток! Изоляция проводников должна быть не нарушена. Не включайте цепь без разрешения учителя.  Не прикасайтесь руками к вращающимся деталям электродвигателя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Длинные волосы необходимо убрать так, чтобы они не попали во вращающиеся части двигателя. После выполнения работы рабочее место привести в порядок, цепь разомкнуть и разобрать.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Порядок выполнения работы.</a:t>
            </a: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1.Рассмотрите модель электродвигателя. Укажите на рисунке 1 основные его части.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Файл:Electric motor cycle 1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928934"/>
            <a:ext cx="3643338" cy="3243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098" name="AutoShape 2"/>
          <p:cNvCxnSpPr>
            <a:cxnSpLocks noChangeShapeType="1"/>
          </p:cNvCxnSpPr>
          <p:nvPr/>
        </p:nvCxnSpPr>
        <p:spPr bwMode="auto">
          <a:xfrm flipV="1">
            <a:off x="1928794" y="3071810"/>
            <a:ext cx="1893887" cy="4572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099" name="AutoShape 3"/>
          <p:cNvCxnSpPr>
            <a:cxnSpLocks noChangeShapeType="1"/>
          </p:cNvCxnSpPr>
          <p:nvPr/>
        </p:nvCxnSpPr>
        <p:spPr bwMode="auto">
          <a:xfrm rot="5400000">
            <a:off x="3171818" y="3186108"/>
            <a:ext cx="800100" cy="571504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786182" y="2786058"/>
            <a:ext cx="333375" cy="285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01" name="AutoShape 5"/>
          <p:cNvCxnSpPr>
            <a:cxnSpLocks noChangeShapeType="1"/>
          </p:cNvCxnSpPr>
          <p:nvPr/>
        </p:nvCxnSpPr>
        <p:spPr bwMode="auto">
          <a:xfrm flipH="1">
            <a:off x="785786" y="4429132"/>
            <a:ext cx="1133475" cy="32385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102" name="AutoShape 6"/>
          <p:cNvCxnSpPr>
            <a:cxnSpLocks noChangeShapeType="1"/>
          </p:cNvCxnSpPr>
          <p:nvPr/>
        </p:nvCxnSpPr>
        <p:spPr bwMode="auto">
          <a:xfrm rot="10800000" flipV="1">
            <a:off x="785788" y="4714883"/>
            <a:ext cx="2000263" cy="71439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71472" y="4572008"/>
            <a:ext cx="238125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05" name="AutoShape 9"/>
          <p:cNvCxnSpPr>
            <a:cxnSpLocks noChangeShapeType="1"/>
          </p:cNvCxnSpPr>
          <p:nvPr/>
        </p:nvCxnSpPr>
        <p:spPr bwMode="auto">
          <a:xfrm rot="10800000" flipV="1">
            <a:off x="2214546" y="4286255"/>
            <a:ext cx="2143140" cy="368301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4429124" y="4071942"/>
            <a:ext cx="304800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714744" y="6357958"/>
            <a:ext cx="714380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Рис.1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07" name="AutoShape 11"/>
          <p:cNvCxnSpPr>
            <a:cxnSpLocks noChangeShapeType="1"/>
          </p:cNvCxnSpPr>
          <p:nvPr/>
        </p:nvCxnSpPr>
        <p:spPr bwMode="auto">
          <a:xfrm rot="10800000">
            <a:off x="1643046" y="5643578"/>
            <a:ext cx="1143005" cy="500066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108" name="AutoShape 12"/>
          <p:cNvCxnSpPr>
            <a:cxnSpLocks noChangeShapeType="1"/>
          </p:cNvCxnSpPr>
          <p:nvPr/>
        </p:nvCxnSpPr>
        <p:spPr bwMode="auto">
          <a:xfrm>
            <a:off x="2571736" y="5715016"/>
            <a:ext cx="200025" cy="4572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786050" y="6000768"/>
            <a:ext cx="238125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12" name="AutoShape 16"/>
          <p:cNvCxnSpPr>
            <a:cxnSpLocks noChangeShapeType="1"/>
          </p:cNvCxnSpPr>
          <p:nvPr/>
        </p:nvCxnSpPr>
        <p:spPr bwMode="auto">
          <a:xfrm flipH="1" flipV="1">
            <a:off x="2000232" y="5072074"/>
            <a:ext cx="1706562" cy="18097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714744" y="5072074"/>
            <a:ext cx="333375" cy="285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5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4786314" y="2928934"/>
            <a:ext cx="4240213" cy="35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1 -  ______________________________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2 -  ______________________________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3 -  ______________________________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4 -  ______________________________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5 -  ______________________________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4525963"/>
          </a:xfrm>
        </p:spPr>
        <p:txBody>
          <a:bodyPr/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2.Соберите электрическую цепь, состоящую из источника тока,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модели электродвигателя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ключа ,соединив все последовательно.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Начертите схему цепи.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643446"/>
            <a:ext cx="157163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643182"/>
            <a:ext cx="1285884" cy="1714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4643446"/>
            <a:ext cx="1285884" cy="1162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олилиния 7"/>
          <p:cNvSpPr/>
          <p:nvPr/>
        </p:nvSpPr>
        <p:spPr>
          <a:xfrm>
            <a:off x="2086252" y="4358936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2086252" y="4341181"/>
            <a:ext cx="1552594" cy="1205035"/>
          </a:xfrm>
          <a:custGeom>
            <a:avLst/>
            <a:gdLst>
              <a:gd name="connsiteX0" fmla="*/ 0 w 1552594"/>
              <a:gd name="connsiteY0" fmla="*/ 0 h 1205035"/>
              <a:gd name="connsiteX1" fmla="*/ 44389 w 1552594"/>
              <a:gd name="connsiteY1" fmla="*/ 71021 h 1205035"/>
              <a:gd name="connsiteX2" fmla="*/ 88777 w 1552594"/>
              <a:gd name="connsiteY2" fmla="*/ 115409 h 1205035"/>
              <a:gd name="connsiteX3" fmla="*/ 106532 w 1552594"/>
              <a:gd name="connsiteY3" fmla="*/ 133165 h 1205035"/>
              <a:gd name="connsiteX4" fmla="*/ 159798 w 1552594"/>
              <a:gd name="connsiteY4" fmla="*/ 159798 h 1205035"/>
              <a:gd name="connsiteX5" fmla="*/ 230820 w 1552594"/>
              <a:gd name="connsiteY5" fmla="*/ 213064 h 1205035"/>
              <a:gd name="connsiteX6" fmla="*/ 310719 w 1552594"/>
              <a:gd name="connsiteY6" fmla="*/ 239697 h 1205035"/>
              <a:gd name="connsiteX7" fmla="*/ 337352 w 1552594"/>
              <a:gd name="connsiteY7" fmla="*/ 248574 h 1205035"/>
              <a:gd name="connsiteX8" fmla="*/ 372863 w 1552594"/>
              <a:gd name="connsiteY8" fmla="*/ 266330 h 1205035"/>
              <a:gd name="connsiteX9" fmla="*/ 452762 w 1552594"/>
              <a:gd name="connsiteY9" fmla="*/ 275207 h 1205035"/>
              <a:gd name="connsiteX10" fmla="*/ 514905 w 1552594"/>
              <a:gd name="connsiteY10" fmla="*/ 292963 h 1205035"/>
              <a:gd name="connsiteX11" fmla="*/ 603682 w 1552594"/>
              <a:gd name="connsiteY11" fmla="*/ 310718 h 1205035"/>
              <a:gd name="connsiteX12" fmla="*/ 683581 w 1552594"/>
              <a:gd name="connsiteY12" fmla="*/ 319596 h 1205035"/>
              <a:gd name="connsiteX13" fmla="*/ 852257 w 1552594"/>
              <a:gd name="connsiteY13" fmla="*/ 346229 h 1205035"/>
              <a:gd name="connsiteX14" fmla="*/ 994299 w 1552594"/>
              <a:gd name="connsiteY14" fmla="*/ 355106 h 1205035"/>
              <a:gd name="connsiteX15" fmla="*/ 1091954 w 1552594"/>
              <a:gd name="connsiteY15" fmla="*/ 372862 h 1205035"/>
              <a:gd name="connsiteX16" fmla="*/ 1145220 w 1552594"/>
              <a:gd name="connsiteY16" fmla="*/ 390617 h 1205035"/>
              <a:gd name="connsiteX17" fmla="*/ 1180731 w 1552594"/>
              <a:gd name="connsiteY17" fmla="*/ 408372 h 1205035"/>
              <a:gd name="connsiteX18" fmla="*/ 1207364 w 1552594"/>
              <a:gd name="connsiteY18" fmla="*/ 417250 h 1205035"/>
              <a:gd name="connsiteX19" fmla="*/ 1260630 w 1552594"/>
              <a:gd name="connsiteY19" fmla="*/ 443883 h 1205035"/>
              <a:gd name="connsiteX20" fmla="*/ 1287263 w 1552594"/>
              <a:gd name="connsiteY20" fmla="*/ 470516 h 1205035"/>
              <a:gd name="connsiteX21" fmla="*/ 1331651 w 1552594"/>
              <a:gd name="connsiteY21" fmla="*/ 506027 h 1205035"/>
              <a:gd name="connsiteX22" fmla="*/ 1349406 w 1552594"/>
              <a:gd name="connsiteY22" fmla="*/ 532660 h 1205035"/>
              <a:gd name="connsiteX23" fmla="*/ 1393795 w 1552594"/>
              <a:gd name="connsiteY23" fmla="*/ 568170 h 1205035"/>
              <a:gd name="connsiteX24" fmla="*/ 1402672 w 1552594"/>
              <a:gd name="connsiteY24" fmla="*/ 594803 h 1205035"/>
              <a:gd name="connsiteX25" fmla="*/ 1438183 w 1552594"/>
              <a:gd name="connsiteY25" fmla="*/ 639192 h 1205035"/>
              <a:gd name="connsiteX26" fmla="*/ 1464816 w 1552594"/>
              <a:gd name="connsiteY26" fmla="*/ 692458 h 1205035"/>
              <a:gd name="connsiteX27" fmla="*/ 1473694 w 1552594"/>
              <a:gd name="connsiteY27" fmla="*/ 719091 h 1205035"/>
              <a:gd name="connsiteX28" fmla="*/ 1491449 w 1552594"/>
              <a:gd name="connsiteY28" fmla="*/ 745724 h 1205035"/>
              <a:gd name="connsiteX29" fmla="*/ 1526960 w 1552594"/>
              <a:gd name="connsiteY29" fmla="*/ 825623 h 1205035"/>
              <a:gd name="connsiteX30" fmla="*/ 1535837 w 1552594"/>
              <a:gd name="connsiteY30" fmla="*/ 861134 h 1205035"/>
              <a:gd name="connsiteX31" fmla="*/ 1535837 w 1552594"/>
              <a:gd name="connsiteY31" fmla="*/ 1109708 h 1205035"/>
              <a:gd name="connsiteX32" fmla="*/ 1500327 w 1552594"/>
              <a:gd name="connsiteY32" fmla="*/ 1180730 h 1205035"/>
              <a:gd name="connsiteX33" fmla="*/ 1384917 w 1552594"/>
              <a:gd name="connsiteY33" fmla="*/ 1198485 h 1205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552594" h="1205035">
                <a:moveTo>
                  <a:pt x="0" y="0"/>
                </a:moveTo>
                <a:cubicBezTo>
                  <a:pt x="21130" y="63388"/>
                  <a:pt x="2183" y="42884"/>
                  <a:pt x="44389" y="71021"/>
                </a:cubicBezTo>
                <a:cubicBezTo>
                  <a:pt x="74827" y="116680"/>
                  <a:pt x="46501" y="81588"/>
                  <a:pt x="88777" y="115409"/>
                </a:cubicBezTo>
                <a:cubicBezTo>
                  <a:pt x="95313" y="120638"/>
                  <a:pt x="99996" y="127936"/>
                  <a:pt x="106532" y="133165"/>
                </a:cubicBezTo>
                <a:cubicBezTo>
                  <a:pt x="131115" y="152832"/>
                  <a:pt x="131670" y="150422"/>
                  <a:pt x="159798" y="159798"/>
                </a:cubicBezTo>
                <a:cubicBezTo>
                  <a:pt x="180830" y="180829"/>
                  <a:pt x="200708" y="203027"/>
                  <a:pt x="230820" y="213064"/>
                </a:cubicBezTo>
                <a:lnTo>
                  <a:pt x="310719" y="239697"/>
                </a:lnTo>
                <a:cubicBezTo>
                  <a:pt x="319597" y="242656"/>
                  <a:pt x="328982" y="244389"/>
                  <a:pt x="337352" y="248574"/>
                </a:cubicBezTo>
                <a:cubicBezTo>
                  <a:pt x="349189" y="254493"/>
                  <a:pt x="359968" y="263354"/>
                  <a:pt x="372863" y="266330"/>
                </a:cubicBezTo>
                <a:cubicBezTo>
                  <a:pt x="398974" y="272356"/>
                  <a:pt x="426129" y="272248"/>
                  <a:pt x="452762" y="275207"/>
                </a:cubicBezTo>
                <a:cubicBezTo>
                  <a:pt x="480707" y="284522"/>
                  <a:pt x="483697" y="286276"/>
                  <a:pt x="514905" y="292963"/>
                </a:cubicBezTo>
                <a:cubicBezTo>
                  <a:pt x="544413" y="299286"/>
                  <a:pt x="573688" y="307385"/>
                  <a:pt x="603682" y="310718"/>
                </a:cubicBezTo>
                <a:cubicBezTo>
                  <a:pt x="630315" y="313677"/>
                  <a:pt x="657053" y="315806"/>
                  <a:pt x="683581" y="319596"/>
                </a:cubicBezTo>
                <a:cubicBezTo>
                  <a:pt x="779538" y="333304"/>
                  <a:pt x="683822" y="335703"/>
                  <a:pt x="852257" y="346229"/>
                </a:cubicBezTo>
                <a:lnTo>
                  <a:pt x="994299" y="355106"/>
                </a:lnTo>
                <a:cubicBezTo>
                  <a:pt x="1011701" y="358007"/>
                  <a:pt x="1072455" y="367544"/>
                  <a:pt x="1091954" y="372862"/>
                </a:cubicBezTo>
                <a:cubicBezTo>
                  <a:pt x="1110010" y="377786"/>
                  <a:pt x="1128480" y="382247"/>
                  <a:pt x="1145220" y="390617"/>
                </a:cubicBezTo>
                <a:cubicBezTo>
                  <a:pt x="1157057" y="396535"/>
                  <a:pt x="1168567" y="403159"/>
                  <a:pt x="1180731" y="408372"/>
                </a:cubicBezTo>
                <a:cubicBezTo>
                  <a:pt x="1189332" y="412058"/>
                  <a:pt x="1198994" y="413065"/>
                  <a:pt x="1207364" y="417250"/>
                </a:cubicBezTo>
                <a:cubicBezTo>
                  <a:pt x="1276203" y="451669"/>
                  <a:pt x="1193687" y="421568"/>
                  <a:pt x="1260630" y="443883"/>
                </a:cubicBezTo>
                <a:cubicBezTo>
                  <a:pt x="1269508" y="452761"/>
                  <a:pt x="1277618" y="462479"/>
                  <a:pt x="1287263" y="470516"/>
                </a:cubicBezTo>
                <a:cubicBezTo>
                  <a:pt x="1314952" y="493590"/>
                  <a:pt x="1310987" y="480196"/>
                  <a:pt x="1331651" y="506027"/>
                </a:cubicBezTo>
                <a:cubicBezTo>
                  <a:pt x="1338316" y="514359"/>
                  <a:pt x="1342741" y="524329"/>
                  <a:pt x="1349406" y="532660"/>
                </a:cubicBezTo>
                <a:cubicBezTo>
                  <a:pt x="1363862" y="550730"/>
                  <a:pt x="1374022" y="554988"/>
                  <a:pt x="1393795" y="568170"/>
                </a:cubicBezTo>
                <a:cubicBezTo>
                  <a:pt x="1396754" y="577048"/>
                  <a:pt x="1398487" y="586433"/>
                  <a:pt x="1402672" y="594803"/>
                </a:cubicBezTo>
                <a:cubicBezTo>
                  <a:pt x="1413870" y="617198"/>
                  <a:pt x="1421671" y="622679"/>
                  <a:pt x="1438183" y="639192"/>
                </a:cubicBezTo>
                <a:cubicBezTo>
                  <a:pt x="1460498" y="706135"/>
                  <a:pt x="1430397" y="623619"/>
                  <a:pt x="1464816" y="692458"/>
                </a:cubicBezTo>
                <a:cubicBezTo>
                  <a:pt x="1469001" y="700828"/>
                  <a:pt x="1469509" y="710721"/>
                  <a:pt x="1473694" y="719091"/>
                </a:cubicBezTo>
                <a:cubicBezTo>
                  <a:pt x="1478466" y="728634"/>
                  <a:pt x="1487116" y="735974"/>
                  <a:pt x="1491449" y="745724"/>
                </a:cubicBezTo>
                <a:cubicBezTo>
                  <a:pt x="1533705" y="840801"/>
                  <a:pt x="1486778" y="765352"/>
                  <a:pt x="1526960" y="825623"/>
                </a:cubicBezTo>
                <a:cubicBezTo>
                  <a:pt x="1529919" y="837460"/>
                  <a:pt x="1533654" y="849130"/>
                  <a:pt x="1535837" y="861134"/>
                </a:cubicBezTo>
                <a:cubicBezTo>
                  <a:pt x="1552594" y="953299"/>
                  <a:pt x="1548445" y="996233"/>
                  <a:pt x="1535837" y="1109708"/>
                </a:cubicBezTo>
                <a:cubicBezTo>
                  <a:pt x="1533913" y="1127026"/>
                  <a:pt x="1523052" y="1169367"/>
                  <a:pt x="1500327" y="1180730"/>
                </a:cubicBezTo>
                <a:cubicBezTo>
                  <a:pt x="1451717" y="1205035"/>
                  <a:pt x="1438873" y="1198485"/>
                  <a:pt x="1384917" y="1198485"/>
                </a:cubicBezTo>
              </a:path>
            </a:pathLst>
          </a:cu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1491449" y="5797118"/>
            <a:ext cx="895505" cy="230820"/>
          </a:xfrm>
          <a:custGeom>
            <a:avLst/>
            <a:gdLst>
              <a:gd name="connsiteX0" fmla="*/ 878889 w 895505"/>
              <a:gd name="connsiteY0" fmla="*/ 0 h 230820"/>
              <a:gd name="connsiteX1" fmla="*/ 878889 w 895505"/>
              <a:gd name="connsiteY1" fmla="*/ 115410 h 230820"/>
              <a:gd name="connsiteX2" fmla="*/ 861134 w 895505"/>
              <a:gd name="connsiteY2" fmla="*/ 142043 h 230820"/>
              <a:gd name="connsiteX3" fmla="*/ 852256 w 895505"/>
              <a:gd name="connsiteY3" fmla="*/ 168676 h 230820"/>
              <a:gd name="connsiteX4" fmla="*/ 825623 w 895505"/>
              <a:gd name="connsiteY4" fmla="*/ 177554 h 230820"/>
              <a:gd name="connsiteX5" fmla="*/ 745724 w 895505"/>
              <a:gd name="connsiteY5" fmla="*/ 221942 h 230820"/>
              <a:gd name="connsiteX6" fmla="*/ 719091 w 895505"/>
              <a:gd name="connsiteY6" fmla="*/ 230820 h 230820"/>
              <a:gd name="connsiteX7" fmla="*/ 568170 w 895505"/>
              <a:gd name="connsiteY7" fmla="*/ 221942 h 230820"/>
              <a:gd name="connsiteX8" fmla="*/ 541537 w 895505"/>
              <a:gd name="connsiteY8" fmla="*/ 213065 h 230820"/>
              <a:gd name="connsiteX9" fmla="*/ 523782 w 895505"/>
              <a:gd name="connsiteY9" fmla="*/ 195309 h 230820"/>
              <a:gd name="connsiteX10" fmla="*/ 443883 w 895505"/>
              <a:gd name="connsiteY10" fmla="*/ 159799 h 230820"/>
              <a:gd name="connsiteX11" fmla="*/ 417250 w 895505"/>
              <a:gd name="connsiteY11" fmla="*/ 150921 h 230820"/>
              <a:gd name="connsiteX12" fmla="*/ 346229 w 895505"/>
              <a:gd name="connsiteY12" fmla="*/ 115410 h 230820"/>
              <a:gd name="connsiteX13" fmla="*/ 319596 w 895505"/>
              <a:gd name="connsiteY13" fmla="*/ 106532 h 230820"/>
              <a:gd name="connsiteX14" fmla="*/ 248574 w 895505"/>
              <a:gd name="connsiteY14" fmla="*/ 71022 h 230820"/>
              <a:gd name="connsiteX15" fmla="*/ 221941 w 895505"/>
              <a:gd name="connsiteY15" fmla="*/ 62144 h 230820"/>
              <a:gd name="connsiteX16" fmla="*/ 195308 w 895505"/>
              <a:gd name="connsiteY16" fmla="*/ 53266 h 230820"/>
              <a:gd name="connsiteX17" fmla="*/ 142042 w 895505"/>
              <a:gd name="connsiteY17" fmla="*/ 44389 h 230820"/>
              <a:gd name="connsiteX18" fmla="*/ 0 w 895505"/>
              <a:gd name="connsiteY18" fmla="*/ 44389 h 230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95505" h="230820">
                <a:moveTo>
                  <a:pt x="878889" y="0"/>
                </a:moveTo>
                <a:cubicBezTo>
                  <a:pt x="891357" y="49869"/>
                  <a:pt x="895505" y="48946"/>
                  <a:pt x="878889" y="115410"/>
                </a:cubicBezTo>
                <a:cubicBezTo>
                  <a:pt x="876301" y="125761"/>
                  <a:pt x="865906" y="132500"/>
                  <a:pt x="861134" y="142043"/>
                </a:cubicBezTo>
                <a:cubicBezTo>
                  <a:pt x="856949" y="150413"/>
                  <a:pt x="858873" y="162059"/>
                  <a:pt x="852256" y="168676"/>
                </a:cubicBezTo>
                <a:cubicBezTo>
                  <a:pt x="845639" y="175293"/>
                  <a:pt x="834501" y="174595"/>
                  <a:pt x="825623" y="177554"/>
                </a:cubicBezTo>
                <a:cubicBezTo>
                  <a:pt x="785756" y="217421"/>
                  <a:pt x="810901" y="200216"/>
                  <a:pt x="745724" y="221942"/>
                </a:cubicBezTo>
                <a:lnTo>
                  <a:pt x="719091" y="230820"/>
                </a:lnTo>
                <a:cubicBezTo>
                  <a:pt x="668784" y="227861"/>
                  <a:pt x="618314" y="226956"/>
                  <a:pt x="568170" y="221942"/>
                </a:cubicBezTo>
                <a:cubicBezTo>
                  <a:pt x="558859" y="221011"/>
                  <a:pt x="549561" y="217880"/>
                  <a:pt x="541537" y="213065"/>
                </a:cubicBezTo>
                <a:cubicBezTo>
                  <a:pt x="534360" y="208759"/>
                  <a:pt x="530318" y="200538"/>
                  <a:pt x="523782" y="195309"/>
                </a:cubicBezTo>
                <a:cubicBezTo>
                  <a:pt x="493637" y="171192"/>
                  <a:pt x="486116" y="173877"/>
                  <a:pt x="443883" y="159799"/>
                </a:cubicBezTo>
                <a:lnTo>
                  <a:pt x="417250" y="150921"/>
                </a:lnTo>
                <a:cubicBezTo>
                  <a:pt x="386261" y="119930"/>
                  <a:pt x="407436" y="135812"/>
                  <a:pt x="346229" y="115410"/>
                </a:cubicBezTo>
                <a:lnTo>
                  <a:pt x="319596" y="106532"/>
                </a:lnTo>
                <a:cubicBezTo>
                  <a:pt x="288605" y="75543"/>
                  <a:pt x="309781" y="91424"/>
                  <a:pt x="248574" y="71022"/>
                </a:cubicBezTo>
                <a:lnTo>
                  <a:pt x="221941" y="62144"/>
                </a:lnTo>
                <a:cubicBezTo>
                  <a:pt x="213063" y="59185"/>
                  <a:pt x="204539" y="54804"/>
                  <a:pt x="195308" y="53266"/>
                </a:cubicBezTo>
                <a:cubicBezTo>
                  <a:pt x="177553" y="50307"/>
                  <a:pt x="160024" y="45206"/>
                  <a:pt x="142042" y="44389"/>
                </a:cubicBezTo>
                <a:cubicBezTo>
                  <a:pt x="94743" y="42239"/>
                  <a:pt x="47347" y="44389"/>
                  <a:pt x="0" y="44389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230819" y="3030724"/>
            <a:ext cx="914400" cy="2857637"/>
          </a:xfrm>
          <a:custGeom>
            <a:avLst/>
            <a:gdLst>
              <a:gd name="connsiteX0" fmla="*/ 674703 w 914400"/>
              <a:gd name="connsiteY0" fmla="*/ 14317 h 2857637"/>
              <a:gd name="connsiteX1" fmla="*/ 648070 w 914400"/>
              <a:gd name="connsiteY1" fmla="*/ 5439 h 2857637"/>
              <a:gd name="connsiteX2" fmla="*/ 612560 w 914400"/>
              <a:gd name="connsiteY2" fmla="*/ 58705 h 2857637"/>
              <a:gd name="connsiteX3" fmla="*/ 577049 w 914400"/>
              <a:gd name="connsiteY3" fmla="*/ 111971 h 2857637"/>
              <a:gd name="connsiteX4" fmla="*/ 568171 w 914400"/>
              <a:gd name="connsiteY4" fmla="*/ 138604 h 2857637"/>
              <a:gd name="connsiteX5" fmla="*/ 541538 w 914400"/>
              <a:gd name="connsiteY5" fmla="*/ 165237 h 2857637"/>
              <a:gd name="connsiteX6" fmla="*/ 514905 w 914400"/>
              <a:gd name="connsiteY6" fmla="*/ 209626 h 2857637"/>
              <a:gd name="connsiteX7" fmla="*/ 479395 w 914400"/>
              <a:gd name="connsiteY7" fmla="*/ 262892 h 2857637"/>
              <a:gd name="connsiteX8" fmla="*/ 461639 w 914400"/>
              <a:gd name="connsiteY8" fmla="*/ 289525 h 2857637"/>
              <a:gd name="connsiteX9" fmla="*/ 443884 w 914400"/>
              <a:gd name="connsiteY9" fmla="*/ 316158 h 2857637"/>
              <a:gd name="connsiteX10" fmla="*/ 426129 w 914400"/>
              <a:gd name="connsiteY10" fmla="*/ 342791 h 2857637"/>
              <a:gd name="connsiteX11" fmla="*/ 408373 w 914400"/>
              <a:gd name="connsiteY11" fmla="*/ 396057 h 2857637"/>
              <a:gd name="connsiteX12" fmla="*/ 399496 w 914400"/>
              <a:gd name="connsiteY12" fmla="*/ 422690 h 2857637"/>
              <a:gd name="connsiteX13" fmla="*/ 381740 w 914400"/>
              <a:gd name="connsiteY13" fmla="*/ 440445 h 2857637"/>
              <a:gd name="connsiteX14" fmla="*/ 363985 w 914400"/>
              <a:gd name="connsiteY14" fmla="*/ 493711 h 2857637"/>
              <a:gd name="connsiteX15" fmla="*/ 346230 w 914400"/>
              <a:gd name="connsiteY15" fmla="*/ 520344 h 2857637"/>
              <a:gd name="connsiteX16" fmla="*/ 328474 w 914400"/>
              <a:gd name="connsiteY16" fmla="*/ 573610 h 2857637"/>
              <a:gd name="connsiteX17" fmla="*/ 310719 w 914400"/>
              <a:gd name="connsiteY17" fmla="*/ 600243 h 2857637"/>
              <a:gd name="connsiteX18" fmla="*/ 275208 w 914400"/>
              <a:gd name="connsiteY18" fmla="*/ 680142 h 2857637"/>
              <a:gd name="connsiteX19" fmla="*/ 257453 w 914400"/>
              <a:gd name="connsiteY19" fmla="*/ 733408 h 2857637"/>
              <a:gd name="connsiteX20" fmla="*/ 239698 w 914400"/>
              <a:gd name="connsiteY20" fmla="*/ 768919 h 2857637"/>
              <a:gd name="connsiteX21" fmla="*/ 221942 w 914400"/>
              <a:gd name="connsiteY21" fmla="*/ 822185 h 2857637"/>
              <a:gd name="connsiteX22" fmla="*/ 213064 w 914400"/>
              <a:gd name="connsiteY22" fmla="*/ 848818 h 2857637"/>
              <a:gd name="connsiteX23" fmla="*/ 195309 w 914400"/>
              <a:gd name="connsiteY23" fmla="*/ 875451 h 2857637"/>
              <a:gd name="connsiteX24" fmla="*/ 177554 w 914400"/>
              <a:gd name="connsiteY24" fmla="*/ 928717 h 2857637"/>
              <a:gd name="connsiteX25" fmla="*/ 168676 w 914400"/>
              <a:gd name="connsiteY25" fmla="*/ 955350 h 2857637"/>
              <a:gd name="connsiteX26" fmla="*/ 159798 w 914400"/>
              <a:gd name="connsiteY26" fmla="*/ 990860 h 2857637"/>
              <a:gd name="connsiteX27" fmla="*/ 142043 w 914400"/>
              <a:gd name="connsiteY27" fmla="*/ 1044126 h 2857637"/>
              <a:gd name="connsiteX28" fmla="*/ 133165 w 914400"/>
              <a:gd name="connsiteY28" fmla="*/ 1070759 h 2857637"/>
              <a:gd name="connsiteX29" fmla="*/ 124288 w 914400"/>
              <a:gd name="connsiteY29" fmla="*/ 1106270 h 2857637"/>
              <a:gd name="connsiteX30" fmla="*/ 106532 w 914400"/>
              <a:gd name="connsiteY30" fmla="*/ 1159536 h 2857637"/>
              <a:gd name="connsiteX31" fmla="*/ 97655 w 914400"/>
              <a:gd name="connsiteY31" fmla="*/ 1186169 h 2857637"/>
              <a:gd name="connsiteX32" fmla="*/ 88777 w 914400"/>
              <a:gd name="connsiteY32" fmla="*/ 1239435 h 2857637"/>
              <a:gd name="connsiteX33" fmla="*/ 79899 w 914400"/>
              <a:gd name="connsiteY33" fmla="*/ 1266068 h 2857637"/>
              <a:gd name="connsiteX34" fmla="*/ 71022 w 914400"/>
              <a:gd name="connsiteY34" fmla="*/ 1301579 h 2857637"/>
              <a:gd name="connsiteX35" fmla="*/ 62144 w 914400"/>
              <a:gd name="connsiteY35" fmla="*/ 1328212 h 2857637"/>
              <a:gd name="connsiteX36" fmla="*/ 44389 w 914400"/>
              <a:gd name="connsiteY36" fmla="*/ 1416989 h 2857637"/>
              <a:gd name="connsiteX37" fmla="*/ 35511 w 914400"/>
              <a:gd name="connsiteY37" fmla="*/ 1452499 h 2857637"/>
              <a:gd name="connsiteX38" fmla="*/ 17756 w 914400"/>
              <a:gd name="connsiteY38" fmla="*/ 1603420 h 2857637"/>
              <a:gd name="connsiteX39" fmla="*/ 0 w 914400"/>
              <a:gd name="connsiteY39" fmla="*/ 1701074 h 2857637"/>
              <a:gd name="connsiteX40" fmla="*/ 8878 w 914400"/>
              <a:gd name="connsiteY40" fmla="*/ 2420165 h 2857637"/>
              <a:gd name="connsiteX41" fmla="*/ 35511 w 914400"/>
              <a:gd name="connsiteY41" fmla="*/ 2544453 h 2857637"/>
              <a:gd name="connsiteX42" fmla="*/ 53266 w 914400"/>
              <a:gd name="connsiteY42" fmla="*/ 2571086 h 2857637"/>
              <a:gd name="connsiteX43" fmla="*/ 71022 w 914400"/>
              <a:gd name="connsiteY43" fmla="*/ 2624352 h 2857637"/>
              <a:gd name="connsiteX44" fmla="*/ 124288 w 914400"/>
              <a:gd name="connsiteY44" fmla="*/ 2695373 h 2857637"/>
              <a:gd name="connsiteX45" fmla="*/ 142043 w 914400"/>
              <a:gd name="connsiteY45" fmla="*/ 2722006 h 2857637"/>
              <a:gd name="connsiteX46" fmla="*/ 168676 w 914400"/>
              <a:gd name="connsiteY46" fmla="*/ 2739761 h 2857637"/>
              <a:gd name="connsiteX47" fmla="*/ 213064 w 914400"/>
              <a:gd name="connsiteY47" fmla="*/ 2766394 h 2857637"/>
              <a:gd name="connsiteX48" fmla="*/ 284086 w 914400"/>
              <a:gd name="connsiteY48" fmla="*/ 2801905 h 2857637"/>
              <a:gd name="connsiteX49" fmla="*/ 337352 w 914400"/>
              <a:gd name="connsiteY49" fmla="*/ 2819660 h 2857637"/>
              <a:gd name="connsiteX50" fmla="*/ 408373 w 914400"/>
              <a:gd name="connsiteY50" fmla="*/ 2837416 h 2857637"/>
              <a:gd name="connsiteX51" fmla="*/ 514905 w 914400"/>
              <a:gd name="connsiteY51" fmla="*/ 2855171 h 2857637"/>
              <a:gd name="connsiteX52" fmla="*/ 914400 w 914400"/>
              <a:gd name="connsiteY52" fmla="*/ 2855171 h 2857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914400" h="2857637">
                <a:moveTo>
                  <a:pt x="674703" y="14317"/>
                </a:moveTo>
                <a:cubicBezTo>
                  <a:pt x="665825" y="11358"/>
                  <a:pt x="655685" y="0"/>
                  <a:pt x="648070" y="5439"/>
                </a:cubicBezTo>
                <a:cubicBezTo>
                  <a:pt x="630706" y="17842"/>
                  <a:pt x="624397" y="40950"/>
                  <a:pt x="612560" y="58705"/>
                </a:cubicBezTo>
                <a:lnTo>
                  <a:pt x="577049" y="111971"/>
                </a:lnTo>
                <a:cubicBezTo>
                  <a:pt x="574090" y="120849"/>
                  <a:pt x="573362" y="130818"/>
                  <a:pt x="568171" y="138604"/>
                </a:cubicBezTo>
                <a:cubicBezTo>
                  <a:pt x="561207" y="149050"/>
                  <a:pt x="550416" y="156359"/>
                  <a:pt x="541538" y="165237"/>
                </a:cubicBezTo>
                <a:cubicBezTo>
                  <a:pt x="524565" y="216160"/>
                  <a:pt x="544152" y="170629"/>
                  <a:pt x="514905" y="209626"/>
                </a:cubicBezTo>
                <a:cubicBezTo>
                  <a:pt x="502102" y="226697"/>
                  <a:pt x="491232" y="245137"/>
                  <a:pt x="479395" y="262892"/>
                </a:cubicBezTo>
                <a:lnTo>
                  <a:pt x="461639" y="289525"/>
                </a:lnTo>
                <a:lnTo>
                  <a:pt x="443884" y="316158"/>
                </a:lnTo>
                <a:cubicBezTo>
                  <a:pt x="437966" y="325036"/>
                  <a:pt x="429503" y="332669"/>
                  <a:pt x="426129" y="342791"/>
                </a:cubicBezTo>
                <a:lnTo>
                  <a:pt x="408373" y="396057"/>
                </a:lnTo>
                <a:cubicBezTo>
                  <a:pt x="405414" y="404935"/>
                  <a:pt x="406113" y="416073"/>
                  <a:pt x="399496" y="422690"/>
                </a:cubicBezTo>
                <a:lnTo>
                  <a:pt x="381740" y="440445"/>
                </a:lnTo>
                <a:cubicBezTo>
                  <a:pt x="375822" y="458200"/>
                  <a:pt x="374366" y="478138"/>
                  <a:pt x="363985" y="493711"/>
                </a:cubicBezTo>
                <a:cubicBezTo>
                  <a:pt x="358067" y="502589"/>
                  <a:pt x="350563" y="510594"/>
                  <a:pt x="346230" y="520344"/>
                </a:cubicBezTo>
                <a:cubicBezTo>
                  <a:pt x="338629" y="537447"/>
                  <a:pt x="338856" y="558037"/>
                  <a:pt x="328474" y="573610"/>
                </a:cubicBezTo>
                <a:cubicBezTo>
                  <a:pt x="322556" y="582488"/>
                  <a:pt x="315052" y="590493"/>
                  <a:pt x="310719" y="600243"/>
                </a:cubicBezTo>
                <a:cubicBezTo>
                  <a:pt x="268463" y="695320"/>
                  <a:pt x="315390" y="619871"/>
                  <a:pt x="275208" y="680142"/>
                </a:cubicBezTo>
                <a:cubicBezTo>
                  <a:pt x="269290" y="697897"/>
                  <a:pt x="265823" y="716668"/>
                  <a:pt x="257453" y="733408"/>
                </a:cubicBezTo>
                <a:cubicBezTo>
                  <a:pt x="251535" y="745245"/>
                  <a:pt x="244613" y="756631"/>
                  <a:pt x="239698" y="768919"/>
                </a:cubicBezTo>
                <a:cubicBezTo>
                  <a:pt x="232747" y="786296"/>
                  <a:pt x="227861" y="804430"/>
                  <a:pt x="221942" y="822185"/>
                </a:cubicBezTo>
                <a:cubicBezTo>
                  <a:pt x="218983" y="831063"/>
                  <a:pt x="218255" y="841032"/>
                  <a:pt x="213064" y="848818"/>
                </a:cubicBezTo>
                <a:cubicBezTo>
                  <a:pt x="207146" y="857696"/>
                  <a:pt x="199642" y="865701"/>
                  <a:pt x="195309" y="875451"/>
                </a:cubicBezTo>
                <a:cubicBezTo>
                  <a:pt x="187708" y="892554"/>
                  <a:pt x="183472" y="910962"/>
                  <a:pt x="177554" y="928717"/>
                </a:cubicBezTo>
                <a:cubicBezTo>
                  <a:pt x="174595" y="937595"/>
                  <a:pt x="170946" y="946272"/>
                  <a:pt x="168676" y="955350"/>
                </a:cubicBezTo>
                <a:cubicBezTo>
                  <a:pt x="165717" y="967187"/>
                  <a:pt x="163304" y="979174"/>
                  <a:pt x="159798" y="990860"/>
                </a:cubicBezTo>
                <a:cubicBezTo>
                  <a:pt x="154420" y="1008786"/>
                  <a:pt x="147961" y="1026371"/>
                  <a:pt x="142043" y="1044126"/>
                </a:cubicBezTo>
                <a:cubicBezTo>
                  <a:pt x="139084" y="1053004"/>
                  <a:pt x="135434" y="1061680"/>
                  <a:pt x="133165" y="1070759"/>
                </a:cubicBezTo>
                <a:cubicBezTo>
                  <a:pt x="130206" y="1082596"/>
                  <a:pt x="127794" y="1094583"/>
                  <a:pt x="124288" y="1106270"/>
                </a:cubicBezTo>
                <a:cubicBezTo>
                  <a:pt x="118910" y="1124197"/>
                  <a:pt x="112450" y="1141781"/>
                  <a:pt x="106532" y="1159536"/>
                </a:cubicBezTo>
                <a:cubicBezTo>
                  <a:pt x="103573" y="1168414"/>
                  <a:pt x="99193" y="1176939"/>
                  <a:pt x="97655" y="1186169"/>
                </a:cubicBezTo>
                <a:cubicBezTo>
                  <a:pt x="94696" y="1203924"/>
                  <a:pt x="92682" y="1221863"/>
                  <a:pt x="88777" y="1239435"/>
                </a:cubicBezTo>
                <a:cubicBezTo>
                  <a:pt x="86747" y="1248570"/>
                  <a:pt x="82470" y="1257070"/>
                  <a:pt x="79899" y="1266068"/>
                </a:cubicBezTo>
                <a:cubicBezTo>
                  <a:pt x="76547" y="1277800"/>
                  <a:pt x="74374" y="1289847"/>
                  <a:pt x="71022" y="1301579"/>
                </a:cubicBezTo>
                <a:cubicBezTo>
                  <a:pt x="68451" y="1310577"/>
                  <a:pt x="64715" y="1319214"/>
                  <a:pt x="62144" y="1328212"/>
                </a:cubicBezTo>
                <a:cubicBezTo>
                  <a:pt x="48395" y="1376332"/>
                  <a:pt x="56017" y="1358849"/>
                  <a:pt x="44389" y="1416989"/>
                </a:cubicBezTo>
                <a:cubicBezTo>
                  <a:pt x="41996" y="1428953"/>
                  <a:pt x="38470" y="1440662"/>
                  <a:pt x="35511" y="1452499"/>
                </a:cubicBezTo>
                <a:cubicBezTo>
                  <a:pt x="20834" y="1599259"/>
                  <a:pt x="33453" y="1485688"/>
                  <a:pt x="17756" y="1603420"/>
                </a:cubicBezTo>
                <a:cubicBezTo>
                  <a:pt x="6603" y="1687069"/>
                  <a:pt x="16860" y="1650496"/>
                  <a:pt x="0" y="1701074"/>
                </a:cubicBezTo>
                <a:cubicBezTo>
                  <a:pt x="2959" y="1940771"/>
                  <a:pt x="3492" y="2180510"/>
                  <a:pt x="8878" y="2420165"/>
                </a:cubicBezTo>
                <a:cubicBezTo>
                  <a:pt x="9446" y="2445433"/>
                  <a:pt x="18552" y="2519013"/>
                  <a:pt x="35511" y="2544453"/>
                </a:cubicBezTo>
                <a:cubicBezTo>
                  <a:pt x="41429" y="2553331"/>
                  <a:pt x="48933" y="2561336"/>
                  <a:pt x="53266" y="2571086"/>
                </a:cubicBezTo>
                <a:cubicBezTo>
                  <a:pt x="60867" y="2588189"/>
                  <a:pt x="60640" y="2608779"/>
                  <a:pt x="71022" y="2624352"/>
                </a:cubicBezTo>
                <a:cubicBezTo>
                  <a:pt x="194909" y="2810185"/>
                  <a:pt x="58599" y="2613263"/>
                  <a:pt x="124288" y="2695373"/>
                </a:cubicBezTo>
                <a:cubicBezTo>
                  <a:pt x="130953" y="2703704"/>
                  <a:pt x="134498" y="2714461"/>
                  <a:pt x="142043" y="2722006"/>
                </a:cubicBezTo>
                <a:cubicBezTo>
                  <a:pt x="149588" y="2729551"/>
                  <a:pt x="160345" y="2733096"/>
                  <a:pt x="168676" y="2739761"/>
                </a:cubicBezTo>
                <a:cubicBezTo>
                  <a:pt x="203494" y="2767616"/>
                  <a:pt x="166811" y="2750978"/>
                  <a:pt x="213064" y="2766394"/>
                </a:cubicBezTo>
                <a:cubicBezTo>
                  <a:pt x="244054" y="2797384"/>
                  <a:pt x="222879" y="2781503"/>
                  <a:pt x="284086" y="2801905"/>
                </a:cubicBezTo>
                <a:lnTo>
                  <a:pt x="337352" y="2819660"/>
                </a:lnTo>
                <a:cubicBezTo>
                  <a:pt x="361026" y="2825579"/>
                  <a:pt x="385223" y="2829700"/>
                  <a:pt x="408373" y="2837416"/>
                </a:cubicBezTo>
                <a:cubicBezTo>
                  <a:pt x="451265" y="2851712"/>
                  <a:pt x="451944" y="2854005"/>
                  <a:pt x="514905" y="2855171"/>
                </a:cubicBezTo>
                <a:cubicBezTo>
                  <a:pt x="648047" y="2857637"/>
                  <a:pt x="781235" y="2855171"/>
                  <a:pt x="914400" y="2855171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214810" y="2643182"/>
            <a:ext cx="4572032" cy="39290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4429156" cy="4525963"/>
          </a:xfrm>
        </p:spPr>
        <p:txBody>
          <a:bodyPr/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Приведите двигатель во вращение. Если двигатель не работает, найдите причины и устраните их.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4521344" y="1407956"/>
            <a:ext cx="4857759" cy="4042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14282" y="3286124"/>
            <a:ext cx="469974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Измените  направление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тока в цепи.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Наблюдайте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вращением подвижной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 электродвигателя.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57158" y="6000768"/>
            <a:ext cx="33952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5.Сделайте вывод.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Литература: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Физика. 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кл.:учеб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общеобразоват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учреждений/А.В.Перышкин.-4-е изд.,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доработ.-М.:Дрофа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2008.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Физика. 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кл.:учеб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общеобразоват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учреждений/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Н.С.Пурышева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Н.Е.Важеевская.-2-е изд.,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стереотип.-М.:Дрофа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2008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Лабораторные работы и контрольные задания по физике: Тетрадь для учащихся 8-го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класса.-Саратов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Лицей, 2009.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.Тетрадь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лабораторных работ.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Сарахман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И.Д.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МОУ СОШ №8 г.Моздока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РСО-Алания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.Лабораторные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работы в школе и дома: механика/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В.Ф.Шилов.-М.:Просвещение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.Сборник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 по физике. 7-9 классы: пособие для учащихся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общеобразоват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учреждений/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В.И.Лукашик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Е.В. Иванова.-24-е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изд.-М.:Просвещение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2010.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339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           Лабораторная работа № 11 Изучение электрического двигателя постоянного тока (на модели).  Цель работы: познакомиться на модели электродвигателя постоянного тока с его устройством и работой.  Приборы и материалы: модель электродвигателя, лабораторный источник питания, ключ, соединительные провода. </vt:lpstr>
      <vt:lpstr>Слайд 3</vt:lpstr>
      <vt:lpstr>Порядок выполнения работы.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Лабораторная работа № 11 Изучение электрического двигателя постоянного тока (на модели).  Цель работы: познакомиться на модели электродвигателя постоянного тока с его устройством и работой.  Приборы и материалы: модель электродвигателя, лабораторный источник питания, ключ, соединительные провода.</dc:title>
  <dc:creator>Иванова И.В</dc:creator>
  <cp:lastModifiedBy>alez</cp:lastModifiedBy>
  <cp:revision>17</cp:revision>
  <dcterms:created xsi:type="dcterms:W3CDTF">2015-04-12T17:22:12Z</dcterms:created>
  <dcterms:modified xsi:type="dcterms:W3CDTF">2015-04-12T20:28:11Z</dcterms:modified>
</cp:coreProperties>
</file>