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A08B8"/>
    <a:srgbClr val="7A2FDF"/>
    <a:srgbClr val="309835"/>
    <a:srgbClr val="43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75" y="-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4201A-A68B-4BF8-947E-535A9FE97D61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BB1C-830A-4B0C-B582-DC7710907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53075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430AB6"/>
                </a:solidFill>
                <a:latin typeface="Times New Roman" pitchFamily="18" charset="0"/>
                <a:cs typeface="Times New Roman" pitchFamily="18" charset="0"/>
              </a:rPr>
              <a:t>Вспомним. Повторим.</a:t>
            </a:r>
            <a:endParaRPr lang="ru-RU" sz="4000" b="1" dirty="0">
              <a:solidFill>
                <a:srgbClr val="430A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476375" y="5219700"/>
            <a:ext cx="554355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0166" y="5214949"/>
            <a:ext cx="5614988" cy="142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286250" y="3071813"/>
            <a:ext cx="46038" cy="3786187"/>
          </a:xfrm>
          <a:prstGeom prst="line">
            <a:avLst/>
          </a:prstGeom>
          <a:noFill/>
          <a:ln w="28575">
            <a:solidFill>
              <a:srgbClr val="0070C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143125" y="3429000"/>
            <a:ext cx="2214563" cy="1785938"/>
          </a:xfrm>
          <a:prstGeom prst="line">
            <a:avLst/>
          </a:prstGeom>
          <a:noFill/>
          <a:ln w="50800">
            <a:solidFill>
              <a:srgbClr val="2A08B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286248" y="3500438"/>
            <a:ext cx="2143125" cy="1714500"/>
          </a:xfrm>
          <a:prstGeom prst="line">
            <a:avLst/>
          </a:prstGeom>
          <a:noFill/>
          <a:ln w="50800">
            <a:solidFill>
              <a:srgbClr val="2A08B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Arc 9"/>
          <p:cNvSpPr>
            <a:spLocks/>
          </p:cNvSpPr>
          <p:nvPr/>
        </p:nvSpPr>
        <p:spPr bwMode="auto">
          <a:xfrm flipH="1">
            <a:off x="3786188" y="4429125"/>
            <a:ext cx="428625" cy="285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Arc 10"/>
          <p:cNvSpPr>
            <a:spLocks/>
          </p:cNvSpPr>
          <p:nvPr/>
        </p:nvSpPr>
        <p:spPr bwMode="auto">
          <a:xfrm>
            <a:off x="4214813" y="4429125"/>
            <a:ext cx="571500" cy="3571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857364"/>
            <a:ext cx="8286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09835"/>
                </a:solidFill>
                <a:latin typeface="Times New Roman" pitchFamily="18" charset="0"/>
                <a:cs typeface="Times New Roman" pitchFamily="18" charset="0"/>
              </a:rPr>
              <a:t>Назовите основные лучи и линии, применяемые для графического изображения отражения света.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0" y="5143500"/>
            <a:ext cx="390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188" y="5357813"/>
            <a:ext cx="407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75" y="3857625"/>
            <a:ext cx="3794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3438" y="3857625"/>
            <a:ext cx="352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63" y="5357813"/>
            <a:ext cx="3930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7A2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2400" b="1" dirty="0">
              <a:solidFill>
                <a:srgbClr val="7A2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63" y="3000375"/>
            <a:ext cx="37061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7A2FDF"/>
                </a:solidFill>
              </a:rPr>
              <a:t>A</a:t>
            </a:r>
            <a:endParaRPr lang="ru-RU" sz="2400" b="1" dirty="0">
              <a:solidFill>
                <a:srgbClr val="7A2FD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307181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7A2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2400" b="1" dirty="0">
              <a:solidFill>
                <a:srgbClr val="7A2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1214422"/>
            <a:ext cx="848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физическое явление называют отражением?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С помощью экрана с щелью получите тонкий световой пучок.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 Направьте световой пучок на зеркало.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pp.vk.me/c622525/v622525159/2bc31/X7uTLweLw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19337" cy="488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8. Определите и запишите в таблицу величины углов отражения и падения света на зеркало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опыта.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928934"/>
          <a:ext cx="8143933" cy="1617231"/>
        </p:xfrm>
        <a:graphic>
          <a:graphicData uri="http://schemas.openxmlformats.org/drawingml/2006/table">
            <a:tbl>
              <a:tblPr/>
              <a:tblGrid>
                <a:gridCol w="1852015"/>
                <a:gridCol w="1174724"/>
                <a:gridCol w="1172669"/>
                <a:gridCol w="1314499"/>
                <a:gridCol w="1314499"/>
                <a:gridCol w="1315527"/>
              </a:tblGrid>
              <a:tr h="785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A08B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 </a:t>
                      </a:r>
                      <a:r>
                        <a:rPr lang="ru-RU" sz="2000" b="1" dirty="0">
                          <a:solidFill>
                            <a:srgbClr val="2A08B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падения</a:t>
                      </a:r>
                      <a:endParaRPr lang="ru-RU" sz="1800" b="1" dirty="0">
                        <a:solidFill>
                          <a:srgbClr val="2A08B8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A08B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 </a:t>
                      </a:r>
                      <a:r>
                        <a:rPr lang="ru-RU" sz="1800" b="1" dirty="0">
                          <a:solidFill>
                            <a:srgbClr val="2A08B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отражения</a:t>
                      </a:r>
                      <a:endParaRPr lang="ru-RU" sz="1600" b="1" dirty="0">
                        <a:solidFill>
                          <a:srgbClr val="2A08B8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857652" cy="6215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9. Поверните лимб так, чтобы угол падения света на зеркало составил 10°.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Поворачивая 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лимб нужно соблюдать два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1)Зеркало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относительно лимба двигаться не должно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Лимб не должен выходить за пределы контура, нанесенного на листе бумаги.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vk.me/c622525/v622525159/2bc63/Vb4v9Lc8DUQ.jpg"/>
          <p:cNvPicPr/>
          <p:nvPr/>
        </p:nvPicPr>
        <p:blipFill>
          <a:blip r:embed="rId2"/>
          <a:srcRect l="15471" r="20073" b="18077"/>
          <a:stretch>
            <a:fillRect/>
          </a:stretch>
        </p:blipFill>
        <p:spPr bwMode="auto">
          <a:xfrm>
            <a:off x="4143372" y="1285860"/>
            <a:ext cx="485778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10. Измерьте угол отражения.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11. Повторите измерение угла отражения при углах падения в 20°, 35°,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vk.me/c622525/v622525159/2bc9f/Dwf9RwLwccs.jpg"/>
          <p:cNvPicPr/>
          <p:nvPr/>
        </p:nvPicPr>
        <p:blipFill>
          <a:blip r:embed="rId2"/>
          <a:srcRect t="27208"/>
          <a:stretch>
            <a:fillRect/>
          </a:stretch>
        </p:blipFill>
        <p:spPr bwMode="auto">
          <a:xfrm>
            <a:off x="928662" y="2143116"/>
            <a:ext cx="7429552" cy="4500594"/>
          </a:xfrm>
          <a:prstGeom prst="rect">
            <a:avLst/>
          </a:prstGeom>
          <a:noFill/>
        </p:spPr>
      </p:pic>
      <p:pic>
        <p:nvPicPr>
          <p:cNvPr id="6" name="Рисунок 5" descr="https://pp.vk.me/c622525/v622525159/2bcc7/sRkEIcrrG_Y.jpg"/>
          <p:cNvPicPr/>
          <p:nvPr/>
        </p:nvPicPr>
        <p:blipFill>
          <a:blip r:embed="rId3"/>
          <a:srcRect t="18657" b="11275"/>
          <a:stretch>
            <a:fillRect/>
          </a:stretch>
        </p:blipFill>
        <p:spPr bwMode="auto">
          <a:xfrm>
            <a:off x="1357290" y="142852"/>
            <a:ext cx="664373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622525/v622525159/2bcef/kvrN6hviNU4.jpg"/>
          <p:cNvPicPr/>
          <p:nvPr/>
        </p:nvPicPr>
        <p:blipFill>
          <a:blip r:embed="rId4"/>
          <a:srcRect t="32349"/>
          <a:stretch>
            <a:fillRect/>
          </a:stretch>
        </p:blipFill>
        <p:spPr bwMode="auto">
          <a:xfrm>
            <a:off x="1142976" y="214290"/>
            <a:ext cx="692948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Результаты запишите в таблицу.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7929618" cy="2137854"/>
        </p:xfrm>
        <a:graphic>
          <a:graphicData uri="http://schemas.openxmlformats.org/drawingml/2006/table">
            <a:tbl>
              <a:tblPr/>
              <a:tblGrid>
                <a:gridCol w="1803277"/>
                <a:gridCol w="1143810"/>
                <a:gridCol w="1141809"/>
                <a:gridCol w="1279907"/>
                <a:gridCol w="1279907"/>
                <a:gridCol w="1280908"/>
              </a:tblGrid>
              <a:tr h="1000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Угол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падения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10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20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35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45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Угол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отражения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4857760"/>
            <a:ext cx="8501122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По результатам измерений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вывод о том, как зависит угол отражения света от угла падения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57148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A2FDF"/>
                </a:solidFill>
                <a:latin typeface="Times New Roman" pitchFamily="18" charset="0"/>
                <a:cs typeface="Times New Roman" pitchFamily="18" charset="0"/>
              </a:rPr>
              <a:t>Сформируйте законы отражения света. </a:t>
            </a:r>
            <a:endParaRPr lang="ru-RU" sz="2800" b="1" dirty="0" smtClean="0">
              <a:solidFill>
                <a:srgbClr val="7A2FD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85728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Постройте углы падения и отражения для случаев: 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85860"/>
            <a:ext cx="89297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а) луч света падает под углом  60° на плоское зеркало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416210"/>
            <a:ext cx="8929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Параллельный пучок лучей падает на шероховатую поверхность.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8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Отр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2000"/>
          </a:blip>
          <a:srcRect l="58287" t="2762" b="83781"/>
          <a:stretch>
            <a:fillRect/>
          </a:stretch>
        </p:blipFill>
        <p:spPr bwMode="auto">
          <a:xfrm>
            <a:off x="928661" y="2428868"/>
            <a:ext cx="696520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sx="103000" sy="103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8572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каком случае угол падения светового луча на зеркало меньше?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2428875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5" y="2428875"/>
            <a:ext cx="406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Лабораторная работа № 12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Исследование зависимости угла отражения от угла падения света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установить зависимость угла отражения от угла падения света на отражающую поверхность зеркала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Приборы и материалы: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планшет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лампа на подставке, ключ, экран,  плоское зеркало, лимб, источник электропитания,  соединительные провода.</a:t>
            </a: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Техника безопасности.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столе не должно быть никаких посторонних предметов. Внимание! Электрический ток! Изоляция проводников должна быть не нарушена. Не включайте цепь без разрешения учителя.  Не трогайте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лампу руками</a:t>
            </a:r>
            <a:r>
              <a:rPr lang="ru-RU" b="1" i="1" dirty="0"/>
              <a:t>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возможны ожоги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Будьте осторожны при работе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зеркалом.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Помните, стекло – хрупкий материал, легко трескается при ударах </a:t>
            </a:r>
            <a:r>
              <a:rPr lang="ru-RU" b="1" i="1" dirty="0" smtClean="0"/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возможны порезы.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Соберите на планшете электрическую цепь, последовательно соединив источник тока, лампочку, ключ.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vk.me/c622525/v622525159/2bc4f/5WwN30ddMh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5722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pp.vk.me/c622525/v622525159/2bc59/RweY2OhQv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89513"/>
            <a:ext cx="6572296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Разместите в 3-4 см от лампы экран. Луч света, пройдя через щель экрана, должен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распространяться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перпендикулярно его плоскости.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vk.me/c622525/v622525159/2bc6d/a-ObcL9kFdQ.jpg"/>
          <p:cNvPicPr/>
          <p:nvPr/>
        </p:nvPicPr>
        <p:blipFill>
          <a:blip r:embed="rId2"/>
          <a:srcRect r="6921" b="34816"/>
          <a:stretch>
            <a:fillRect/>
          </a:stretch>
        </p:blipFill>
        <p:spPr bwMode="auto">
          <a:xfrm>
            <a:off x="1071538" y="1857364"/>
            <a:ext cx="657229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Вплотную к экрану со стороны, противоположной лампе, положите на планшет лист бумаги, а на него лимб. Обведите на листе бумаги контур лимба.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pp.vk.me/c622525/v622525159/2bc6d/a-ObcL9kFdQ.jpg"/>
          <p:cNvPicPr/>
          <p:nvPr/>
        </p:nvPicPr>
        <p:blipFill>
          <a:blip r:embed="rId2"/>
          <a:srcRect l="28307" t="5251"/>
          <a:stretch>
            <a:fillRect/>
          </a:stretch>
        </p:blipFill>
        <p:spPr bwMode="auto">
          <a:xfrm>
            <a:off x="1643042" y="1428736"/>
            <a:ext cx="550072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Определите цену деления шкалы лимба.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85831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Установите зеркало в центре лимба. При этом поверхность зеркала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отражающим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слоем должна располагаться на линии полукруга, нанесенной на лимбе. Нижний край зеркала должен прилегать вплотную к поверхности лимба.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vk.me/c622525/v622525159/2bc45/OBaVFAkhS4s.jpg"/>
          <p:cNvPicPr/>
          <p:nvPr/>
        </p:nvPicPr>
        <p:blipFill>
          <a:blip r:embed="rId2"/>
          <a:srcRect t="28878" r="62556" b="8470"/>
          <a:stretch>
            <a:fillRect/>
          </a:stretch>
        </p:blipFill>
        <p:spPr bwMode="auto">
          <a:xfrm>
            <a:off x="2500298" y="2428868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Лабораторная работа № 12  Исследование зависимости угла отражения от угла падения света. </vt:lpstr>
      <vt:lpstr>Техника безопасности.</vt:lpstr>
      <vt:lpstr>Ход работы. </vt:lpstr>
      <vt:lpstr>2. Разместите в 3-4 см от лампы экран. Луч света, пройдя через щель экрана, должен распространяться перпендикулярно его плоскости. </vt:lpstr>
      <vt:lpstr>3. Вплотную к экрану со стороны, противоположной лампе, положите на планшет лист бумаги, а на него лимб. Обведите на листе бумаги контур лимба. </vt:lpstr>
      <vt:lpstr>5. Установите зеркало в центре лимба. При этом поверхность зеркала с отражающим слоем должна располагаться на линии полукруга, нанесенной на лимбе. Нижний край зеркала должен прилегать вплотную к поверхности лимба. </vt:lpstr>
      <vt:lpstr>6. С помощью экрана с щелью получите тонкий световой пучок. 7. Направьте световой пучок на зеркало. </vt:lpstr>
      <vt:lpstr>8. Определите и запишите в таблицу величины углов отражения и падения света на зеркало в начале опыта. </vt:lpstr>
      <vt:lpstr>Презентация PowerPoint</vt:lpstr>
      <vt:lpstr>Презентация PowerPoint</vt:lpstr>
      <vt:lpstr> Результаты запишите в таблицу.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И.В</dc:creator>
  <cp:lastModifiedBy>User</cp:lastModifiedBy>
  <cp:revision>15</cp:revision>
  <dcterms:created xsi:type="dcterms:W3CDTF">2015-04-24T19:50:07Z</dcterms:created>
  <dcterms:modified xsi:type="dcterms:W3CDTF">2015-04-29T09:05:41Z</dcterms:modified>
</cp:coreProperties>
</file>