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77050" cy="9656763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ШИРМЫ\картинки\1264692504_slgg_2006[1].jpg"/>
          <p:cNvPicPr>
            <a:picLocks noChangeAspect="1" noChangeArrowheads="1"/>
          </p:cNvPicPr>
          <p:nvPr/>
        </p:nvPicPr>
        <p:blipFill>
          <a:blip r:embed="rId2"/>
          <a:srcRect b="1867"/>
          <a:stretch>
            <a:fillRect/>
          </a:stretch>
        </p:blipFill>
        <p:spPr bwMode="auto">
          <a:xfrm>
            <a:off x="0" y="0"/>
            <a:ext cx="9525000" cy="7010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81000" y="1066800"/>
            <a:ext cx="7772400" cy="2438400"/>
          </a:xfrm>
        </p:spPr>
        <p:txBody>
          <a:bodyPr>
            <a:normAutofit/>
          </a:bodyPr>
          <a:lstStyle/>
          <a:p>
            <a:pPr algn="l"/>
            <a:r>
              <a:rPr lang="ru-RU" sz="5400" b="1" i="1" dirty="0" smtClean="0"/>
              <a:t>         По дороге </a:t>
            </a:r>
            <a:br>
              <a:rPr lang="ru-RU" sz="5400" b="1" i="1" dirty="0" smtClean="0"/>
            </a:br>
            <a:r>
              <a:rPr lang="ru-RU" sz="5400" b="1" i="1" dirty="0" smtClean="0"/>
              <a:t>                  в 1 класс…</a:t>
            </a:r>
            <a:endParaRPr lang="ru-RU" sz="54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657600"/>
            <a:ext cx="5410200" cy="12192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(Родителям на заметку)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ШИРМЫ\картинки\1264692504_slgg_2006[1].jpg"/>
          <p:cNvPicPr>
            <a:picLocks noChangeAspect="1" noChangeArrowheads="1"/>
          </p:cNvPicPr>
          <p:nvPr/>
        </p:nvPicPr>
        <p:blipFill>
          <a:blip r:embed="rId2"/>
          <a:srcRect r="35200" b="72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Желаем удачи!!!</a:t>
            </a:r>
            <a:endParaRPr lang="ru-RU" dirty="0"/>
          </a:p>
        </p:txBody>
      </p:sp>
      <p:pic>
        <p:nvPicPr>
          <p:cNvPr id="5" name="Содержимое 4" descr="1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 flipH="1">
            <a:off x="6096000" y="1447800"/>
            <a:ext cx="2132335" cy="33067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Содержимое 2"/>
          <p:cNvSpPr>
            <a:spLocks noGrp="1"/>
          </p:cNvSpPr>
          <p:nvPr/>
        </p:nvSpPr>
        <p:spPr>
          <a:xfrm>
            <a:off x="533400" y="1066800"/>
            <a:ext cx="5181600" cy="4015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latinLnBrk="0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latinLnBrk="0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latinLnBrk="0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latinLnBrk="0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Составитель: </a:t>
            </a:r>
          </a:p>
          <a:p>
            <a:pPr algn="ctr">
              <a:buNone/>
            </a:pPr>
            <a:r>
              <a:rPr lang="ru-RU" sz="2800" dirty="0" smtClean="0"/>
              <a:t>Коровина </a:t>
            </a:r>
            <a:r>
              <a:rPr lang="ru-RU" sz="2800" dirty="0" smtClean="0"/>
              <a:t>Татьяна Анатольевна,</a:t>
            </a:r>
          </a:p>
          <a:p>
            <a:pPr algn="ctr">
              <a:buNone/>
            </a:pPr>
            <a:r>
              <a:rPr lang="ru-RU" sz="2000" dirty="0" smtClean="0"/>
              <a:t>воспитатель </a:t>
            </a:r>
          </a:p>
          <a:p>
            <a:pPr algn="ctr">
              <a:buNone/>
            </a:pPr>
            <a:r>
              <a:rPr lang="ru-RU" sz="2000" dirty="0" smtClean="0"/>
              <a:t>МБДОУ детский сад № 62 города </a:t>
            </a:r>
            <a:r>
              <a:rPr lang="ru-RU" sz="2000" dirty="0" smtClean="0"/>
              <a:t>Белово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ШИРМЫ\картинки\1264692504_slgg_2006[1].jpg"/>
          <p:cNvPicPr>
            <a:picLocks noChangeAspect="1" noChangeArrowheads="1"/>
          </p:cNvPicPr>
          <p:nvPr/>
        </p:nvPicPr>
        <p:blipFill>
          <a:blip r:embed="rId2"/>
          <a:srcRect r="35200" b="72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848600" cy="5715000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Держите за руку крепко</a:t>
            </a:r>
          </a:p>
          <a:p>
            <a:endParaRPr lang="ru-RU" sz="1900" dirty="0" smtClean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      Для первоклассника в первые месяцы в школе все вокруг пугающе </a:t>
            </a:r>
            <a:r>
              <a:rPr lang="ru-RU" sz="1800" dirty="0" err="1" smtClean="0">
                <a:solidFill>
                  <a:schemeClr val="tx1"/>
                </a:solidFill>
              </a:rPr>
              <a:t>непри-вычно</a:t>
            </a:r>
            <a:r>
              <a:rPr lang="ru-RU" sz="1800" dirty="0" smtClean="0">
                <a:solidFill>
                  <a:schemeClr val="tx1"/>
                </a:solidFill>
              </a:rPr>
              <a:t>  огромное здание, совсем нет игрушек, но зато много строгих </a:t>
            </a:r>
            <a:r>
              <a:rPr lang="ru-RU" sz="1800" dirty="0" err="1" smtClean="0">
                <a:solidFill>
                  <a:schemeClr val="tx1"/>
                </a:solidFill>
              </a:rPr>
              <a:t>взрос-лых</a:t>
            </a:r>
            <a:r>
              <a:rPr lang="ru-RU" sz="1800" dirty="0" smtClean="0">
                <a:solidFill>
                  <a:schemeClr val="tx1"/>
                </a:solidFill>
              </a:rPr>
              <a:t>, надо долго и неподвижно сидеть за партой, вдруг начинают греметь резкие звонки... В этой новой реальности ребенку жизненно необходимо на что-то  опереться. И эта опора - его близкие, которые должны показать, что они любят его больше, чем когда бы то ни было, и помогут всегда и во всем. Школа для малыша начинается, как только вы с ним захлопываете за собой входную дверь квартиры. Держите его за руку крепко и нежно - телесный контакт между вами придаст ему дополнительной энергии и уверенности в себе. По пути в школу разговаривайте с первоклассником спокойно, без напряжения. Если у вас неприятности на работе, возьмите себя в руки, ребенку   передастся ваша тревога, он не должен страдать от неустойчивости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                               вашей нервной системы. Расскажите ему  что-нибудь </a:t>
            </a:r>
            <a:r>
              <a:rPr lang="ru-RU" sz="1800" dirty="0" err="1" smtClean="0">
                <a:solidFill>
                  <a:schemeClr val="tx1"/>
                </a:solidFill>
              </a:rPr>
              <a:t>смеш</a:t>
            </a:r>
            <a:r>
              <a:rPr lang="ru-RU" sz="1800" dirty="0" smtClean="0">
                <a:solidFill>
                  <a:schemeClr val="tx1"/>
                </a:solidFill>
              </a:rPr>
              <a:t>-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                                 </a:t>
            </a:r>
            <a:r>
              <a:rPr lang="ru-RU" sz="1800" dirty="0" err="1" smtClean="0">
                <a:solidFill>
                  <a:schemeClr val="tx1"/>
                </a:solidFill>
              </a:rPr>
              <a:t>ное</a:t>
            </a:r>
            <a:r>
              <a:rPr lang="ru-RU" sz="1800" dirty="0" smtClean="0">
                <a:solidFill>
                  <a:schemeClr val="tx1"/>
                </a:solidFill>
              </a:rPr>
              <a:t>, поднимите настроение первоклашки если он «встал не 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                                    с той ноги», ободрите, если чем-то недоволен, </a:t>
            </a:r>
            <a:r>
              <a:rPr lang="ru-RU" sz="1800" dirty="0" err="1" smtClean="0">
                <a:solidFill>
                  <a:schemeClr val="tx1"/>
                </a:solidFill>
              </a:rPr>
              <a:t>подска</a:t>
            </a:r>
            <a:r>
              <a:rPr lang="ru-RU" sz="1800" dirty="0" smtClean="0">
                <a:solidFill>
                  <a:schemeClr val="tx1"/>
                </a:solidFill>
              </a:rPr>
              <a:t>-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                                     жите, как вести себя с одноклассниками. Ваша задача –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                                    сделать для него дорогу в школу интересной и желанной,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                                   и полезной: ведь между делом можно и повторить по пути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                               выученное вчера стихотворение.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ШИРМЫ\картинки\1264692504_slgg_2006[1].jpg"/>
          <p:cNvPicPr>
            <a:picLocks noChangeAspect="1" noChangeArrowheads="1"/>
          </p:cNvPicPr>
          <p:nvPr/>
        </p:nvPicPr>
        <p:blipFill>
          <a:blip r:embed="rId2"/>
          <a:srcRect r="35200" b="72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1800" dirty="0" smtClean="0"/>
              <a:t>Самое же главное - не требуйте от него только успехов, только побед. Ребенок должен </a:t>
            </a:r>
          </a:p>
          <a:p>
            <a:pPr>
              <a:buNone/>
            </a:pPr>
            <a:r>
              <a:rPr lang="ru-RU" sz="1800" dirty="0" smtClean="0"/>
              <a:t>уходить в класс с чувством, что родители его любят всякого, пусть даже не отличника. Первокласснику будет спокойней, если на прощание вы ему скажете не «смотри, </a:t>
            </a:r>
          </a:p>
          <a:p>
            <a:pPr>
              <a:buNone/>
            </a:pPr>
            <a:r>
              <a:rPr lang="ru-RU" sz="1800" dirty="0" smtClean="0"/>
              <a:t>веди себя хорошо, не вздумай баловаться!», а что-нибудь вроде: «пусть все сегодня </a:t>
            </a:r>
          </a:p>
          <a:p>
            <a:pPr>
              <a:buNone/>
            </a:pPr>
            <a:r>
              <a:rPr lang="ru-RU" sz="1800" dirty="0" smtClean="0"/>
              <a:t>будет хорошо».</a:t>
            </a:r>
          </a:p>
          <a:p>
            <a:pPr>
              <a:buNone/>
            </a:pPr>
            <a:r>
              <a:rPr lang="ru-RU" sz="1800" dirty="0" smtClean="0"/>
              <a:t>   Переступив со своим чадом порог школы, вы сами увидите, как он внутренне </a:t>
            </a:r>
            <a:r>
              <a:rPr lang="ru-RU" sz="1800" dirty="0" err="1" smtClean="0"/>
              <a:t>преоб</a:t>
            </a:r>
            <a:r>
              <a:rPr lang="ru-RU" sz="1800" dirty="0" smtClean="0"/>
              <a:t>-</a:t>
            </a:r>
          </a:p>
          <a:p>
            <a:pPr>
              <a:buNone/>
            </a:pPr>
            <a:r>
              <a:rPr lang="ru-RU" sz="1800" dirty="0" smtClean="0"/>
              <a:t>разится. да, ему трудно, но как ни крути - и приятно чувствовать себя взрослым, </a:t>
            </a:r>
            <a:r>
              <a:rPr lang="ru-RU" sz="1800" dirty="0" err="1" smtClean="0"/>
              <a:t>уче</a:t>
            </a:r>
            <a:r>
              <a:rPr lang="ru-RU" sz="1800" dirty="0" smtClean="0"/>
              <a:t>-</a:t>
            </a:r>
          </a:p>
          <a:p>
            <a:pPr>
              <a:buNone/>
            </a:pPr>
            <a:r>
              <a:rPr lang="ru-RU" sz="1800" dirty="0" err="1" smtClean="0"/>
              <a:t>ником</a:t>
            </a:r>
            <a:r>
              <a:rPr lang="ru-RU" sz="1800" dirty="0" smtClean="0"/>
              <a:t>, а не просто мальчиком или девочкой. Здесь возникают взаимоотношения </a:t>
            </a:r>
          </a:p>
          <a:p>
            <a:pPr>
              <a:buNone/>
            </a:pPr>
            <a:r>
              <a:rPr lang="ru-RU" sz="1800" dirty="0" smtClean="0"/>
              <a:t>ученик - учитель, совершенно новые для  вашего ребенка. И тут вам надо быть очень </a:t>
            </a:r>
          </a:p>
          <a:p>
            <a:pPr>
              <a:buNone/>
            </a:pPr>
            <a:r>
              <a:rPr lang="ru-RU" sz="1800" dirty="0" smtClean="0"/>
              <a:t>внимательными.</a:t>
            </a:r>
          </a:p>
          <a:p>
            <a:pPr>
              <a:buNone/>
            </a:pPr>
            <a:r>
              <a:rPr lang="ru-RU" sz="1800" dirty="0" smtClean="0"/>
              <a:t>   Если вы хотите, чтобы первоклассник побыстрее успокоился в школе, перестал ее бояться, вам следует усвоить: здесь для ребенка главным авторитетом должен </a:t>
            </a:r>
          </a:p>
          <a:p>
            <a:pPr>
              <a:buNone/>
            </a:pPr>
            <a:r>
              <a:rPr lang="ru-RU" sz="1800" dirty="0" smtClean="0"/>
              <a:t>                  быть учитель.    В присутствии ребенка не только нельзя обсуждать личность </a:t>
            </a:r>
          </a:p>
          <a:p>
            <a:pPr>
              <a:buNone/>
            </a:pPr>
            <a:r>
              <a:rPr lang="ru-RU" sz="1800" dirty="0" smtClean="0"/>
              <a:t>                                 и действия педагога, будь он хоть вдвое моложе вас, но и не стоит </a:t>
            </a:r>
          </a:p>
          <a:p>
            <a:pPr>
              <a:buNone/>
            </a:pPr>
            <a:r>
              <a:rPr lang="ru-RU" sz="1800" dirty="0" smtClean="0"/>
              <a:t>                                          поддерживать ребенка, если он своим учителем недоволен.   </a:t>
            </a:r>
          </a:p>
          <a:p>
            <a:pPr>
              <a:buNone/>
            </a:pPr>
            <a:r>
              <a:rPr lang="ru-RU" sz="1800" dirty="0" smtClean="0"/>
              <a:t>                                         Приводя  первоклассника в школу, вы как бы передаете учителю</a:t>
            </a:r>
          </a:p>
          <a:p>
            <a:pPr>
              <a:buNone/>
            </a:pPr>
            <a:r>
              <a:rPr lang="ru-RU" sz="1800" dirty="0" smtClean="0"/>
              <a:t>                                       эстафетную палочку в его воспитании, значит, вы должны </a:t>
            </a:r>
            <a:r>
              <a:rPr lang="ru-RU" sz="1800" dirty="0" err="1" smtClean="0"/>
              <a:t>обес</a:t>
            </a:r>
            <a:r>
              <a:rPr lang="ru-RU" sz="1800" dirty="0" smtClean="0"/>
              <a:t>-</a:t>
            </a:r>
          </a:p>
          <a:p>
            <a:pPr>
              <a:buNone/>
            </a:pPr>
            <a:r>
              <a:rPr lang="ru-RU" sz="1800" dirty="0" smtClean="0"/>
              <a:t>                                      </a:t>
            </a:r>
            <a:r>
              <a:rPr lang="ru-RU" sz="1800" dirty="0" err="1" smtClean="0"/>
              <a:t>печить</a:t>
            </a:r>
            <a:r>
              <a:rPr lang="ru-RU" sz="1800" dirty="0" smtClean="0"/>
              <a:t> ему полное доверие со стороны ребенка.</a:t>
            </a:r>
          </a:p>
          <a:p>
            <a:pPr>
              <a:buNone/>
            </a:pPr>
            <a:r>
              <a:rPr lang="ru-RU" sz="1800" dirty="0" smtClean="0"/>
              <a:t>     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ШИРМЫ\картинки\1264692504_slgg_2006[1].jpg"/>
          <p:cNvPicPr>
            <a:picLocks noChangeAspect="1" noChangeArrowheads="1"/>
          </p:cNvPicPr>
          <p:nvPr/>
        </p:nvPicPr>
        <p:blipFill>
          <a:blip r:embed="rId2"/>
          <a:srcRect r="35200" b="72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endParaRPr lang="ru-RU" sz="1800" dirty="0" smtClean="0"/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   Нелишним будет и предупредить самого преподавателя о психологических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проблемах ребенка, о  проблемах со здоровьем, об особенностях его характера и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 поведения.  Атмосфера класса, в которую попал ваш малыш, пока не очень </a:t>
            </a:r>
            <a:r>
              <a:rPr lang="ru-RU" sz="1800" dirty="0" err="1" smtClean="0"/>
              <a:t>отли</a:t>
            </a:r>
            <a:r>
              <a:rPr lang="ru-RU" sz="1800" dirty="0" smtClean="0"/>
              <a:t>-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чается от детсадовской: много детей рядом, все одного возраста, многие даже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ходили вместе в один детский сад. Класс в смысле общения поначалу довольно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однороден - «группировки» закладываются попозже, к концу года, когда дети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уже присмотрятся друг к другу, выделятся лидеры и их «группы поддержки». Родителям стоит повнимательней обсудить с маленьким учеником, с кем он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общается в классе, кто ему интересен и почему. Все это вы должны знать и, если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 необходимо, - подсказать ребенку, как себя вести в разных ситуациях.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              Встретив малыша на выходе из класса, будьте осторожны с вопросом «Ну,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                   какие успехи». Про «пятерки» он вам выпалит сам, едва вас увидев. А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                                   не выпалил - ничего: обнимите его, поцелуйте, возьмитесь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                                      снова за руки... И по дороге домой невзначай спросите: «Что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                                        у вас сегодня было интересного? Что тебе понравилось, а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                                       что огорчило? Ребенок оценит вашу сдержанность, и вы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                                               подружитесь еще больше.</a:t>
            </a:r>
            <a:endParaRPr lang="ru-RU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ШИРМЫ\картинки\1264692504_slgg_2006[1].jpg"/>
          <p:cNvPicPr>
            <a:picLocks noChangeAspect="1" noChangeArrowheads="1"/>
          </p:cNvPicPr>
          <p:nvPr/>
        </p:nvPicPr>
        <p:blipFill>
          <a:blip r:embed="rId2"/>
          <a:srcRect r="35200" b="72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Вниманию родителей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• Период адаптации к школе после лета у учащихся первых классов </a:t>
            </a:r>
          </a:p>
          <a:p>
            <a:pPr>
              <a:buNone/>
            </a:pPr>
            <a:r>
              <a:rPr lang="ru-RU" dirty="0" smtClean="0"/>
              <a:t>составляет приблизительно 1,5 месяца, у пятиклассников - месяц, </a:t>
            </a:r>
          </a:p>
          <a:p>
            <a:pPr>
              <a:buNone/>
            </a:pPr>
            <a:r>
              <a:rPr lang="ru-RU" dirty="0" smtClean="0"/>
              <a:t>старшие привыкают к школе 2-3 недели.</a:t>
            </a:r>
          </a:p>
          <a:p>
            <a:pPr>
              <a:buNone/>
            </a:pPr>
            <a:r>
              <a:rPr lang="ru-RU" dirty="0" smtClean="0"/>
              <a:t>• Первоклассник должен спать не меньше 11,5 часов в сутки, включая 1,5</a:t>
            </a:r>
          </a:p>
          <a:p>
            <a:pPr>
              <a:buNone/>
            </a:pPr>
            <a:r>
              <a:rPr lang="ru-RU" dirty="0" smtClean="0"/>
              <a:t> часа дневного сна.</a:t>
            </a:r>
          </a:p>
          <a:p>
            <a:pPr>
              <a:buNone/>
            </a:pPr>
            <a:r>
              <a:rPr lang="ru-RU" dirty="0" smtClean="0"/>
              <a:t>• Вставать с постели первокласснику необходимо не позже, чем за 1-1,5 </a:t>
            </a:r>
          </a:p>
          <a:p>
            <a:pPr>
              <a:buNone/>
            </a:pPr>
            <a:r>
              <a:rPr lang="ru-RU" dirty="0" smtClean="0"/>
              <a:t>часа до начала занятий.</a:t>
            </a:r>
          </a:p>
          <a:p>
            <a:pPr>
              <a:buNone/>
            </a:pPr>
            <a:r>
              <a:rPr lang="ru-RU" dirty="0" smtClean="0"/>
              <a:t>• Вес ранца первоклассника не должен превышать 1,5 кг.</a:t>
            </a:r>
          </a:p>
          <a:p>
            <a:pPr>
              <a:buNone/>
            </a:pPr>
            <a:r>
              <a:rPr lang="ru-RU" dirty="0" smtClean="0"/>
              <a:t>            • Чтобы обеспечить биологическую потребность организма в </a:t>
            </a:r>
            <a:r>
              <a:rPr lang="ru-RU" dirty="0" err="1" smtClean="0"/>
              <a:t>дви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                 </a:t>
            </a:r>
            <a:r>
              <a:rPr lang="ru-RU" dirty="0" err="1" smtClean="0"/>
              <a:t>жении</a:t>
            </a:r>
            <a:r>
              <a:rPr lang="ru-RU" dirty="0" smtClean="0"/>
              <a:t>,  первоклассник должен активно двигаться не менее двух</a:t>
            </a:r>
          </a:p>
          <a:p>
            <a:pPr>
              <a:buNone/>
            </a:pPr>
            <a:r>
              <a:rPr lang="ru-RU" dirty="0" smtClean="0"/>
              <a:t>                                часов в сутки.</a:t>
            </a:r>
          </a:p>
          <a:p>
            <a:pPr>
              <a:buNone/>
            </a:pPr>
            <a:r>
              <a:rPr lang="ru-RU" dirty="0" smtClean="0"/>
              <a:t>                                  • Продолжительность непрерывного чтения не должна</a:t>
            </a:r>
          </a:p>
          <a:p>
            <a:pPr>
              <a:buNone/>
            </a:pPr>
            <a:r>
              <a:rPr lang="ru-RU" dirty="0" smtClean="0"/>
              <a:t>                                     в шесть пот превышать восемь минут, а в семь-восемь</a:t>
            </a:r>
          </a:p>
          <a:p>
            <a:pPr>
              <a:buNone/>
            </a:pPr>
            <a:r>
              <a:rPr lang="ru-RU" dirty="0" smtClean="0"/>
              <a:t>                                 лет - 10 минут. Оптимальная продолжительность </a:t>
            </a:r>
            <a:r>
              <a:rPr lang="ru-RU" dirty="0" err="1" smtClean="0"/>
              <a:t>непре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                                 </a:t>
            </a:r>
            <a:r>
              <a:rPr lang="ru-RU" dirty="0" err="1" smtClean="0"/>
              <a:t>рывного</a:t>
            </a:r>
            <a:r>
              <a:rPr lang="ru-RU" dirty="0" smtClean="0"/>
              <a:t> письма - 3 минуты.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ШИРМЫ\картинки\1264692504_slgg_2006[1].jpg"/>
          <p:cNvPicPr>
            <a:picLocks noChangeAspect="1" noChangeArrowheads="1"/>
          </p:cNvPicPr>
          <p:nvPr/>
        </p:nvPicPr>
        <p:blipFill>
          <a:blip r:embed="rId2"/>
          <a:srcRect r="35200" b="72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• Приобретая стол для занятий, обязательно учитывайте рост </a:t>
            </a:r>
          </a:p>
          <a:p>
            <a:pPr>
              <a:buNone/>
            </a:pPr>
            <a:r>
              <a:rPr lang="ru-RU" dirty="0" smtClean="0"/>
              <a:t>ребенка. При росте 1м - </a:t>
            </a:r>
            <a:r>
              <a:rPr lang="ru-RU" dirty="0" err="1" smtClean="0"/>
              <a:t>1м</a:t>
            </a:r>
            <a:r>
              <a:rPr lang="ru-RU" dirty="0" smtClean="0"/>
              <a:t> 15 см высота крышки стола над полом </a:t>
            </a:r>
          </a:p>
          <a:p>
            <a:pPr>
              <a:buNone/>
            </a:pPr>
            <a:r>
              <a:rPr lang="ru-RU" dirty="0" smtClean="0"/>
              <a:t>должна быть 46 см, а высота сиденья стула-26 см. При росте от 1 м </a:t>
            </a:r>
          </a:p>
          <a:p>
            <a:pPr>
              <a:buNone/>
            </a:pPr>
            <a:r>
              <a:rPr lang="ru-RU" dirty="0" smtClean="0"/>
              <a:t>15 см до 1 м 30 см высота стола должна быть 52 см, а стула - 30 см.</a:t>
            </a:r>
          </a:p>
          <a:p>
            <a:pPr>
              <a:buNone/>
            </a:pPr>
            <a:r>
              <a:rPr lang="ru-RU" dirty="0" smtClean="0"/>
              <a:t>• Начинать делать уроки лучше всего в три-четыре часа дня. Это </a:t>
            </a:r>
          </a:p>
          <a:p>
            <a:pPr>
              <a:buNone/>
            </a:pPr>
            <a:r>
              <a:rPr lang="ru-RU" dirty="0" smtClean="0"/>
              <a:t>пик дневной активности головного мозга.</a:t>
            </a:r>
          </a:p>
          <a:p>
            <a:pPr>
              <a:buNone/>
            </a:pPr>
            <a:r>
              <a:rPr lang="ru-RU" dirty="0" smtClean="0"/>
              <a:t>• Каждые 40 минут приготовления домашних заданий должны</a:t>
            </a:r>
          </a:p>
          <a:p>
            <a:pPr>
              <a:buNone/>
            </a:pPr>
            <a:r>
              <a:rPr lang="ru-RU" dirty="0" smtClean="0"/>
              <a:t> прерываться 20-минутными перерывами с физическими </a:t>
            </a:r>
          </a:p>
          <a:p>
            <a:pPr>
              <a:buNone/>
            </a:pPr>
            <a:r>
              <a:rPr lang="ru-RU" dirty="0" smtClean="0"/>
              <a:t>упражнениями.</a:t>
            </a:r>
          </a:p>
          <a:p>
            <a:pPr>
              <a:buNone/>
            </a:pPr>
            <a:r>
              <a:rPr lang="ru-RU" dirty="0" smtClean="0"/>
              <a:t>• Первоклассник без ущерба для здоровья может непрерывно </a:t>
            </a:r>
          </a:p>
          <a:p>
            <a:pPr>
              <a:buNone/>
            </a:pPr>
            <a:r>
              <a:rPr lang="ru-RU" dirty="0" smtClean="0"/>
              <a:t>             проводить за компьютером не более 10 минут в день и у </a:t>
            </a:r>
          </a:p>
          <a:p>
            <a:pPr>
              <a:buNone/>
            </a:pPr>
            <a:r>
              <a:rPr lang="ru-RU" dirty="0" smtClean="0"/>
              <a:t>                   телевизора - не более 30 минут два-три раза в неделю.</a:t>
            </a:r>
          </a:p>
          <a:p>
            <a:pPr>
              <a:buNone/>
            </a:pPr>
            <a:r>
              <a:rPr lang="ru-RU" dirty="0" smtClean="0"/>
              <a:t>                            • Младшим школьникам ежедневно положено </a:t>
            </a:r>
          </a:p>
          <a:p>
            <a:pPr>
              <a:buNone/>
            </a:pPr>
            <a:r>
              <a:rPr lang="ru-RU" dirty="0" smtClean="0"/>
              <a:t>                               проводить на воздухе 3,5 часа, ученикам средней</a:t>
            </a:r>
          </a:p>
          <a:p>
            <a:pPr>
              <a:buNone/>
            </a:pPr>
            <a:r>
              <a:rPr lang="ru-RU" dirty="0" smtClean="0"/>
              <a:t>                               школы - два часа, а старшеклассникам -1,5 часа.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ШИРМЫ\картинки\1264692504_slgg_2006[1].jpg"/>
          <p:cNvPicPr>
            <a:picLocks noChangeAspect="1" noChangeArrowheads="1"/>
          </p:cNvPicPr>
          <p:nvPr/>
        </p:nvPicPr>
        <p:blipFill>
          <a:blip r:embed="rId2"/>
          <a:srcRect r="35200" b="72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609600" y="533400"/>
            <a:ext cx="7772400" cy="48006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Маленькая хитрость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Если первоклассник встает с трудом, не нужно дразнить его «лежебокой» или вступать в спор по поводу последних минут. Можно решить вопрос по-другому: поставить стрелку на пять минут раньше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когда, действительно, вставать сегодня почему-то не хочется. «Полежи еще пять минут»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ШИРМЫ\картинки\1264692504_slgg_2006[1].jpg"/>
          <p:cNvPicPr>
            <a:picLocks noChangeAspect="1" noChangeArrowheads="1"/>
          </p:cNvPicPr>
          <p:nvPr/>
        </p:nvPicPr>
        <p:blipFill>
          <a:blip r:embed="rId2"/>
          <a:srcRect r="35200" b="72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2514600" y="609600"/>
            <a:ext cx="5743575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ШИРМЫ\картинки\1264692504_slgg_2006[1].jpg"/>
          <p:cNvPicPr>
            <a:picLocks noChangeAspect="1" noChangeArrowheads="1"/>
          </p:cNvPicPr>
          <p:nvPr/>
        </p:nvPicPr>
        <p:blipFill>
          <a:blip r:embed="rId2"/>
          <a:srcRect r="35200" b="72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Десять советов родителям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u="sng" dirty="0" smtClean="0"/>
              <a:t>Совет 1</a:t>
            </a:r>
            <a:r>
              <a:rPr lang="ru-RU" dirty="0" smtClean="0"/>
              <a:t>. Занимайтесь с ребенком регулярно, выберите направления занятий, не перескакивайте с</a:t>
            </a:r>
          </a:p>
          <a:p>
            <a:pPr>
              <a:buNone/>
            </a:pPr>
            <a:r>
              <a:rPr lang="ru-RU" dirty="0" smtClean="0"/>
              <a:t> одного вида занятий на другие.</a:t>
            </a:r>
          </a:p>
          <a:p>
            <a:pPr>
              <a:buNone/>
            </a:pPr>
            <a:r>
              <a:rPr lang="ru-RU" u="sng" dirty="0" smtClean="0"/>
              <a:t>Совет 2</a:t>
            </a:r>
            <a:r>
              <a:rPr lang="ru-RU" dirty="0" smtClean="0"/>
              <a:t>. Не занимайтесь с ребенком, если он плохо себя чувствует  или активно отказывается от </a:t>
            </a:r>
          </a:p>
          <a:p>
            <a:pPr>
              <a:buNone/>
            </a:pPr>
            <a:r>
              <a:rPr lang="ru-RU" dirty="0" smtClean="0"/>
              <a:t>занятий.</a:t>
            </a:r>
          </a:p>
          <a:p>
            <a:pPr>
              <a:buNone/>
            </a:pPr>
            <a:r>
              <a:rPr lang="ru-RU" u="sng" dirty="0" smtClean="0"/>
              <a:t>Совет 3</a:t>
            </a:r>
            <a:r>
              <a:rPr lang="ru-RU" dirty="0" smtClean="0"/>
              <a:t>. Начинайте занятие с любимых или простых для </a:t>
            </a:r>
            <a:r>
              <a:rPr lang="ru-RU" dirty="0" err="1" smtClean="0"/>
              <a:t>выполненния</a:t>
            </a:r>
            <a:r>
              <a:rPr lang="ru-RU" dirty="0" smtClean="0"/>
              <a:t> заданий. Это дает ребенку </a:t>
            </a:r>
          </a:p>
          <a:p>
            <a:pPr>
              <a:buNone/>
            </a:pPr>
            <a:r>
              <a:rPr lang="ru-RU" dirty="0" smtClean="0"/>
              <a:t>уверенность в своих силах.</a:t>
            </a:r>
          </a:p>
          <a:p>
            <a:pPr>
              <a:buNone/>
            </a:pPr>
            <a:r>
              <a:rPr lang="ru-RU" u="sng" dirty="0" smtClean="0"/>
              <a:t>Совет 4</a:t>
            </a:r>
            <a:r>
              <a:rPr lang="ru-RU" dirty="0" smtClean="0"/>
              <a:t>. Спокойно, без раздражения относитесь к затруднениям и неудачам ребенка.</a:t>
            </a:r>
          </a:p>
          <a:p>
            <a:pPr>
              <a:buNone/>
            </a:pPr>
            <a:r>
              <a:rPr lang="ru-RU" u="sng" dirty="0" smtClean="0"/>
              <a:t>Совет 5</a:t>
            </a:r>
            <a:r>
              <a:rPr lang="ru-RU" dirty="0" smtClean="0"/>
              <a:t>. Не ругайте, не стыдите ребенка за неудачи. </a:t>
            </a:r>
          </a:p>
          <a:p>
            <a:pPr>
              <a:buNone/>
            </a:pPr>
            <a:r>
              <a:rPr lang="ru-RU" u="sng" dirty="0" smtClean="0"/>
              <a:t>Совет 6</a:t>
            </a:r>
            <a:r>
              <a:rPr lang="ru-RU" dirty="0" smtClean="0"/>
              <a:t>. Терпеливо разъясняйте всё, что непонятно. </a:t>
            </a:r>
          </a:p>
          <a:p>
            <a:pPr>
              <a:buNone/>
            </a:pPr>
            <a:r>
              <a:rPr lang="ru-RU" dirty="0" smtClean="0"/>
              <a:t>                      </a:t>
            </a:r>
            <a:r>
              <a:rPr lang="ru-RU" u="sng" dirty="0" smtClean="0"/>
              <a:t>Совет 7</a:t>
            </a:r>
            <a:r>
              <a:rPr lang="ru-RU" dirty="0" smtClean="0"/>
              <a:t>. Подбадривайте, поддерживайте ребенка в тех случаях,  если он испытывает </a:t>
            </a:r>
          </a:p>
          <a:p>
            <a:pPr>
              <a:buNone/>
            </a:pPr>
            <a:r>
              <a:rPr lang="ru-RU" dirty="0" smtClean="0"/>
              <a:t>                                трудности или у него что-то не получается.</a:t>
            </a:r>
          </a:p>
          <a:p>
            <a:pPr>
              <a:buNone/>
            </a:pPr>
            <a:r>
              <a:rPr lang="ru-RU" dirty="0" smtClean="0"/>
              <a:t>                       </a:t>
            </a:r>
            <a:r>
              <a:rPr lang="ru-RU" u="sng" dirty="0" smtClean="0"/>
              <a:t>Совет 8</a:t>
            </a:r>
            <a:r>
              <a:rPr lang="ru-RU" dirty="0" smtClean="0"/>
              <a:t>. Обязательно найдите, за что похвалить ребенка во время каждого занятия.</a:t>
            </a:r>
          </a:p>
          <a:p>
            <a:pPr>
              <a:buNone/>
            </a:pPr>
            <a:r>
              <a:rPr lang="ru-RU" dirty="0" smtClean="0"/>
              <a:t>                                         </a:t>
            </a:r>
            <a:r>
              <a:rPr lang="ru-RU" u="sng" dirty="0" smtClean="0"/>
              <a:t>Совет 9</a:t>
            </a:r>
            <a:r>
              <a:rPr lang="ru-RU" dirty="0" smtClean="0"/>
              <a:t>. Не заставляйте ребенка многократно повторять те задания, которые </a:t>
            </a:r>
          </a:p>
          <a:p>
            <a:pPr>
              <a:buNone/>
            </a:pPr>
            <a:r>
              <a:rPr lang="ru-RU" dirty="0" smtClean="0"/>
              <a:t>                                              трудны и не получаются. В таких случаях следует вернуться  к </a:t>
            </a:r>
            <a:r>
              <a:rPr lang="ru-RU" dirty="0" err="1" smtClean="0"/>
              <a:t>анало</a:t>
            </a: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                                                </a:t>
            </a:r>
            <a:r>
              <a:rPr lang="ru-RU" dirty="0" err="1" smtClean="0"/>
              <a:t>гичным</a:t>
            </a:r>
            <a:r>
              <a:rPr lang="ru-RU" dirty="0" smtClean="0"/>
              <a:t>, но более простым заданиям.</a:t>
            </a:r>
          </a:p>
          <a:p>
            <a:pPr>
              <a:buNone/>
            </a:pPr>
            <a:r>
              <a:rPr lang="ru-RU" dirty="0" smtClean="0"/>
              <a:t>                                                  </a:t>
            </a:r>
            <a:r>
              <a:rPr lang="ru-RU" u="sng" dirty="0" smtClean="0"/>
              <a:t>Совет 10</a:t>
            </a:r>
            <a:r>
              <a:rPr lang="ru-RU" dirty="0" smtClean="0"/>
              <a:t>. Учитесь видеть не только слабые, но и сильные стороны  раз-</a:t>
            </a:r>
          </a:p>
          <a:p>
            <a:pPr>
              <a:buNone/>
            </a:pPr>
            <a:r>
              <a:rPr lang="ru-RU" dirty="0" smtClean="0"/>
              <a:t>                                            вития ребенка. Выстраивайте занятия так, чтобы ребенок мог использовать</a:t>
            </a:r>
          </a:p>
          <a:p>
            <a:pPr>
              <a:buNone/>
            </a:pPr>
            <a:r>
              <a:rPr lang="ru-RU" dirty="0" smtClean="0"/>
              <a:t>                                                сильные стороны своего развития.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1246</Words>
  <PresentationFormat>Экран (4:3)</PresentationFormat>
  <Paragraphs>106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         По дороге                    в 1 класс…</vt:lpstr>
      <vt:lpstr>Слайд 2</vt:lpstr>
      <vt:lpstr>Слайд 3</vt:lpstr>
      <vt:lpstr>Слайд 4</vt:lpstr>
      <vt:lpstr> Вниманию родителей </vt:lpstr>
      <vt:lpstr>Слайд 6</vt:lpstr>
      <vt:lpstr>Слайд 7</vt:lpstr>
      <vt:lpstr>Слайд 8</vt:lpstr>
      <vt:lpstr> Десять советов родителям  </vt:lpstr>
      <vt:lpstr>Желаем удачи!!!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По дороге                    в 1 класс…</dc:title>
  <dc:creator>алёна</dc:creator>
  <cp:lastModifiedBy>алёна</cp:lastModifiedBy>
  <cp:revision>8</cp:revision>
  <dcterms:created xsi:type="dcterms:W3CDTF">2015-04-24T11:18:25Z</dcterms:created>
  <dcterms:modified xsi:type="dcterms:W3CDTF">2015-05-03T15:02:14Z</dcterms:modified>
</cp:coreProperties>
</file>