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sldIdLst>
    <p:sldId id="256" r:id="rId2"/>
    <p:sldId id="263" r:id="rId3"/>
    <p:sldId id="266" r:id="rId4"/>
    <p:sldId id="292" r:id="rId5"/>
    <p:sldId id="310" r:id="rId6"/>
    <p:sldId id="308" r:id="rId7"/>
    <p:sldId id="309" r:id="rId8"/>
    <p:sldId id="293" r:id="rId9"/>
    <p:sldId id="316" r:id="rId10"/>
    <p:sldId id="295" r:id="rId11"/>
    <p:sldId id="296" r:id="rId12"/>
    <p:sldId id="299" r:id="rId13"/>
    <p:sldId id="298" r:id="rId14"/>
    <p:sldId id="315" r:id="rId15"/>
    <p:sldId id="273" r:id="rId16"/>
    <p:sldId id="307" r:id="rId17"/>
    <p:sldId id="274" r:id="rId18"/>
    <p:sldId id="288" r:id="rId19"/>
    <p:sldId id="275" r:id="rId20"/>
    <p:sldId id="306" r:id="rId21"/>
    <p:sldId id="314" r:id="rId22"/>
    <p:sldId id="311" r:id="rId23"/>
    <p:sldId id="312" r:id="rId24"/>
    <p:sldId id="313" r:id="rId25"/>
    <p:sldId id="300" r:id="rId26"/>
    <p:sldId id="301" r:id="rId27"/>
    <p:sldId id="257" r:id="rId28"/>
    <p:sldId id="290" r:id="rId29"/>
    <p:sldId id="302" r:id="rId30"/>
    <p:sldId id="289" r:id="rId31"/>
    <p:sldId id="286"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990033"/>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358" autoAdjust="0"/>
  </p:normalViewPr>
  <p:slideViewPr>
    <p:cSldViewPr>
      <p:cViewPr varScale="1">
        <p:scale>
          <a:sx n="82" d="100"/>
          <a:sy n="82" d="100"/>
        </p:scale>
        <p:origin x="-450" y="-96"/>
      </p:cViewPr>
      <p:guideLst>
        <p:guide orient="horz" pos="2160"/>
        <p:guide pos="2880"/>
      </p:guideLst>
    </p:cSldViewPr>
  </p:slideViewPr>
  <p:outlineViewPr>
    <p:cViewPr>
      <p:scale>
        <a:sx n="33" d="100"/>
        <a:sy n="33" d="100"/>
      </p:scale>
      <p:origin x="0" y="264"/>
    </p:cViewPr>
  </p:outlineViewPr>
  <p:notesTextViewPr>
    <p:cViewPr>
      <p:scale>
        <a:sx n="1" d="1"/>
        <a:sy n="1" d="1"/>
      </p:scale>
      <p:origin x="0" y="0"/>
    </p:cViewPr>
  </p:notesTextViewPr>
  <p:sorterViewPr>
    <p:cViewPr>
      <p:scale>
        <a:sx n="100" d="100"/>
        <a:sy n="100" d="100"/>
      </p:scale>
      <p:origin x="0" y="39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7.1597068604878633E-2"/>
          <c:y val="4.4439436597080724E-2"/>
          <c:w val="0.56161016056460955"/>
          <c:h val="0.86859535015791467"/>
        </c:manualLayout>
      </c:layout>
      <c:bar3DChart>
        <c:barDir val="col"/>
        <c:grouping val="clustered"/>
        <c:varyColors val="0"/>
        <c:ser>
          <c:idx val="0"/>
          <c:order val="0"/>
          <c:tx>
            <c:strRef>
              <c:f>Лист1!$B$1</c:f>
              <c:strCache>
                <c:ptCount val="1"/>
                <c:pt idx="0">
                  <c:v>Хороший уровень 42%(11)</c:v>
                </c:pt>
              </c:strCache>
            </c:strRef>
          </c:tx>
          <c:spPr>
            <a:solidFill>
              <a:srgbClr val="CC3300"/>
            </a:solidFill>
          </c:spPr>
          <c:invertIfNegative val="0"/>
          <c:cat>
            <c:strRef>
              <c:f>Лист1!$A$2:$A$3</c:f>
              <c:strCache>
                <c:ptCount val="2"/>
                <c:pt idx="0">
                  <c:v>Категория 1</c:v>
                </c:pt>
                <c:pt idx="1">
                  <c:v>категория 2</c:v>
                </c:pt>
              </c:strCache>
            </c:strRef>
          </c:cat>
          <c:val>
            <c:numRef>
              <c:f>Лист1!$B$2:$B$3</c:f>
              <c:numCache>
                <c:formatCode>General</c:formatCode>
                <c:ptCount val="2"/>
                <c:pt idx="0">
                  <c:v>42</c:v>
                </c:pt>
              </c:numCache>
            </c:numRef>
          </c:val>
        </c:ser>
        <c:ser>
          <c:idx val="1"/>
          <c:order val="1"/>
          <c:tx>
            <c:strRef>
              <c:f>Лист1!$C$1</c:f>
              <c:strCache>
                <c:ptCount val="1"/>
                <c:pt idx="0">
                  <c:v>Средний уровень 23%(6)</c:v>
                </c:pt>
              </c:strCache>
            </c:strRef>
          </c:tx>
          <c:spPr>
            <a:solidFill>
              <a:schemeClr val="accent3">
                <a:lumMod val="75000"/>
              </a:schemeClr>
            </a:solidFill>
          </c:spPr>
          <c:invertIfNegative val="0"/>
          <c:cat>
            <c:strRef>
              <c:f>Лист1!$A$2:$A$3</c:f>
              <c:strCache>
                <c:ptCount val="2"/>
                <c:pt idx="0">
                  <c:v>Категория 1</c:v>
                </c:pt>
                <c:pt idx="1">
                  <c:v>категория 2</c:v>
                </c:pt>
              </c:strCache>
            </c:strRef>
          </c:cat>
          <c:val>
            <c:numRef>
              <c:f>Лист1!$C$2:$C$3</c:f>
              <c:numCache>
                <c:formatCode>General</c:formatCode>
                <c:ptCount val="2"/>
                <c:pt idx="0">
                  <c:v>23</c:v>
                </c:pt>
              </c:numCache>
            </c:numRef>
          </c:val>
        </c:ser>
        <c:ser>
          <c:idx val="2"/>
          <c:order val="2"/>
          <c:tx>
            <c:strRef>
              <c:f>Лист1!$D$1</c:f>
              <c:strCache>
                <c:ptCount val="1"/>
                <c:pt idx="0">
                  <c:v>Низкий уровень 35%(9)</c:v>
                </c:pt>
              </c:strCache>
            </c:strRef>
          </c:tx>
          <c:spPr>
            <a:solidFill>
              <a:schemeClr val="accent2">
                <a:lumMod val="75000"/>
              </a:schemeClr>
            </a:solidFill>
          </c:spPr>
          <c:invertIfNegative val="0"/>
          <c:cat>
            <c:strRef>
              <c:f>Лист1!$A$2:$A$3</c:f>
              <c:strCache>
                <c:ptCount val="2"/>
                <c:pt idx="0">
                  <c:v>Категория 1</c:v>
                </c:pt>
                <c:pt idx="1">
                  <c:v>категория 2</c:v>
                </c:pt>
              </c:strCache>
            </c:strRef>
          </c:cat>
          <c:val>
            <c:numRef>
              <c:f>Лист1!$D$2:$D$3</c:f>
              <c:numCache>
                <c:formatCode>General</c:formatCode>
                <c:ptCount val="2"/>
                <c:pt idx="0">
                  <c:v>35</c:v>
                </c:pt>
              </c:numCache>
            </c:numRef>
          </c:val>
        </c:ser>
        <c:dLbls>
          <c:showLegendKey val="0"/>
          <c:showVal val="0"/>
          <c:showCatName val="0"/>
          <c:showSerName val="0"/>
          <c:showPercent val="0"/>
          <c:showBubbleSize val="0"/>
        </c:dLbls>
        <c:gapWidth val="150"/>
        <c:shape val="box"/>
        <c:axId val="240135168"/>
        <c:axId val="207218944"/>
        <c:axId val="0"/>
      </c:bar3DChart>
      <c:catAx>
        <c:axId val="240135168"/>
        <c:scaling>
          <c:orientation val="minMax"/>
        </c:scaling>
        <c:delete val="1"/>
        <c:axPos val="b"/>
        <c:majorTickMark val="out"/>
        <c:minorTickMark val="none"/>
        <c:tickLblPos val="none"/>
        <c:crossAx val="207218944"/>
        <c:crosses val="autoZero"/>
        <c:auto val="1"/>
        <c:lblAlgn val="ctr"/>
        <c:lblOffset val="100"/>
        <c:noMultiLvlLbl val="0"/>
      </c:catAx>
      <c:valAx>
        <c:axId val="207218944"/>
        <c:scaling>
          <c:orientation val="minMax"/>
        </c:scaling>
        <c:delete val="0"/>
        <c:axPos val="l"/>
        <c:majorGridlines/>
        <c:numFmt formatCode="General" sourceLinked="1"/>
        <c:majorTickMark val="out"/>
        <c:minorTickMark val="none"/>
        <c:tickLblPos val="nextTo"/>
        <c:crossAx val="240135168"/>
        <c:crosses val="autoZero"/>
        <c:crossBetween val="between"/>
      </c:valAx>
      <c:spPr>
        <a:noFill/>
        <a:ln w="25392">
          <a:noFill/>
        </a:ln>
      </c:spPr>
    </c:plotArea>
    <c:legend>
      <c:legendPos val="r"/>
      <c:layout>
        <c:manualLayout>
          <c:xMode val="edge"/>
          <c:yMode val="edge"/>
          <c:x val="0.60564576515793378"/>
          <c:y val="0.27789728603512182"/>
          <c:w val="0.39435423484206622"/>
          <c:h val="0.44420542792975631"/>
        </c:manualLayout>
      </c:layout>
      <c:overlay val="0"/>
    </c:legend>
    <c:plotVisOnly val="1"/>
    <c:dispBlanksAs val="gap"/>
    <c:showDLblsOverMax val="0"/>
  </c:chart>
  <c:spPr>
    <a:noFill/>
    <a:ln>
      <a:noFill/>
    </a:ln>
  </c:spPr>
  <c:txPr>
    <a:bodyPr/>
    <a:lstStyle/>
    <a:p>
      <a:pPr>
        <a:defRPr sz="1797"/>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сентябрь</c:v>
                </c:pt>
              </c:strCache>
            </c:strRef>
          </c:tx>
          <c:invertIfNegative val="0"/>
          <c:cat>
            <c:strRef>
              <c:f>Лист1!$A$2:$A$4</c:f>
              <c:strCache>
                <c:ptCount val="3"/>
                <c:pt idx="0">
                  <c:v>высокий</c:v>
                </c:pt>
                <c:pt idx="1">
                  <c:v>средний</c:v>
                </c:pt>
                <c:pt idx="2">
                  <c:v>низкий</c:v>
                </c:pt>
              </c:strCache>
            </c:strRef>
          </c:cat>
          <c:val>
            <c:numRef>
              <c:f>Лист1!$B$2:$B$4</c:f>
              <c:numCache>
                <c:formatCode>General</c:formatCode>
                <c:ptCount val="3"/>
                <c:pt idx="0">
                  <c:v>65</c:v>
                </c:pt>
                <c:pt idx="1">
                  <c:v>23</c:v>
                </c:pt>
                <c:pt idx="2">
                  <c:v>12</c:v>
                </c:pt>
              </c:numCache>
            </c:numRef>
          </c:val>
        </c:ser>
        <c:ser>
          <c:idx val="1"/>
          <c:order val="1"/>
          <c:tx>
            <c:strRef>
              <c:f>Лист1!$C$1</c:f>
              <c:strCache>
                <c:ptCount val="1"/>
                <c:pt idx="0">
                  <c:v>март</c:v>
                </c:pt>
              </c:strCache>
            </c:strRef>
          </c:tx>
          <c:spPr>
            <a:solidFill>
              <a:schemeClr val="accent3">
                <a:lumMod val="75000"/>
              </a:schemeClr>
            </a:solidFill>
          </c:spPr>
          <c:invertIfNegative val="0"/>
          <c:cat>
            <c:strRef>
              <c:f>Лист1!$A$2:$A$4</c:f>
              <c:strCache>
                <c:ptCount val="3"/>
                <c:pt idx="0">
                  <c:v>высокий</c:v>
                </c:pt>
                <c:pt idx="1">
                  <c:v>средний</c:v>
                </c:pt>
                <c:pt idx="2">
                  <c:v>низкий</c:v>
                </c:pt>
              </c:strCache>
            </c:strRef>
          </c:cat>
          <c:val>
            <c:numRef>
              <c:f>Лист1!$C$2:$C$4</c:f>
              <c:numCache>
                <c:formatCode>General</c:formatCode>
                <c:ptCount val="3"/>
                <c:pt idx="0">
                  <c:v>70</c:v>
                </c:pt>
                <c:pt idx="1">
                  <c:v>20</c:v>
                </c:pt>
                <c:pt idx="2">
                  <c:v>7</c:v>
                </c:pt>
              </c:numCache>
            </c:numRef>
          </c:val>
        </c:ser>
        <c:dLbls>
          <c:showLegendKey val="0"/>
          <c:showVal val="0"/>
          <c:showCatName val="0"/>
          <c:showSerName val="0"/>
          <c:showPercent val="0"/>
          <c:showBubbleSize val="0"/>
        </c:dLbls>
        <c:gapWidth val="150"/>
        <c:shape val="box"/>
        <c:axId val="250312192"/>
        <c:axId val="207222976"/>
        <c:axId val="0"/>
      </c:bar3DChart>
      <c:catAx>
        <c:axId val="250312192"/>
        <c:scaling>
          <c:orientation val="minMax"/>
        </c:scaling>
        <c:delete val="0"/>
        <c:axPos val="b"/>
        <c:majorTickMark val="out"/>
        <c:minorTickMark val="none"/>
        <c:tickLblPos val="nextTo"/>
        <c:crossAx val="207222976"/>
        <c:crosses val="autoZero"/>
        <c:auto val="1"/>
        <c:lblAlgn val="ctr"/>
        <c:lblOffset val="100"/>
        <c:noMultiLvlLbl val="0"/>
      </c:catAx>
      <c:valAx>
        <c:axId val="207222976"/>
        <c:scaling>
          <c:orientation val="minMax"/>
        </c:scaling>
        <c:delete val="0"/>
        <c:axPos val="l"/>
        <c:majorGridlines/>
        <c:numFmt formatCode="General" sourceLinked="1"/>
        <c:majorTickMark val="out"/>
        <c:minorTickMark val="none"/>
        <c:tickLblPos val="nextTo"/>
        <c:crossAx val="250312192"/>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ноябрь</c:v>
                </c:pt>
              </c:strCache>
            </c:strRef>
          </c:tx>
          <c:invertIfNegative val="0"/>
          <c:cat>
            <c:strRef>
              <c:f>Лист1!$A$2:$A$4</c:f>
              <c:strCache>
                <c:ptCount val="3"/>
                <c:pt idx="0">
                  <c:v>высокий</c:v>
                </c:pt>
                <c:pt idx="1">
                  <c:v>средний</c:v>
                </c:pt>
                <c:pt idx="2">
                  <c:v>низкий</c:v>
                </c:pt>
              </c:strCache>
            </c:strRef>
          </c:cat>
          <c:val>
            <c:numRef>
              <c:f>Лист1!$B$2:$B$4</c:f>
              <c:numCache>
                <c:formatCode>General</c:formatCode>
                <c:ptCount val="3"/>
                <c:pt idx="0">
                  <c:v>19</c:v>
                </c:pt>
                <c:pt idx="1">
                  <c:v>54</c:v>
                </c:pt>
                <c:pt idx="2">
                  <c:v>27</c:v>
                </c:pt>
              </c:numCache>
            </c:numRef>
          </c:val>
        </c:ser>
        <c:ser>
          <c:idx val="1"/>
          <c:order val="1"/>
          <c:tx>
            <c:strRef>
              <c:f>Лист1!$C$1</c:f>
              <c:strCache>
                <c:ptCount val="1"/>
                <c:pt idx="0">
                  <c:v>март</c:v>
                </c:pt>
              </c:strCache>
            </c:strRef>
          </c:tx>
          <c:spPr>
            <a:solidFill>
              <a:schemeClr val="accent3">
                <a:lumMod val="75000"/>
              </a:schemeClr>
            </a:solidFill>
          </c:spPr>
          <c:invertIfNegative val="0"/>
          <c:cat>
            <c:strRef>
              <c:f>Лист1!$A$2:$A$4</c:f>
              <c:strCache>
                <c:ptCount val="3"/>
                <c:pt idx="0">
                  <c:v>высокий</c:v>
                </c:pt>
                <c:pt idx="1">
                  <c:v>средний</c:v>
                </c:pt>
                <c:pt idx="2">
                  <c:v>низкий</c:v>
                </c:pt>
              </c:strCache>
            </c:strRef>
          </c:cat>
          <c:val>
            <c:numRef>
              <c:f>Лист1!$C$2:$C$4</c:f>
              <c:numCache>
                <c:formatCode>General</c:formatCode>
                <c:ptCount val="3"/>
                <c:pt idx="0">
                  <c:v>23</c:v>
                </c:pt>
                <c:pt idx="1">
                  <c:v>69</c:v>
                </c:pt>
                <c:pt idx="2">
                  <c:v>8</c:v>
                </c:pt>
              </c:numCache>
            </c:numRef>
          </c:val>
        </c:ser>
        <c:dLbls>
          <c:showLegendKey val="0"/>
          <c:showVal val="0"/>
          <c:showCatName val="0"/>
          <c:showSerName val="0"/>
          <c:showPercent val="0"/>
          <c:showBubbleSize val="0"/>
        </c:dLbls>
        <c:gapWidth val="150"/>
        <c:shape val="box"/>
        <c:axId val="250313216"/>
        <c:axId val="384548864"/>
        <c:axId val="0"/>
      </c:bar3DChart>
      <c:catAx>
        <c:axId val="250313216"/>
        <c:scaling>
          <c:orientation val="minMax"/>
        </c:scaling>
        <c:delete val="0"/>
        <c:axPos val="b"/>
        <c:majorTickMark val="out"/>
        <c:minorTickMark val="none"/>
        <c:tickLblPos val="nextTo"/>
        <c:crossAx val="384548864"/>
        <c:crosses val="autoZero"/>
        <c:auto val="1"/>
        <c:lblAlgn val="ctr"/>
        <c:lblOffset val="100"/>
        <c:noMultiLvlLbl val="0"/>
      </c:catAx>
      <c:valAx>
        <c:axId val="384548864"/>
        <c:scaling>
          <c:orientation val="minMax"/>
        </c:scaling>
        <c:delete val="0"/>
        <c:axPos val="l"/>
        <c:majorGridlines/>
        <c:numFmt formatCode="General" sourceLinked="1"/>
        <c:majorTickMark val="out"/>
        <c:minorTickMark val="none"/>
        <c:tickLblPos val="nextTo"/>
        <c:crossAx val="250313216"/>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169411128232129"/>
          <c:y val="8.9342836322332989E-2"/>
          <c:w val="0.61524021485535418"/>
          <c:h val="0.83217667827598241"/>
        </c:manualLayout>
      </c:layout>
      <c:bar3DChart>
        <c:barDir val="col"/>
        <c:grouping val="clustered"/>
        <c:varyColors val="0"/>
        <c:ser>
          <c:idx val="0"/>
          <c:order val="0"/>
          <c:tx>
            <c:strRef>
              <c:f>Лист1!$B$1</c:f>
              <c:strCache>
                <c:ptCount val="1"/>
                <c:pt idx="0">
                  <c:v>Высокий 68%</c:v>
                </c:pt>
              </c:strCache>
            </c:strRef>
          </c:tx>
          <c:spPr>
            <a:solidFill>
              <a:srgbClr val="CC3300"/>
            </a:solidFill>
          </c:spPr>
          <c:invertIfNegative val="0"/>
          <c:cat>
            <c:strRef>
              <c:f>Лист1!$A$2:$A$3</c:f>
              <c:strCache>
                <c:ptCount val="2"/>
                <c:pt idx="0">
                  <c:v>декабрь</c:v>
                </c:pt>
                <c:pt idx="1">
                  <c:v> </c:v>
                </c:pt>
              </c:strCache>
            </c:strRef>
          </c:cat>
          <c:val>
            <c:numRef>
              <c:f>Лист1!$B$2:$B$3</c:f>
              <c:numCache>
                <c:formatCode>General</c:formatCode>
                <c:ptCount val="2"/>
                <c:pt idx="0" formatCode="0%">
                  <c:v>0.68</c:v>
                </c:pt>
              </c:numCache>
            </c:numRef>
          </c:val>
        </c:ser>
        <c:ser>
          <c:idx val="1"/>
          <c:order val="1"/>
          <c:tx>
            <c:strRef>
              <c:f>Лист1!$C$1</c:f>
              <c:strCache>
                <c:ptCount val="1"/>
                <c:pt idx="0">
                  <c:v>Средний 32%</c:v>
                </c:pt>
              </c:strCache>
            </c:strRef>
          </c:tx>
          <c:spPr>
            <a:solidFill>
              <a:schemeClr val="accent3">
                <a:lumMod val="75000"/>
              </a:schemeClr>
            </a:solidFill>
          </c:spPr>
          <c:invertIfNegative val="0"/>
          <c:cat>
            <c:strRef>
              <c:f>Лист1!$A$2:$A$3</c:f>
              <c:strCache>
                <c:ptCount val="2"/>
                <c:pt idx="0">
                  <c:v>декабрь</c:v>
                </c:pt>
                <c:pt idx="1">
                  <c:v> </c:v>
                </c:pt>
              </c:strCache>
            </c:strRef>
          </c:cat>
          <c:val>
            <c:numRef>
              <c:f>Лист1!$C$2:$C$3</c:f>
              <c:numCache>
                <c:formatCode>General</c:formatCode>
                <c:ptCount val="2"/>
                <c:pt idx="0" formatCode="0%">
                  <c:v>0.32</c:v>
                </c:pt>
              </c:numCache>
            </c:numRef>
          </c:val>
        </c:ser>
        <c:ser>
          <c:idx val="2"/>
          <c:order val="2"/>
          <c:tx>
            <c:strRef>
              <c:f>Лист1!$D$1</c:f>
              <c:strCache>
                <c:ptCount val="1"/>
                <c:pt idx="0">
                  <c:v>Низкий 0%</c:v>
                </c:pt>
              </c:strCache>
            </c:strRef>
          </c:tx>
          <c:spPr>
            <a:solidFill>
              <a:schemeClr val="accent2">
                <a:lumMod val="75000"/>
              </a:schemeClr>
            </a:solidFill>
          </c:spPr>
          <c:invertIfNegative val="0"/>
          <c:cat>
            <c:strRef>
              <c:f>Лист1!$A$2:$A$3</c:f>
              <c:strCache>
                <c:ptCount val="2"/>
                <c:pt idx="0">
                  <c:v>декабрь</c:v>
                </c:pt>
                <c:pt idx="1">
                  <c:v> </c:v>
                </c:pt>
              </c:strCache>
            </c:strRef>
          </c:cat>
          <c:val>
            <c:numRef>
              <c:f>Лист1!$D$2:$D$3</c:f>
              <c:numCache>
                <c:formatCode>General</c:formatCode>
                <c:ptCount val="2"/>
                <c:pt idx="0">
                  <c:v>0</c:v>
                </c:pt>
              </c:numCache>
            </c:numRef>
          </c:val>
        </c:ser>
        <c:dLbls>
          <c:showLegendKey val="0"/>
          <c:showVal val="0"/>
          <c:showCatName val="0"/>
          <c:showSerName val="0"/>
          <c:showPercent val="0"/>
          <c:showBubbleSize val="0"/>
        </c:dLbls>
        <c:gapWidth val="150"/>
        <c:shape val="box"/>
        <c:axId val="250314240"/>
        <c:axId val="384551744"/>
        <c:axId val="0"/>
      </c:bar3DChart>
      <c:catAx>
        <c:axId val="250314240"/>
        <c:scaling>
          <c:orientation val="minMax"/>
        </c:scaling>
        <c:delete val="1"/>
        <c:axPos val="b"/>
        <c:majorTickMark val="out"/>
        <c:minorTickMark val="none"/>
        <c:tickLblPos val="nextTo"/>
        <c:crossAx val="384551744"/>
        <c:crosses val="autoZero"/>
        <c:auto val="1"/>
        <c:lblAlgn val="ctr"/>
        <c:lblOffset val="100"/>
        <c:noMultiLvlLbl val="0"/>
      </c:catAx>
      <c:valAx>
        <c:axId val="384551744"/>
        <c:scaling>
          <c:orientation val="minMax"/>
        </c:scaling>
        <c:delete val="0"/>
        <c:axPos val="l"/>
        <c:majorGridlines/>
        <c:numFmt formatCode="0%" sourceLinked="1"/>
        <c:majorTickMark val="out"/>
        <c:minorTickMark val="none"/>
        <c:tickLblPos val="nextTo"/>
        <c:crossAx val="250314240"/>
        <c:crosses val="autoZero"/>
        <c:crossBetween val="between"/>
      </c:valAx>
    </c:plotArea>
    <c:legend>
      <c:legendPos val="r"/>
      <c:layout>
        <c:manualLayout>
          <c:xMode val="edge"/>
          <c:yMode val="edge"/>
          <c:x val="0.60564583333333322"/>
          <c:y val="0.27789739173228345"/>
          <c:w val="0.39435416666666667"/>
          <c:h val="0.44420521653543305"/>
        </c:manualLayout>
      </c:layout>
      <c:overlay val="0"/>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3C1D112-C6B0-4E90-AA4A-C023D9C05C86}" type="datetimeFigureOut">
              <a:rPr lang="ru-RU"/>
              <a:pPr>
                <a:defRPr/>
              </a:pPr>
              <a:t>05.05.2015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0338CA9-62D4-4F6A-A1EE-B50FBD9C33A3}" type="slidenum">
              <a:rPr lang="ru-RU"/>
              <a:pPr>
                <a:defRPr/>
              </a:pPr>
              <a:t>‹#›</a:t>
            </a:fld>
            <a:endParaRPr lang="ru-RU"/>
          </a:p>
        </p:txBody>
      </p:sp>
    </p:spTree>
    <p:extLst>
      <p:ext uri="{BB962C8B-B14F-4D97-AF65-F5344CB8AC3E}">
        <p14:creationId xmlns:p14="http://schemas.microsoft.com/office/powerpoint/2010/main" val="771949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noFill/>
          <a:ln>
            <a:solidFill>
              <a:srgbClr val="000000"/>
            </a:solidFill>
            <a:miter lim="800000"/>
            <a:headEnd/>
            <a:tailEnd/>
          </a:ln>
        </p:spPr>
      </p:sp>
      <p:sp>
        <p:nvSpPr>
          <p:cNvPr id="1843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D62809-342E-4B7F-AE23-9D489404A11D}" type="slidenum">
              <a:rPr lang="ru-RU">
                <a:cs typeface="Arial" charset="0"/>
              </a:rPr>
              <a:pPr fontAlgn="base">
                <a:spcBef>
                  <a:spcPct val="0"/>
                </a:spcBef>
                <a:spcAft>
                  <a:spcPct val="0"/>
                </a:spcAft>
                <a:defRPr/>
              </a:pPr>
              <a:t>1</a:t>
            </a:fld>
            <a:endParaRPr lang="ru-RU">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Образ слайда 1"/>
          <p:cNvSpPr>
            <a:spLocks noGrp="1" noRot="1" noChangeAspect="1"/>
          </p:cNvSpPr>
          <p:nvPr>
            <p:ph type="sldImg"/>
          </p:nvPr>
        </p:nvSpPr>
        <p:spPr bwMode="auto">
          <a:noFill/>
          <a:ln>
            <a:solidFill>
              <a:srgbClr val="000000"/>
            </a:solidFill>
            <a:miter lim="800000"/>
            <a:headEnd/>
            <a:tailEnd/>
          </a:ln>
        </p:spPr>
      </p:sp>
      <p:sp>
        <p:nvSpPr>
          <p:cNvPr id="7680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50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4D281-50B6-49CF-AD43-571D35AD6653}" type="slidenum">
              <a:rPr lang="ru-RU">
                <a:cs typeface="Arial" charset="0"/>
              </a:rPr>
              <a:pPr fontAlgn="base">
                <a:spcBef>
                  <a:spcPct val="0"/>
                </a:spcBef>
                <a:spcAft>
                  <a:spcPct val="0"/>
                </a:spcAft>
                <a:defRPr/>
              </a:pPr>
              <a:t>31</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61755A-4835-4049-AE17-3080F96774E1}" type="slidenum">
              <a:rPr lang="ru-RU">
                <a:solidFill>
                  <a:srgbClr val="000000"/>
                </a:solidFill>
                <a:cs typeface="Arial" charset="0"/>
              </a:rPr>
              <a:pPr fontAlgn="base">
                <a:spcBef>
                  <a:spcPct val="0"/>
                </a:spcBef>
                <a:spcAft>
                  <a:spcPct val="0"/>
                </a:spcAft>
                <a:defRPr/>
              </a:pPr>
              <a:t>2</a:t>
            </a:fld>
            <a:endParaRPr lang="ru-RU">
              <a:solidFill>
                <a:srgbClr val="000000"/>
              </a:solidFill>
              <a:cs typeface="Arial"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E3353F-9EA7-4FA3-A66B-84F3AD2E8E8D}" type="slidenum">
              <a:rPr lang="ru-RU">
                <a:cs typeface="Arial" charset="0"/>
              </a:rPr>
              <a:pPr fontAlgn="base">
                <a:spcBef>
                  <a:spcPct val="0"/>
                </a:spcBef>
                <a:spcAft>
                  <a:spcPct val="0"/>
                </a:spcAft>
                <a:defRPr/>
              </a:pPr>
              <a:t>5</a:t>
            </a:fld>
            <a:endParaRPr lang="ru-RU">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E3353F-9EA7-4FA3-A66B-84F3AD2E8E8D}" type="slidenum">
              <a:rPr lang="ru-RU">
                <a:cs typeface="Arial" charset="0"/>
              </a:rPr>
              <a:pPr fontAlgn="base">
                <a:spcBef>
                  <a:spcPct val="0"/>
                </a:spcBef>
                <a:spcAft>
                  <a:spcPct val="0"/>
                </a:spcAft>
                <a:defRPr/>
              </a:pPr>
              <a:t>6</a:t>
            </a:fld>
            <a:endParaRPr lang="ru-RU">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smtClean="0"/>
              <a:t>Помимо привычных контрольных работ, теперь необходимо проводить метапредметные диагностические работы, требующие от ученика не только познавательных, но и регулятивных и коммуникативных действий</a:t>
            </a:r>
          </a:p>
          <a:p>
            <a:pPr eaLnBrk="1" hangingPunct="1"/>
            <a:endParaRPr lang="ru-RU" b="1" smtClean="0"/>
          </a:p>
          <a:p>
            <a:pPr eaLnBrk="1" hangingPunct="1"/>
            <a:r>
              <a:rPr lang="ru-RU" b="1" smtClean="0"/>
              <a:t>Метапредметные результаты (1класс)</a:t>
            </a:r>
          </a:p>
          <a:p>
            <a:pPr eaLnBrk="1" hangingPunct="1"/>
            <a:r>
              <a:rPr lang="ru-RU" b="1" smtClean="0"/>
              <a:t>Регулятивные УУД </a:t>
            </a:r>
            <a:r>
              <a:rPr lang="ru-RU" smtClean="0"/>
              <a:t>1.Организовывать свое рабочее место под руководством учителя. 2. Осуществлять контроль в форме сличения своей работы с заданным эталоном.3.Вносить необходимые дополнения, исправления в свою работу, если она расходится с эталоном (образцом).4. В сотрудничестве с учителем определять последовательность изучения материала, опираясь на иллюстративный ряд «маршрутного листа».</a:t>
            </a:r>
            <a:endParaRPr lang="ru-RU" b="1" smtClean="0"/>
          </a:p>
          <a:p>
            <a:pPr eaLnBrk="1" hangingPunct="1"/>
            <a:r>
              <a:rPr lang="ru-RU" b="1" smtClean="0"/>
              <a:t>Познавательные УУД </a:t>
            </a:r>
            <a:r>
              <a:rPr lang="ru-RU" smtClean="0"/>
              <a:t>1. Ориентироваться в учебниках (система обозначений, структура текста, рубрики, словарь, содержание). 2. Осуществлять поиск необходимой информации для выполнения учебных заданий, используя справочные материалы учебника (под руководством учителя).3. Понимать информацию, представленную в виде текста, рисунков, схем.4. Сравнивать предметы, объекты: находить общее и различие.5. Группировать, классифицировать предметы, объекты на основе существенных признаков, по заданным критериям.1</a:t>
            </a:r>
            <a:endParaRPr lang="ru-RU" b="1" smtClean="0"/>
          </a:p>
          <a:p>
            <a:pPr eaLnBrk="1" hangingPunct="1"/>
            <a:r>
              <a:rPr lang="ru-RU" b="1" smtClean="0"/>
              <a:t>Коммуникативные УУД </a:t>
            </a:r>
            <a:r>
              <a:rPr lang="ru-RU" smtClean="0"/>
              <a:t>1..Соблюдать простейшие нормы речевого этикета: здороваться, прощаться, благодарить.2. Вступать в  диалог (отвечать на вопросы, задавать вопросы, уточнять непонятное). 3.</a:t>
            </a:r>
            <a:r>
              <a:rPr lang="ru-RU" b="1" smtClean="0"/>
              <a:t> </a:t>
            </a:r>
            <a:r>
              <a:rPr lang="ru-RU" smtClean="0"/>
              <a:t>Сотрудничать с товарищами при выполнении заданий в паре: устанавливать и соблюдать очерёдность действий, корректно сообщать товарищу об ошибках.4.Участвовать в коллективном обсуждении учебной проблемы.5. Сотрудничать со сверстниками и взрослыми для реализации проектной деятельности.</a:t>
            </a:r>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7A3D8C9-4DBE-416D-B6E6-9507BFDDC7CA}" type="slidenum">
              <a:rPr lang="ru-RU" smtClean="0"/>
              <a:t>26</a:t>
            </a:fld>
            <a:endParaRPr lang="ru-RU"/>
          </a:p>
        </p:txBody>
      </p:sp>
    </p:spTree>
    <p:extLst>
      <p:ext uri="{BB962C8B-B14F-4D97-AF65-F5344CB8AC3E}">
        <p14:creationId xmlns:p14="http://schemas.microsoft.com/office/powerpoint/2010/main" val="185227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Образ слайда 1"/>
          <p:cNvSpPr>
            <a:spLocks noGrp="1" noRot="1" noChangeAspect="1"/>
          </p:cNvSpPr>
          <p:nvPr>
            <p:ph type="sldImg"/>
          </p:nvPr>
        </p:nvSpPr>
        <p:spPr bwMode="auto">
          <a:noFill/>
          <a:ln>
            <a:solidFill>
              <a:srgbClr val="000000"/>
            </a:solidFill>
            <a:miter lim="800000"/>
            <a:headEnd/>
            <a:tailEnd/>
          </a:ln>
        </p:spPr>
      </p:sp>
      <p:sp>
        <p:nvSpPr>
          <p:cNvPr id="675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584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B76F80-A8DD-486D-92C0-F5CF96FE4A43}" type="slidenum">
              <a:rPr lang="ru-RU">
                <a:cs typeface="Arial" charset="0"/>
              </a:rPr>
              <a:pPr fontAlgn="base">
                <a:spcBef>
                  <a:spcPct val="0"/>
                </a:spcBef>
                <a:spcAft>
                  <a:spcPct val="0"/>
                </a:spcAft>
                <a:defRPr/>
              </a:pPr>
              <a:t>27</a:t>
            </a:fld>
            <a:endParaRPr lang="ru-RU">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7A3D8C9-4DBE-416D-B6E6-9507BFDDC7CA}" type="slidenum">
              <a:rPr lang="ru-RU" smtClean="0"/>
              <a:t>29</a:t>
            </a:fld>
            <a:endParaRPr lang="ru-RU"/>
          </a:p>
        </p:txBody>
      </p:sp>
    </p:spTree>
    <p:extLst>
      <p:ext uri="{BB962C8B-B14F-4D97-AF65-F5344CB8AC3E}">
        <p14:creationId xmlns:p14="http://schemas.microsoft.com/office/powerpoint/2010/main" val="48916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Образ слайда 1"/>
          <p:cNvSpPr>
            <a:spLocks noGrp="1" noRot="1" noChangeAspect="1"/>
          </p:cNvSpPr>
          <p:nvPr>
            <p:ph type="sldImg"/>
          </p:nvPr>
        </p:nvSpPr>
        <p:spPr bwMode="auto">
          <a:noFill/>
          <a:ln>
            <a:solidFill>
              <a:srgbClr val="000000"/>
            </a:solidFill>
            <a:miter lim="800000"/>
            <a:headEnd/>
            <a:tailEnd/>
          </a:ln>
        </p:spPr>
      </p:sp>
      <p:sp>
        <p:nvSpPr>
          <p:cNvPr id="747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301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E07216-7A66-42F1-BC11-4E1759AB1E0E}" type="slidenum">
              <a:rPr lang="ru-RU">
                <a:cs typeface="Arial" charset="0"/>
              </a:rPr>
              <a:pPr fontAlgn="base">
                <a:spcBef>
                  <a:spcPct val="0"/>
                </a:spcBef>
                <a:spcAft>
                  <a:spcPct val="0"/>
                </a:spcAft>
                <a:defRPr/>
              </a:pPr>
              <a:t>30</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B7688BB7-3DBC-4EE7-AAFD-E5529C5C90E6}" type="datetimeFigureOut">
              <a:rPr lang="ru-RU"/>
              <a:pPr>
                <a:defRPr/>
              </a:pPr>
              <a:t>05.05.2015</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03F09690-5474-4553-8B53-48F4175C40D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E1DB7C0F-3531-4F40-942E-7BF2F0A2D878}" type="datetimeFigureOut">
              <a:rPr lang="ru-RU"/>
              <a:pPr>
                <a:defRPr/>
              </a:pPr>
              <a:t>05.05.2015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0C0032F-BE33-40C2-ABB1-27747B762EE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06926CC-203F-4C6E-8058-E3BC80428D7A}" type="datetimeFigureOut">
              <a:rPr lang="ru-RU"/>
              <a:pPr>
                <a:defRPr/>
              </a:pPr>
              <a:t>05.05.2015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634E4EB-984F-43CF-9502-14138EB38A0A}"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2864673-2E56-47C9-896F-03E6B6B192CB}" type="datetimeFigureOut">
              <a:rPr lang="ru-RU"/>
              <a:pPr>
                <a:defRPr/>
              </a:pPr>
              <a:t>05.05.2015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ADD16C6-B9E5-4CE9-9A30-716C1352FF42}"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75" y="4371975"/>
            <a:ext cx="6511925" cy="1143000"/>
          </a:xfrm>
        </p:spPr>
        <p:txBody>
          <a:bodyPr/>
          <a:lstStyle/>
          <a:p>
            <a:r>
              <a:rPr lang="ru-RU"/>
              <a:t>Click to edit Master title style</a:t>
            </a:r>
          </a:p>
        </p:txBody>
      </p:sp>
      <p:sp>
        <p:nvSpPr>
          <p:cNvPr id="3" name="Content Placeholder 2"/>
          <p:cNvSpPr>
            <a:spLocks noGrp="1"/>
          </p:cNvSpPr>
          <p:nvPr>
            <p:ph sz="half" idx="1"/>
          </p:nvPr>
        </p:nvSpPr>
        <p:spPr>
          <a:xfrm>
            <a:off x="1143000" y="731838"/>
            <a:ext cx="3124200" cy="3475037"/>
          </a:xfrm>
        </p:spPr>
        <p:txBody>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4" name="Content Placeholder 3"/>
          <p:cNvSpPr>
            <a:spLocks noGrp="1"/>
          </p:cNvSpPr>
          <p:nvPr>
            <p:ph sz="quarter" idx="2"/>
          </p:nvPr>
        </p:nvSpPr>
        <p:spPr>
          <a:xfrm>
            <a:off x="4419600" y="731838"/>
            <a:ext cx="3124200" cy="1660525"/>
          </a:xfrm>
        </p:spPr>
        <p:txBody>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5" name="Content Placeholder 4"/>
          <p:cNvSpPr>
            <a:spLocks noGrp="1"/>
          </p:cNvSpPr>
          <p:nvPr>
            <p:ph sz="quarter" idx="3"/>
          </p:nvPr>
        </p:nvSpPr>
        <p:spPr>
          <a:xfrm>
            <a:off x="4419600" y="2544763"/>
            <a:ext cx="3124200" cy="1662112"/>
          </a:xfrm>
        </p:spPr>
        <p:txBody>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 name="Date Placeholder 3"/>
          <p:cNvSpPr>
            <a:spLocks noGrp="1"/>
          </p:cNvSpPr>
          <p:nvPr>
            <p:ph type="dt" sz="half" idx="10"/>
          </p:nvPr>
        </p:nvSpPr>
        <p:spPr/>
        <p:txBody>
          <a:bodyPr/>
          <a:lstStyle>
            <a:lvl1pPr>
              <a:defRPr/>
            </a:lvl1pPr>
          </a:lstStyle>
          <a:p>
            <a:pPr>
              <a:defRPr/>
            </a:pPr>
            <a:fld id="{C48877FE-121E-4964-82BF-F0A3C7C4E39C}" type="datetimeFigureOut">
              <a:rPr lang="ru-RU"/>
              <a:pPr>
                <a:defRPr/>
              </a:pPr>
              <a:t>05.05.2015</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3547F2A6-CE16-4829-A90E-BF5703512018}"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75" y="4371975"/>
            <a:ext cx="6511925" cy="1143000"/>
          </a:xfrm>
        </p:spPr>
        <p:txBody>
          <a:bodyPr/>
          <a:lstStyle/>
          <a:p>
            <a:r>
              <a:rPr lang="ru-RU"/>
              <a:t>Click to edit Master title style</a:t>
            </a:r>
          </a:p>
        </p:txBody>
      </p:sp>
      <p:sp>
        <p:nvSpPr>
          <p:cNvPr id="3" name="Text Placeholder 2"/>
          <p:cNvSpPr>
            <a:spLocks noGrp="1"/>
          </p:cNvSpPr>
          <p:nvPr>
            <p:ph type="body" sz="half" idx="1"/>
          </p:nvPr>
        </p:nvSpPr>
        <p:spPr>
          <a:xfrm>
            <a:off x="1143000" y="731838"/>
            <a:ext cx="3124200" cy="3475037"/>
          </a:xfrm>
        </p:spPr>
        <p:txBody>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4" name="Content Placeholder 3"/>
          <p:cNvSpPr>
            <a:spLocks noGrp="1"/>
          </p:cNvSpPr>
          <p:nvPr>
            <p:ph sz="half" idx="2"/>
          </p:nvPr>
        </p:nvSpPr>
        <p:spPr>
          <a:xfrm>
            <a:off x="4419600" y="731838"/>
            <a:ext cx="3124200" cy="3475037"/>
          </a:xfrm>
        </p:spPr>
        <p:txBody>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5" name="Date Placeholder 3"/>
          <p:cNvSpPr>
            <a:spLocks noGrp="1"/>
          </p:cNvSpPr>
          <p:nvPr>
            <p:ph type="dt" sz="half" idx="10"/>
          </p:nvPr>
        </p:nvSpPr>
        <p:spPr/>
        <p:txBody>
          <a:bodyPr/>
          <a:lstStyle>
            <a:lvl1pPr>
              <a:defRPr/>
            </a:lvl1pPr>
          </a:lstStyle>
          <a:p>
            <a:pPr>
              <a:defRPr/>
            </a:pPr>
            <a:fld id="{799F6FAD-895E-4B4B-82EF-C89016184EA5}" type="datetimeFigureOut">
              <a:rPr lang="ru-RU"/>
              <a:pPr>
                <a:defRPr/>
              </a:pPr>
              <a:t>05.05.2015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FA74FC-CF21-4667-B0AA-649EFAE2624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BD7B85D0-9036-448E-8AFC-77E4568CDB1E}" type="datetimeFigureOut">
              <a:rPr lang="ru-RU"/>
              <a:pPr>
                <a:defRPr/>
              </a:pPr>
              <a:t>05.05.2015</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48E018E7-CFA4-41F9-A090-60126F8D893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5276FC29-C8D8-4379-8A2F-992ADF5F1CC0}" type="datetimeFigureOut">
              <a:rPr lang="ru-RU"/>
              <a:pPr>
                <a:defRPr/>
              </a:pPr>
              <a:t>05.05.2015</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2F33CC43-C296-424A-A97E-DA7C4234070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5E102D0D-3031-45FA-A951-4D29F8E7B529}" type="datetimeFigureOut">
              <a:rPr lang="ru-RU"/>
              <a:pPr>
                <a:defRPr/>
              </a:pPr>
              <a:t>05.05.2015</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6659FACA-0179-4316-8F09-63090262069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18586A18-FA05-4A48-9187-49A13E40039B}" type="datetimeFigureOut">
              <a:rPr lang="ru-RU"/>
              <a:pPr>
                <a:defRPr/>
              </a:pPr>
              <a:t>05.05.2015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1B6DC821-9BA9-4EA3-809B-A08D2537949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98BB9933-2DA4-45D0-97AE-B1924DEE8B92}" type="datetimeFigureOut">
              <a:rPr lang="ru-RU"/>
              <a:pPr>
                <a:defRPr/>
              </a:pPr>
              <a:t>05.05.2015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C0C9F27F-519A-43EE-A847-36ED36468CC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693916-C2FE-4947-9167-865A76D50DA5}" type="datetimeFigureOut">
              <a:rPr lang="ru-RU"/>
              <a:pPr>
                <a:defRPr/>
              </a:pPr>
              <a:t>05.05.2015</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85BC4DAB-D793-46B0-B403-B3B0C58E3C2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1987CE6-854C-411C-9560-DADEAA0D4DA3}" type="datetimeFigureOut">
              <a:rPr lang="ru-RU"/>
              <a:pPr>
                <a:defRPr/>
              </a:pPr>
              <a:t>05.05.2015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A1B8083-1047-49AC-8DFD-A92361DB662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8B21D4D6-C4E3-4839-AE68-B982B3D28C54}" type="datetimeFigureOut">
              <a:rPr lang="ru-RU"/>
              <a:pPr>
                <a:defRPr/>
              </a:pPr>
              <a:t>05.05.2015</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8D781847-5C0A-4494-9615-A98364ABBB0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cs typeface="+mn-cs"/>
              </a:defRPr>
            </a:lvl1pPr>
          </a:lstStyle>
          <a:p>
            <a:pPr>
              <a:defRPr/>
            </a:pPr>
            <a:fld id="{891E44F4-A540-4687-8E5E-3EFF2BF761A5}" type="datetimeFigureOut">
              <a:rPr lang="ru-RU"/>
              <a:pPr>
                <a:defRPr/>
              </a:pPr>
              <a:t>05.05.2015</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cs typeface="+mn-cs"/>
              </a:defRPr>
            </a:lvl1pPr>
          </a:lstStyle>
          <a:p>
            <a:pPr>
              <a:defRPr/>
            </a:pPr>
            <a:fld id="{5643F275-AF8F-443E-BEEC-625A10C22E1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7" r:id="rId1"/>
    <p:sldLayoutId id="2147483746" r:id="rId2"/>
    <p:sldLayoutId id="2147483748" r:id="rId3"/>
    <p:sldLayoutId id="2147483745" r:id="rId4"/>
    <p:sldLayoutId id="2147483744" r:id="rId5"/>
    <p:sldLayoutId id="2147483743" r:id="rId6"/>
    <p:sldLayoutId id="2147483742" r:id="rId7"/>
    <p:sldLayoutId id="2147483741" r:id="rId8"/>
    <p:sldLayoutId id="2147483749" r:id="rId9"/>
    <p:sldLayoutId id="2147483740" r:id="rId10"/>
    <p:sldLayoutId id="2147483739" r:id="rId11"/>
    <p:sldLayoutId id="2147483738" r:id="rId12"/>
    <p:sldLayoutId id="2147483737" r:id="rId13"/>
    <p:sldLayoutId id="2147483736" r:id="rId14"/>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12.jpe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61.radikal.ru/i173/0811/97/b9c7fab6e5f5.png"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одзаголовок 2"/>
          <p:cNvSpPr>
            <a:spLocks noGrp="1"/>
          </p:cNvSpPr>
          <p:nvPr>
            <p:ph type="subTitle" idx="1"/>
          </p:nvPr>
        </p:nvSpPr>
        <p:spPr>
          <a:xfrm>
            <a:off x="1331640" y="1988840"/>
            <a:ext cx="6984255" cy="2089150"/>
          </a:xfrm>
        </p:spPr>
        <p:txBody>
          <a:bodyPr/>
          <a:lstStyle/>
          <a:p>
            <a:pPr eaLnBrk="1" hangingPunct="1"/>
            <a:r>
              <a:rPr lang="ru-RU" sz="2400" b="1" i="1" dirty="0" smtClean="0"/>
              <a:t>Живем в эпоху </a:t>
            </a:r>
            <a:r>
              <a:rPr lang="ru-RU" sz="2400" b="1" i="1" dirty="0" err="1" smtClean="0"/>
              <a:t>нанотехнологий</a:t>
            </a:r>
            <a:r>
              <a:rPr lang="ru-RU" sz="2400" b="1" i="1" dirty="0" smtClean="0"/>
              <a:t>,</a:t>
            </a:r>
          </a:p>
          <a:p>
            <a:pPr eaLnBrk="1" hangingPunct="1"/>
            <a:r>
              <a:rPr lang="ru-RU" sz="2400" b="1" i="1" dirty="0" smtClean="0"/>
              <a:t>И каждый год дает нам новый старт,</a:t>
            </a:r>
          </a:p>
          <a:p>
            <a:pPr eaLnBrk="1" hangingPunct="1"/>
            <a:r>
              <a:rPr lang="ru-RU" sz="2400" b="1" i="1" dirty="0" smtClean="0"/>
              <a:t>То освоение журналов электронных, </a:t>
            </a:r>
          </a:p>
          <a:p>
            <a:pPr eaLnBrk="1" hangingPunct="1"/>
            <a:r>
              <a:rPr lang="ru-RU" sz="2400" b="1" i="1" dirty="0" smtClean="0"/>
              <a:t>А ныне новый  образовательный стандарт.</a:t>
            </a:r>
          </a:p>
          <a:p>
            <a:pPr eaLnBrk="1" hangingPunct="1"/>
            <a:endParaRPr lang="ru-RU" sz="1600" dirty="0" smtClean="0">
              <a:latin typeface="Times New Roman" pitchFamily="18" charset="0"/>
              <a:cs typeface="Times New Roman" pitchFamily="18" charset="0"/>
            </a:endParaRPr>
          </a:p>
        </p:txBody>
      </p:sp>
      <p:sp>
        <p:nvSpPr>
          <p:cNvPr id="2" name="Заголовок 1"/>
          <p:cNvSpPr>
            <a:spLocks noGrp="1"/>
          </p:cNvSpPr>
          <p:nvPr>
            <p:ph type="ctrTitle"/>
          </p:nvPr>
        </p:nvSpPr>
        <p:spPr>
          <a:xfrm>
            <a:off x="395536" y="348084"/>
            <a:ext cx="8208912" cy="1944216"/>
          </a:xfrm>
        </p:spPr>
        <p:txBody>
          <a:bodyPr/>
          <a:lstStyle/>
          <a:p>
            <a:pPr eaLnBrk="1" fontAlgn="auto" hangingPunct="1">
              <a:spcAft>
                <a:spcPts val="0"/>
              </a:spcAft>
              <a:buClr>
                <a:schemeClr val="accent6">
                  <a:lumMod val="75000"/>
                </a:schemeClr>
              </a:buClr>
              <a:defRPr/>
            </a:pPr>
            <a:r>
              <a:rPr lang="ru-RU" sz="4800" dirty="0" smtClean="0">
                <a:solidFill>
                  <a:srgbClr val="990033"/>
                </a:solidFill>
              </a:rPr>
              <a:t>Итоги реализации ФГОС </a:t>
            </a:r>
            <a:endParaRPr lang="ru-RU" sz="4800" dirty="0">
              <a:solidFill>
                <a:srgbClr val="990033"/>
              </a:solidFill>
            </a:endParaRPr>
          </a:p>
        </p:txBody>
      </p:sp>
      <p:pic>
        <p:nvPicPr>
          <p:cNvPr id="174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1488" y="4273550"/>
            <a:ext cx="4829175" cy="2554288"/>
          </a:xfrm>
          <a:prstGeom prst="rect">
            <a:avLst/>
          </a:prstGeom>
          <a:noFill/>
          <a:ln w="9525">
            <a:noFill/>
            <a:miter lim="800000"/>
            <a:headEnd/>
            <a:tailEnd/>
          </a:ln>
        </p:spPr>
      </p:pic>
      <p:sp>
        <p:nvSpPr>
          <p:cNvPr id="3" name="Прямоугольник 2"/>
          <p:cNvSpPr/>
          <p:nvPr/>
        </p:nvSpPr>
        <p:spPr>
          <a:xfrm>
            <a:off x="395536" y="4673531"/>
            <a:ext cx="3672408" cy="1569660"/>
          </a:xfrm>
          <a:prstGeom prst="rect">
            <a:avLst/>
          </a:prstGeom>
        </p:spPr>
        <p:txBody>
          <a:bodyPr wrap="square">
            <a:spAutoFit/>
          </a:bodyPr>
          <a:lstStyle/>
          <a:p>
            <a:pPr algn="ctr">
              <a:buFont typeface="Georgia" pitchFamily="18" charset="0"/>
              <a:buNone/>
              <a:defRPr/>
            </a:pPr>
            <a:r>
              <a:rPr lang="ru-RU" sz="1600" dirty="0">
                <a:solidFill>
                  <a:schemeClr val="accent1">
                    <a:lumMod val="75000"/>
                  </a:schemeClr>
                </a:solidFill>
                <a:effectLst>
                  <a:outerShdw blurRad="38100" dist="38100" dir="2700000" algn="tl">
                    <a:srgbClr val="C0C0C0"/>
                  </a:outerShdw>
                </a:effectLst>
              </a:rPr>
              <a:t>Выполнили </a:t>
            </a:r>
            <a:endParaRPr lang="ru-RU" sz="1600" dirty="0" smtClean="0">
              <a:solidFill>
                <a:schemeClr val="accent1">
                  <a:lumMod val="75000"/>
                </a:schemeClr>
              </a:solidFill>
              <a:effectLst>
                <a:outerShdw blurRad="38100" dist="38100" dir="2700000" algn="tl">
                  <a:srgbClr val="C0C0C0"/>
                </a:outerShdw>
              </a:effectLst>
            </a:endParaRPr>
          </a:p>
          <a:p>
            <a:pPr algn="ctr">
              <a:buFont typeface="Georgia" pitchFamily="18" charset="0"/>
              <a:buNone/>
              <a:defRPr/>
            </a:pPr>
            <a:r>
              <a:rPr lang="ru-RU" sz="1600" dirty="0" smtClean="0">
                <a:solidFill>
                  <a:schemeClr val="accent1">
                    <a:lumMod val="75000"/>
                  </a:schemeClr>
                </a:solidFill>
                <a:effectLst>
                  <a:outerShdw blurRad="38100" dist="38100" dir="2700000" algn="tl">
                    <a:srgbClr val="C0C0C0"/>
                  </a:outerShdw>
                </a:effectLst>
              </a:rPr>
              <a:t>учителя </a:t>
            </a:r>
            <a:r>
              <a:rPr lang="ru-RU" sz="1600" dirty="0">
                <a:solidFill>
                  <a:schemeClr val="accent1">
                    <a:lumMod val="75000"/>
                  </a:schemeClr>
                </a:solidFill>
                <a:effectLst>
                  <a:outerShdw blurRad="38100" dist="38100" dir="2700000" algn="tl">
                    <a:srgbClr val="C0C0C0"/>
                  </a:outerShdw>
                </a:effectLst>
              </a:rPr>
              <a:t>начальных классов </a:t>
            </a:r>
            <a:br>
              <a:rPr lang="ru-RU" sz="1600" dirty="0">
                <a:solidFill>
                  <a:schemeClr val="accent1">
                    <a:lumMod val="75000"/>
                  </a:schemeClr>
                </a:solidFill>
                <a:effectLst>
                  <a:outerShdw blurRad="38100" dist="38100" dir="2700000" algn="tl">
                    <a:srgbClr val="C0C0C0"/>
                  </a:outerShdw>
                </a:effectLst>
              </a:rPr>
            </a:br>
            <a:r>
              <a:rPr lang="ru-RU" sz="1600" dirty="0">
                <a:solidFill>
                  <a:schemeClr val="accent1">
                    <a:lumMod val="75000"/>
                  </a:schemeClr>
                </a:solidFill>
                <a:effectLst>
                  <a:outerShdw blurRad="38100" dist="38100" dir="2700000" algn="tl">
                    <a:srgbClr val="C0C0C0"/>
                  </a:outerShdw>
                </a:effectLst>
              </a:rPr>
              <a:t>МБОУ СОШ №69 </a:t>
            </a:r>
            <a:br>
              <a:rPr lang="ru-RU" sz="1600" dirty="0">
                <a:solidFill>
                  <a:schemeClr val="accent1">
                    <a:lumMod val="75000"/>
                  </a:schemeClr>
                </a:solidFill>
                <a:effectLst>
                  <a:outerShdw blurRad="38100" dist="38100" dir="2700000" algn="tl">
                    <a:srgbClr val="C0C0C0"/>
                  </a:outerShdw>
                </a:effectLst>
              </a:rPr>
            </a:br>
            <a:r>
              <a:rPr lang="ru-RU" sz="1600" dirty="0" err="1">
                <a:solidFill>
                  <a:schemeClr val="accent1">
                    <a:lumMod val="75000"/>
                  </a:schemeClr>
                </a:solidFill>
                <a:effectLst>
                  <a:outerShdw blurRad="38100" dist="38100" dir="2700000" algn="tl">
                    <a:srgbClr val="C0C0C0"/>
                  </a:outerShdw>
                </a:effectLst>
              </a:rPr>
              <a:t>Ютанина</a:t>
            </a:r>
            <a:r>
              <a:rPr lang="ru-RU" sz="1600" dirty="0">
                <a:solidFill>
                  <a:schemeClr val="accent1">
                    <a:lumMod val="75000"/>
                  </a:schemeClr>
                </a:solidFill>
                <a:effectLst>
                  <a:outerShdw blurRad="38100" dist="38100" dir="2700000" algn="tl">
                    <a:srgbClr val="C0C0C0"/>
                  </a:outerShdw>
                </a:effectLst>
              </a:rPr>
              <a:t> О.В. и Звягина Н.В.</a:t>
            </a:r>
            <a:br>
              <a:rPr lang="ru-RU" sz="1600" dirty="0">
                <a:solidFill>
                  <a:schemeClr val="accent1">
                    <a:lumMod val="75000"/>
                  </a:schemeClr>
                </a:solidFill>
                <a:effectLst>
                  <a:outerShdw blurRad="38100" dist="38100" dir="2700000" algn="tl">
                    <a:srgbClr val="C0C0C0"/>
                  </a:outerShdw>
                </a:effectLst>
              </a:rPr>
            </a:br>
            <a:r>
              <a:rPr lang="ru-RU" sz="1600" dirty="0">
                <a:solidFill>
                  <a:schemeClr val="accent1">
                    <a:lumMod val="75000"/>
                  </a:schemeClr>
                </a:solidFill>
                <a:effectLst>
                  <a:outerShdw blurRad="38100" dist="38100" dir="2700000" algn="tl">
                    <a:srgbClr val="C0C0C0"/>
                  </a:outerShdw>
                </a:effectLst>
              </a:rPr>
              <a:t>г. Нижний Новгород </a:t>
            </a:r>
            <a:br>
              <a:rPr lang="ru-RU" sz="1600" dirty="0">
                <a:solidFill>
                  <a:schemeClr val="accent1">
                    <a:lumMod val="75000"/>
                  </a:schemeClr>
                </a:solidFill>
                <a:effectLst>
                  <a:outerShdw blurRad="38100" dist="38100" dir="2700000" algn="tl">
                    <a:srgbClr val="C0C0C0"/>
                  </a:outerShdw>
                </a:effectLst>
              </a:rPr>
            </a:br>
            <a:r>
              <a:rPr lang="ru-RU" sz="1600" dirty="0">
                <a:solidFill>
                  <a:schemeClr val="accent1">
                    <a:lumMod val="75000"/>
                  </a:schemeClr>
                </a:solidFill>
                <a:effectLst>
                  <a:outerShdw blurRad="38100" dist="38100" dir="2700000" algn="tl">
                    <a:srgbClr val="C0C0C0"/>
                  </a:outerShdw>
                </a:effectLst>
              </a:rPr>
              <a:t>2015г.</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AutoShape 3"/>
          <p:cNvSpPr>
            <a:spLocks noChangeArrowheads="1"/>
          </p:cNvSpPr>
          <p:nvPr/>
        </p:nvSpPr>
        <p:spPr bwMode="auto">
          <a:xfrm>
            <a:off x="2484438" y="2636838"/>
            <a:ext cx="3384550" cy="1296987"/>
          </a:xfrm>
          <a:prstGeom prst="roundRect">
            <a:avLst>
              <a:gd name="adj" fmla="val 16667"/>
            </a:avLst>
          </a:prstGeom>
          <a:gradFill rotWithShape="1">
            <a:gsLst>
              <a:gs pos="0">
                <a:srgbClr val="FFCCFF"/>
              </a:gs>
              <a:gs pos="100000">
                <a:srgbClr val="FFFFFF"/>
              </a:gs>
            </a:gsLst>
            <a:lin ang="5400000" scaled="1"/>
          </a:gradFill>
          <a:ln w="9525">
            <a:noFill/>
            <a:round/>
            <a:headEnd/>
            <a:tailEnd/>
          </a:ln>
        </p:spPr>
        <p:txBody>
          <a:bodyPr wrap="none" anchor="ctr"/>
          <a:lstStyle/>
          <a:p>
            <a:pPr algn="ctr"/>
            <a:r>
              <a:rPr lang="ru-RU" sz="2400" b="1" dirty="0"/>
              <a:t>Регулятивные </a:t>
            </a:r>
          </a:p>
          <a:p>
            <a:pPr algn="ctr"/>
            <a:r>
              <a:rPr lang="ru-RU" sz="2400" b="1" dirty="0"/>
              <a:t>УУД</a:t>
            </a:r>
            <a:r>
              <a:rPr lang="ru-RU" dirty="0"/>
              <a:t> </a:t>
            </a:r>
          </a:p>
        </p:txBody>
      </p:sp>
      <p:sp>
        <p:nvSpPr>
          <p:cNvPr id="52228" name="AutoShape 4"/>
          <p:cNvSpPr>
            <a:spLocks noChangeArrowheads="1"/>
          </p:cNvSpPr>
          <p:nvPr/>
        </p:nvSpPr>
        <p:spPr bwMode="auto">
          <a:xfrm>
            <a:off x="5652120" y="5230813"/>
            <a:ext cx="3384550" cy="1296988"/>
          </a:xfrm>
          <a:prstGeom prst="roundRect">
            <a:avLst>
              <a:gd name="adj" fmla="val 16667"/>
            </a:avLst>
          </a:prstGeom>
          <a:gradFill rotWithShape="1">
            <a:gsLst>
              <a:gs pos="0">
                <a:srgbClr val="FFCCFF"/>
              </a:gs>
              <a:gs pos="100000">
                <a:srgbClr val="FFFFFF"/>
              </a:gs>
            </a:gsLst>
            <a:lin ang="5400000" scaled="1"/>
          </a:gradFill>
          <a:ln w="9525">
            <a:noFill/>
            <a:round/>
            <a:headEnd/>
            <a:tailEnd/>
          </a:ln>
        </p:spPr>
        <p:txBody>
          <a:bodyPr wrap="none" anchor="ctr"/>
          <a:lstStyle/>
          <a:p>
            <a:pPr algn="ctr"/>
            <a:r>
              <a:rPr lang="ru-RU" sz="2400" b="1" dirty="0"/>
              <a:t>Познавательные </a:t>
            </a:r>
          </a:p>
          <a:p>
            <a:pPr algn="ctr"/>
            <a:r>
              <a:rPr lang="ru-RU" sz="2400" b="1" dirty="0"/>
              <a:t>УУД</a:t>
            </a:r>
            <a:r>
              <a:rPr lang="ru-RU" dirty="0"/>
              <a:t> </a:t>
            </a:r>
          </a:p>
        </p:txBody>
      </p:sp>
      <p:sp>
        <p:nvSpPr>
          <p:cNvPr id="52229" name="AutoShape 5"/>
          <p:cNvSpPr>
            <a:spLocks noChangeArrowheads="1"/>
          </p:cNvSpPr>
          <p:nvPr/>
        </p:nvSpPr>
        <p:spPr bwMode="auto">
          <a:xfrm>
            <a:off x="4140200" y="3933825"/>
            <a:ext cx="3384550" cy="1296988"/>
          </a:xfrm>
          <a:prstGeom prst="roundRect">
            <a:avLst>
              <a:gd name="adj" fmla="val 16667"/>
            </a:avLst>
          </a:prstGeom>
          <a:gradFill rotWithShape="1">
            <a:gsLst>
              <a:gs pos="0">
                <a:srgbClr val="FFCCFF"/>
              </a:gs>
              <a:gs pos="100000">
                <a:srgbClr val="FFFFFF"/>
              </a:gs>
            </a:gsLst>
            <a:lin ang="5400000" scaled="1"/>
          </a:gradFill>
          <a:ln w="9525">
            <a:noFill/>
            <a:round/>
            <a:headEnd/>
            <a:tailEnd/>
          </a:ln>
        </p:spPr>
        <p:txBody>
          <a:bodyPr wrap="none" anchor="ctr"/>
          <a:lstStyle/>
          <a:p>
            <a:pPr algn="ctr"/>
            <a:r>
              <a:rPr lang="ru-RU" sz="2400" b="1" dirty="0"/>
              <a:t>Коммуникативные</a:t>
            </a:r>
          </a:p>
          <a:p>
            <a:pPr algn="ctr"/>
            <a:r>
              <a:rPr lang="ru-RU" sz="2400" b="1" dirty="0"/>
              <a:t> УУД</a:t>
            </a:r>
            <a:r>
              <a:rPr lang="ru-RU" dirty="0"/>
              <a:t> </a:t>
            </a:r>
          </a:p>
        </p:txBody>
      </p:sp>
      <p:pic>
        <p:nvPicPr>
          <p:cNvPr id="2" name="Picture 3" descr="Рисунок1ВАР"/>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9388" y="3716338"/>
            <a:ext cx="3887787" cy="2922587"/>
          </a:xfrm>
          <a:prstGeom prst="rect">
            <a:avLst/>
          </a:prstGeom>
          <a:noFill/>
          <a:ln w="9525">
            <a:noFill/>
            <a:miter lim="800000"/>
            <a:headEnd/>
            <a:tailEnd/>
          </a:ln>
        </p:spPr>
      </p:pic>
      <p:sp>
        <p:nvSpPr>
          <p:cNvPr id="52231" name="AutoShape 7"/>
          <p:cNvSpPr>
            <a:spLocks noChangeArrowheads="1"/>
          </p:cNvSpPr>
          <p:nvPr/>
        </p:nvSpPr>
        <p:spPr bwMode="auto">
          <a:xfrm>
            <a:off x="755650" y="1341438"/>
            <a:ext cx="3384550" cy="1296987"/>
          </a:xfrm>
          <a:prstGeom prst="roundRect">
            <a:avLst>
              <a:gd name="adj" fmla="val 16667"/>
            </a:avLst>
          </a:prstGeom>
          <a:gradFill rotWithShape="1">
            <a:gsLst>
              <a:gs pos="0">
                <a:srgbClr val="FFCCFF"/>
              </a:gs>
              <a:gs pos="100000">
                <a:srgbClr val="FFFFFF"/>
              </a:gs>
            </a:gsLst>
            <a:lin ang="5400000" scaled="1"/>
          </a:gradFill>
          <a:ln w="9525">
            <a:noFill/>
            <a:round/>
            <a:headEnd/>
            <a:tailEnd/>
          </a:ln>
        </p:spPr>
        <p:txBody>
          <a:bodyPr wrap="none" anchor="ctr"/>
          <a:lstStyle/>
          <a:p>
            <a:pPr algn="ctr"/>
            <a:r>
              <a:rPr lang="ru-RU" sz="2400" b="1" dirty="0"/>
              <a:t>Личностные </a:t>
            </a:r>
          </a:p>
          <a:p>
            <a:pPr algn="ctr"/>
            <a:r>
              <a:rPr lang="ru-RU" sz="2400" b="1" dirty="0"/>
              <a:t>УУД</a:t>
            </a:r>
            <a:r>
              <a:rPr lang="ru-RU" dirty="0"/>
              <a:t> </a:t>
            </a:r>
          </a:p>
        </p:txBody>
      </p:sp>
      <p:sp>
        <p:nvSpPr>
          <p:cNvPr id="10" name="Заголовок 1"/>
          <p:cNvSpPr>
            <a:spLocks noGrp="1"/>
          </p:cNvSpPr>
          <p:nvPr>
            <p:ph type="title"/>
          </p:nvPr>
        </p:nvSpPr>
        <p:spPr>
          <a:xfrm>
            <a:off x="179388" y="332656"/>
            <a:ext cx="8713092" cy="864096"/>
          </a:xfrm>
        </p:spPr>
        <p:txBody>
          <a:bodyPr/>
          <a:lstStyle/>
          <a:p>
            <a:pPr algn="ctr"/>
            <a:r>
              <a:rPr lang="ru-RU" sz="3600" dirty="0" smtClean="0"/>
              <a:t>Диагностика формирования УУД</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Effect transition="in" filter="wipe(down)">
                                      <p:cBhvr>
                                        <p:cTn id="7" dur="500"/>
                                        <p:tgtEl>
                                          <p:spTgt spid="522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227"/>
                                        </p:tgtEl>
                                        <p:attrNameLst>
                                          <p:attrName>style.visibility</p:attrName>
                                        </p:attrNameLst>
                                      </p:cBhvr>
                                      <p:to>
                                        <p:strVal val="visible"/>
                                      </p:to>
                                    </p:set>
                                    <p:animEffect transition="in" filter="wipe(down)">
                                      <p:cBhvr>
                                        <p:cTn id="12" dur="500"/>
                                        <p:tgtEl>
                                          <p:spTgt spid="522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2229"/>
                                        </p:tgtEl>
                                        <p:attrNameLst>
                                          <p:attrName>style.visibility</p:attrName>
                                        </p:attrNameLst>
                                      </p:cBhvr>
                                      <p:to>
                                        <p:strVal val="visible"/>
                                      </p:to>
                                    </p:set>
                                    <p:animEffect transition="in" filter="wipe(down)">
                                      <p:cBhvr>
                                        <p:cTn id="17" dur="500"/>
                                        <p:tgtEl>
                                          <p:spTgt spid="522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2228"/>
                                        </p:tgtEl>
                                        <p:attrNameLst>
                                          <p:attrName>style.visibility</p:attrName>
                                        </p:attrNameLst>
                                      </p:cBhvr>
                                      <p:to>
                                        <p:strVal val="visible"/>
                                      </p:to>
                                    </p:set>
                                    <p:animEffect transition="in" filter="wipe(down)">
                                      <p:cBhvr>
                                        <p:cTn id="22"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P spid="52228" grpId="0" animBg="1"/>
      <p:bldP spid="52229" grpId="0" animBg="1"/>
      <p:bldP spid="522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half" idx="1"/>
          </p:nvPr>
        </p:nvSpPr>
        <p:spPr>
          <a:xfrm>
            <a:off x="1242008" y="1052736"/>
            <a:ext cx="7128791" cy="1008112"/>
          </a:xfrm>
        </p:spPr>
        <p:txBody>
          <a:bodyPr/>
          <a:lstStyle/>
          <a:p>
            <a:pPr algn="ctr" eaLnBrk="1" hangingPunct="1">
              <a:buNone/>
            </a:pPr>
            <a:r>
              <a:rPr lang="ru-RU" sz="2400" b="1" dirty="0">
                <a:latin typeface="Arial" pitchFamily="34" charset="0"/>
                <a:cs typeface="Arial" pitchFamily="34" charset="0"/>
              </a:rPr>
              <a:t>Диагностика в 1-а классе 2014-2015 </a:t>
            </a:r>
            <a:r>
              <a:rPr lang="ru-RU" sz="2400" b="1" dirty="0" err="1">
                <a:latin typeface="Arial" pitchFamily="34" charset="0"/>
                <a:cs typeface="Arial" pitchFamily="34" charset="0"/>
              </a:rPr>
              <a:t>уч.год</a:t>
            </a:r>
            <a:endParaRPr lang="ru-RU" sz="2400" b="1" dirty="0">
              <a:latin typeface="Arial" pitchFamily="34" charset="0"/>
              <a:cs typeface="Arial" pitchFamily="34" charset="0"/>
            </a:endParaRPr>
          </a:p>
          <a:p>
            <a:pPr algn="ctr" eaLnBrk="1" hangingPunct="1">
              <a:buFont typeface="Georgia" pitchFamily="18" charset="0"/>
              <a:buNone/>
            </a:pPr>
            <a:r>
              <a:rPr lang="ru-RU" sz="2400" b="1" i="1" dirty="0" smtClean="0">
                <a:solidFill>
                  <a:srgbClr val="CC3300"/>
                </a:solidFill>
              </a:rPr>
              <a:t>«Беседа о школе»</a:t>
            </a:r>
          </a:p>
        </p:txBody>
      </p:sp>
      <p:sp>
        <p:nvSpPr>
          <p:cNvPr id="54276" name="Rectangle 5"/>
          <p:cNvSpPr>
            <a:spLocks noChangeArrowheads="1"/>
          </p:cNvSpPr>
          <p:nvPr/>
        </p:nvSpPr>
        <p:spPr bwMode="auto">
          <a:xfrm>
            <a:off x="611560" y="4941168"/>
            <a:ext cx="8389689" cy="1569660"/>
          </a:xfrm>
          <a:prstGeom prst="rect">
            <a:avLst/>
          </a:prstGeom>
          <a:noFill/>
          <a:ln w="9525">
            <a:noFill/>
            <a:miter lim="800000"/>
            <a:headEnd/>
            <a:tailEnd/>
          </a:ln>
        </p:spPr>
        <p:txBody>
          <a:bodyPr wrap="square" anchor="ctr">
            <a:spAutoFit/>
          </a:bodyPr>
          <a:lstStyle/>
          <a:p>
            <a:r>
              <a:rPr lang="ru-RU" sz="1600" b="1" u="sng" dirty="0">
                <a:latin typeface="Times New Roman" pitchFamily="18" charset="0"/>
                <a:cs typeface="Times New Roman" pitchFamily="18" charset="0"/>
              </a:rPr>
              <a:t>Вывод:</a:t>
            </a:r>
          </a:p>
          <a:p>
            <a:pPr>
              <a:buFontTx/>
              <a:buChar char="•"/>
            </a:pPr>
            <a:r>
              <a:rPr lang="ru-RU" sz="1600" b="1" dirty="0">
                <a:latin typeface="Times New Roman" pitchFamily="18" charset="0"/>
                <a:cs typeface="Times New Roman" pitchFamily="18" charset="0"/>
              </a:rPr>
              <a:t>   Все учащиеся имеют положительное отношение к школе.</a:t>
            </a:r>
          </a:p>
          <a:p>
            <a:pPr>
              <a:buFontTx/>
              <a:buChar char="•"/>
            </a:pPr>
            <a:r>
              <a:rPr lang="ru-RU" sz="1600" b="1" dirty="0">
                <a:latin typeface="Times New Roman" pitchFamily="18" charset="0"/>
                <a:cs typeface="Times New Roman" pitchFamily="18" charset="0"/>
              </a:rPr>
              <a:t>   </a:t>
            </a:r>
            <a:r>
              <a:rPr lang="ru-RU" sz="1600" b="1" dirty="0" smtClean="0">
                <a:latin typeface="Times New Roman" pitchFamily="18" charset="0"/>
                <a:cs typeface="Times New Roman" pitchFamily="18" charset="0"/>
              </a:rPr>
              <a:t>70%  </a:t>
            </a:r>
            <a:r>
              <a:rPr lang="ru-RU" sz="1600" b="1" dirty="0">
                <a:latin typeface="Times New Roman" pitchFamily="18" charset="0"/>
                <a:cs typeface="Times New Roman" pitchFamily="18" charset="0"/>
              </a:rPr>
              <a:t>учащихся имеют приоритет учебных аспектов и успешно сочетают социальные </a:t>
            </a:r>
          </a:p>
          <a:p>
            <a:r>
              <a:rPr lang="ru-RU" sz="1600" b="1" dirty="0">
                <a:latin typeface="Times New Roman" pitchFamily="18" charset="0"/>
                <a:cs typeface="Times New Roman" pitchFamily="18" charset="0"/>
              </a:rPr>
              <a:t>и учебные функции школьной </a:t>
            </a:r>
            <a:r>
              <a:rPr lang="ru-RU" sz="1600" b="1" dirty="0" smtClean="0">
                <a:latin typeface="Times New Roman" pitchFamily="18" charset="0"/>
                <a:cs typeface="Times New Roman" pitchFamily="18" charset="0"/>
              </a:rPr>
              <a:t>жизни (хорошо справляются с учебной деятельностью).</a:t>
            </a:r>
            <a:endParaRPr lang="ru-RU" sz="1600" b="1" dirty="0">
              <a:latin typeface="Times New Roman" pitchFamily="18" charset="0"/>
              <a:cs typeface="Times New Roman" pitchFamily="18" charset="0"/>
            </a:endParaRPr>
          </a:p>
          <a:p>
            <a:pPr>
              <a:buFontTx/>
              <a:buChar char="•"/>
            </a:pPr>
            <a:r>
              <a:rPr lang="ru-RU" sz="1600" b="1" dirty="0">
                <a:latin typeface="Times New Roman" pitchFamily="18" charset="0"/>
                <a:cs typeface="Times New Roman" pitchFamily="18" charset="0"/>
              </a:rPr>
              <a:t>   По сравнению  с началом года произошел рост в преобладании направленности на школьное содержание, а именно, выросло число учащихся с В уровнем на </a:t>
            </a:r>
            <a:r>
              <a:rPr lang="ru-RU" sz="1600" b="1" dirty="0" smtClean="0">
                <a:latin typeface="Times New Roman" pitchFamily="18" charset="0"/>
                <a:cs typeface="Times New Roman" pitchFamily="18" charset="0"/>
              </a:rPr>
              <a:t>5%.</a:t>
            </a:r>
            <a:endParaRPr lang="ru-RU" sz="1600" b="1" dirty="0">
              <a:latin typeface="Times New Roman" pitchFamily="18" charset="0"/>
              <a:cs typeface="Times New Roman" pitchFamily="18" charset="0"/>
            </a:endParaRPr>
          </a:p>
        </p:txBody>
      </p:sp>
      <p:sp>
        <p:nvSpPr>
          <p:cNvPr id="10" name="Заголовок 1"/>
          <p:cNvSpPr txBox="1">
            <a:spLocks/>
          </p:cNvSpPr>
          <p:nvPr/>
        </p:nvSpPr>
        <p:spPr>
          <a:xfrm>
            <a:off x="1331640" y="260648"/>
            <a:ext cx="6224479" cy="936104"/>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eaLnBrk="1" fontAlgn="auto" hangingPunct="1">
              <a:spcAft>
                <a:spcPts val="0"/>
              </a:spcAft>
              <a:buClr>
                <a:schemeClr val="accent6">
                  <a:lumMod val="75000"/>
                </a:schemeClr>
              </a:buClr>
              <a:buFont typeface="Georgia" pitchFamily="18" charset="0"/>
              <a:buNone/>
              <a:defRPr/>
            </a:pPr>
            <a:r>
              <a:rPr lang="ru-RU" sz="4000" dirty="0" smtClean="0"/>
              <a:t>Личностные УУД</a:t>
            </a:r>
            <a:endParaRPr lang="ru-RU" sz="4000" dirty="0"/>
          </a:p>
        </p:txBody>
      </p:sp>
      <p:graphicFrame>
        <p:nvGraphicFramePr>
          <p:cNvPr id="9" name="Диаграмма 8"/>
          <p:cNvGraphicFramePr/>
          <p:nvPr>
            <p:extLst>
              <p:ext uri="{D42A27DB-BD31-4B8C-83A1-F6EECF244321}">
                <p14:modId xmlns:p14="http://schemas.microsoft.com/office/powerpoint/2010/main" val="307416240"/>
              </p:ext>
            </p:extLst>
          </p:nvPr>
        </p:nvGraphicFramePr>
        <p:xfrm>
          <a:off x="1835696" y="2132856"/>
          <a:ext cx="5544616" cy="27363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332656"/>
            <a:ext cx="6398096" cy="1143000"/>
          </a:xfrm>
        </p:spPr>
        <p:txBody>
          <a:bodyPr/>
          <a:lstStyle/>
          <a:p>
            <a:pPr algn="ctr"/>
            <a:r>
              <a:rPr lang="ru-RU" sz="4000" dirty="0" smtClean="0"/>
              <a:t>Регулятивные УУД</a:t>
            </a:r>
            <a:endParaRPr lang="ru-RU" sz="4000" dirty="0"/>
          </a:p>
        </p:txBody>
      </p:sp>
      <p:sp>
        <p:nvSpPr>
          <p:cNvPr id="3" name="Текст 2"/>
          <p:cNvSpPr>
            <a:spLocks noGrp="1"/>
          </p:cNvSpPr>
          <p:nvPr>
            <p:ph type="body" sz="half" idx="1"/>
          </p:nvPr>
        </p:nvSpPr>
        <p:spPr>
          <a:xfrm>
            <a:off x="1691680" y="1196752"/>
            <a:ext cx="6408712" cy="3475037"/>
          </a:xfrm>
        </p:spPr>
        <p:txBody>
          <a:bodyPr/>
          <a:lstStyle/>
          <a:p>
            <a:pPr marL="46037" indent="0">
              <a:buNone/>
            </a:pPr>
            <a:r>
              <a:rPr lang="ru-RU" b="1" dirty="0" smtClean="0">
                <a:latin typeface="Arial" pitchFamily="34" charset="0"/>
                <a:cs typeface="Arial" pitchFamily="34" charset="0"/>
              </a:rPr>
              <a:t>Диагностика в 1-а классе 2014-2015 </a:t>
            </a:r>
            <a:r>
              <a:rPr lang="ru-RU" b="1" dirty="0" err="1" smtClean="0">
                <a:latin typeface="Arial" pitchFamily="34" charset="0"/>
                <a:cs typeface="Arial" pitchFamily="34" charset="0"/>
              </a:rPr>
              <a:t>уч.год</a:t>
            </a:r>
            <a:endParaRPr lang="ru-RU" b="1" dirty="0" smtClean="0">
              <a:latin typeface="Arial" pitchFamily="34" charset="0"/>
              <a:cs typeface="Arial" pitchFamily="34" charset="0"/>
            </a:endParaRPr>
          </a:p>
          <a:p>
            <a:pPr marL="46037" indent="0" algn="ctr">
              <a:buNone/>
            </a:pPr>
            <a:r>
              <a:rPr lang="ru-RU" b="1" i="1" dirty="0" smtClean="0">
                <a:solidFill>
                  <a:srgbClr val="C00000"/>
                </a:solidFill>
                <a:latin typeface="Arial" pitchFamily="34" charset="0"/>
                <a:cs typeface="Arial" pitchFamily="34" charset="0"/>
              </a:rPr>
              <a:t>Методика «Кодирование»</a:t>
            </a:r>
            <a:endParaRPr lang="ru-RU" b="1" i="1" dirty="0">
              <a:solidFill>
                <a:srgbClr val="C00000"/>
              </a:solidFill>
              <a:latin typeface="Arial" pitchFamily="34" charset="0"/>
              <a:cs typeface="Arial" pitchFamily="34" charset="0"/>
            </a:endParaRPr>
          </a:p>
        </p:txBody>
      </p:sp>
      <p:pic>
        <p:nvPicPr>
          <p:cNvPr id="52226" name="Picture 2" descr="D:\Users\User\Desktop\img79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1840" y="2276872"/>
            <a:ext cx="3384376" cy="43204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Диаграмма 5"/>
          <p:cNvGraphicFramePr/>
          <p:nvPr>
            <p:extLst>
              <p:ext uri="{D42A27DB-BD31-4B8C-83A1-F6EECF244321}">
                <p14:modId xmlns:p14="http://schemas.microsoft.com/office/powerpoint/2010/main" val="3293347191"/>
              </p:ext>
            </p:extLst>
          </p:nvPr>
        </p:nvGraphicFramePr>
        <p:xfrm>
          <a:off x="2123728" y="2276872"/>
          <a:ext cx="5544616"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p:cNvSpPr/>
          <p:nvPr/>
        </p:nvSpPr>
        <p:spPr>
          <a:xfrm>
            <a:off x="683568" y="4920051"/>
            <a:ext cx="7920880" cy="1729704"/>
          </a:xfrm>
          <a:prstGeom prst="rect">
            <a:avLst/>
          </a:prstGeom>
        </p:spPr>
        <p:txBody>
          <a:bodyPr wrap="square">
            <a:spAutoFit/>
          </a:bodyPr>
          <a:lstStyle/>
          <a:p>
            <a:pPr marL="46037" lvl="0" eaLnBrk="0" hangingPunct="0">
              <a:spcBef>
                <a:spcPct val="20000"/>
              </a:spcBef>
              <a:spcAft>
                <a:spcPts val="0"/>
              </a:spcAft>
              <a:buSzPct val="130000"/>
            </a:pPr>
            <a:r>
              <a:rPr lang="ru-RU" sz="1400" b="1" u="sng" dirty="0" smtClean="0">
                <a:latin typeface="Times New Roman" pitchFamily="18" charset="0"/>
                <a:ea typeface="Times New Roman"/>
                <a:cs typeface="Times New Roman" pitchFamily="18" charset="0"/>
              </a:rPr>
              <a:t>Вывод:</a:t>
            </a:r>
          </a:p>
          <a:p>
            <a:pPr marL="228600" lvl="0" indent="-182563" eaLnBrk="0" hangingPunct="0">
              <a:spcBef>
                <a:spcPct val="20000"/>
              </a:spcBef>
              <a:spcAft>
                <a:spcPts val="0"/>
              </a:spcAft>
              <a:buSzPct val="130000"/>
              <a:buFont typeface="Arial" pitchFamily="34" charset="0"/>
              <a:buChar char="•"/>
            </a:pPr>
            <a:r>
              <a:rPr lang="ru-RU" sz="1400" b="1" dirty="0" smtClean="0">
                <a:latin typeface="Times New Roman" pitchFamily="18" charset="0"/>
                <a:ea typeface="Times New Roman"/>
                <a:cs typeface="Times New Roman" pitchFamily="18" charset="0"/>
              </a:rPr>
              <a:t>Повысился </a:t>
            </a:r>
            <a:r>
              <a:rPr lang="ru-RU" sz="1400" b="1" dirty="0">
                <a:latin typeface="Times New Roman" pitchFamily="18" charset="0"/>
                <a:ea typeface="Times New Roman"/>
                <a:cs typeface="Times New Roman" pitchFamily="18" charset="0"/>
              </a:rPr>
              <a:t>процент учащихся с высоким уровнем на 4%. Такие дети быстро </a:t>
            </a:r>
            <a:r>
              <a:rPr lang="ru-RU" sz="1400" b="1" dirty="0" smtClean="0">
                <a:latin typeface="Times New Roman" pitchFamily="18" charset="0"/>
                <a:ea typeface="Times New Roman"/>
                <a:cs typeface="Times New Roman" pitchFamily="18" charset="0"/>
              </a:rPr>
              <a:t>понимают инструкцию (23%-6 чел). </a:t>
            </a:r>
            <a:endParaRPr lang="ru-RU" sz="1400" b="1" dirty="0">
              <a:latin typeface="Times New Roman" pitchFamily="18" charset="0"/>
              <a:ea typeface="Times New Roman"/>
              <a:cs typeface="Times New Roman" pitchFamily="18" charset="0"/>
            </a:endParaRPr>
          </a:p>
          <a:p>
            <a:pPr marL="228600" lvl="0" indent="-182563" eaLnBrk="0" hangingPunct="0">
              <a:spcBef>
                <a:spcPct val="20000"/>
              </a:spcBef>
              <a:spcAft>
                <a:spcPts val="0"/>
              </a:spcAft>
              <a:buSzPct val="130000"/>
              <a:buFont typeface="Arial" pitchFamily="34" charset="0"/>
              <a:buChar char="•"/>
            </a:pPr>
            <a:r>
              <a:rPr lang="ru-RU" sz="1400" b="1" dirty="0">
                <a:latin typeface="Times New Roman" pitchFamily="18" charset="0"/>
                <a:ea typeface="Times New Roman"/>
                <a:cs typeface="Times New Roman" pitchFamily="18" charset="0"/>
              </a:rPr>
              <a:t>Основная масса учащихся имеют средний </a:t>
            </a:r>
            <a:r>
              <a:rPr lang="ru-RU" sz="1400" b="1" dirty="0" smtClean="0">
                <a:latin typeface="Times New Roman" pitchFamily="18" charset="0"/>
                <a:ea typeface="Times New Roman"/>
                <a:cs typeface="Times New Roman" pitchFamily="18" charset="0"/>
              </a:rPr>
              <a:t>уровень (69%-18 чел). </a:t>
            </a:r>
            <a:r>
              <a:rPr lang="ru-RU" sz="1400" b="1" dirty="0">
                <a:latin typeface="Times New Roman" pitchFamily="18" charset="0"/>
                <a:ea typeface="Times New Roman"/>
                <a:cs typeface="Times New Roman" pitchFamily="18" charset="0"/>
              </a:rPr>
              <a:t>Эти дети адекватно выполняют задание кодирования,  но допускают ошибки. </a:t>
            </a:r>
          </a:p>
          <a:p>
            <a:pPr marL="228600" lvl="0" indent="-182563" eaLnBrk="0" hangingPunct="0">
              <a:spcBef>
                <a:spcPct val="20000"/>
              </a:spcBef>
              <a:spcAft>
                <a:spcPts val="0"/>
              </a:spcAft>
              <a:buSzPct val="130000"/>
              <a:buFont typeface="Arial" pitchFamily="34" charset="0"/>
              <a:buChar char="•"/>
            </a:pPr>
            <a:r>
              <a:rPr lang="ru-RU" sz="1400" b="1" dirty="0">
                <a:latin typeface="Times New Roman" pitchFamily="18" charset="0"/>
                <a:ea typeface="Times New Roman"/>
                <a:cs typeface="Times New Roman" pitchFamily="18" charset="0"/>
              </a:rPr>
              <a:t>И только </a:t>
            </a:r>
            <a:r>
              <a:rPr lang="ru-RU" sz="1400" b="1" dirty="0" smtClean="0">
                <a:latin typeface="Times New Roman" pitchFamily="18" charset="0"/>
                <a:ea typeface="Times New Roman"/>
                <a:cs typeface="Times New Roman" pitchFamily="18" charset="0"/>
              </a:rPr>
              <a:t>2 учащихся </a:t>
            </a:r>
            <a:r>
              <a:rPr lang="ru-RU" sz="1400" b="1" dirty="0">
                <a:latin typeface="Times New Roman" pitchFamily="18" charset="0"/>
                <a:ea typeface="Times New Roman"/>
                <a:cs typeface="Times New Roman" pitchFamily="18" charset="0"/>
              </a:rPr>
              <a:t>(8%) </a:t>
            </a:r>
            <a:r>
              <a:rPr lang="ru-RU" sz="1400" b="1" dirty="0" smtClean="0">
                <a:latin typeface="Times New Roman" pitchFamily="18" charset="0"/>
                <a:ea typeface="Times New Roman"/>
                <a:cs typeface="Times New Roman" pitchFamily="18" charset="0"/>
              </a:rPr>
              <a:t>низкого </a:t>
            </a:r>
            <a:r>
              <a:rPr lang="ru-RU" sz="1400" b="1" dirty="0">
                <a:latin typeface="Times New Roman" pitchFamily="18" charset="0"/>
                <a:ea typeface="Times New Roman"/>
                <a:cs typeface="Times New Roman" pitchFamily="18" charset="0"/>
              </a:rPr>
              <a:t>уровня – эти дети плохо понимает инструкции, </a:t>
            </a:r>
            <a:r>
              <a:rPr lang="ru-RU" sz="1400" b="1" dirty="0">
                <a:latin typeface="Times New Roman" pitchFamily="18" charset="0"/>
                <a:cs typeface="Times New Roman" pitchFamily="18" charset="0"/>
              </a:rPr>
              <a:t>делают много ошибок.</a:t>
            </a:r>
          </a:p>
        </p:txBody>
      </p:sp>
    </p:spTree>
    <p:extLst>
      <p:ext uri="{BB962C8B-B14F-4D97-AF65-F5344CB8AC3E}">
        <p14:creationId xmlns:p14="http://schemas.microsoft.com/office/powerpoint/2010/main" val="239777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2226"/>
                                        </p:tgtEl>
                                      </p:cBhvr>
                                    </p:animEffect>
                                    <p:set>
                                      <p:cBhvr>
                                        <p:cTn id="7" dur="1" fill="hold">
                                          <p:stCondLst>
                                            <p:cond delay="499"/>
                                          </p:stCondLst>
                                        </p:cTn>
                                        <p:tgtEl>
                                          <p:spTgt spid="522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547664" y="260648"/>
            <a:ext cx="6398096" cy="114300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4000" dirty="0" smtClean="0"/>
              <a:t>Коммуникативные УУД</a:t>
            </a:r>
            <a:endParaRPr lang="ru-RU" sz="4000" dirty="0"/>
          </a:p>
        </p:txBody>
      </p:sp>
      <p:sp>
        <p:nvSpPr>
          <p:cNvPr id="2" name="Прямоугольник 1"/>
          <p:cNvSpPr/>
          <p:nvPr/>
        </p:nvSpPr>
        <p:spPr>
          <a:xfrm>
            <a:off x="1403648" y="980728"/>
            <a:ext cx="6768752" cy="1200329"/>
          </a:xfrm>
          <a:prstGeom prst="rect">
            <a:avLst/>
          </a:prstGeom>
        </p:spPr>
        <p:txBody>
          <a:bodyPr wrap="square">
            <a:spAutoFit/>
          </a:bodyPr>
          <a:lstStyle/>
          <a:p>
            <a:pPr marL="46037" indent="0">
              <a:lnSpc>
                <a:spcPct val="150000"/>
              </a:lnSpc>
              <a:buNone/>
            </a:pPr>
            <a:r>
              <a:rPr lang="ru-RU" sz="2400" b="1" dirty="0">
                <a:latin typeface="Arial" pitchFamily="34" charset="0"/>
                <a:cs typeface="Arial" pitchFamily="34" charset="0"/>
              </a:rPr>
              <a:t>Диагностика в 1-а классе 2014-2015 </a:t>
            </a:r>
            <a:r>
              <a:rPr lang="ru-RU" sz="2400" b="1" dirty="0" err="1">
                <a:latin typeface="Arial" pitchFamily="34" charset="0"/>
                <a:cs typeface="Arial" pitchFamily="34" charset="0"/>
              </a:rPr>
              <a:t>уч.год</a:t>
            </a:r>
            <a:endParaRPr lang="ru-RU" sz="2400" b="1" dirty="0">
              <a:latin typeface="Arial" pitchFamily="34" charset="0"/>
              <a:cs typeface="Arial" pitchFamily="34" charset="0"/>
            </a:endParaRPr>
          </a:p>
          <a:p>
            <a:pPr marL="46037" indent="0" algn="ctr">
              <a:lnSpc>
                <a:spcPct val="150000"/>
              </a:lnSpc>
              <a:buNone/>
            </a:pPr>
            <a:r>
              <a:rPr lang="ru-RU" sz="2400" b="1" i="1" dirty="0">
                <a:solidFill>
                  <a:srgbClr val="C00000"/>
                </a:solidFill>
                <a:latin typeface="Arial" pitchFamily="34" charset="0"/>
                <a:cs typeface="Arial" pitchFamily="34" charset="0"/>
              </a:rPr>
              <a:t>Методика </a:t>
            </a:r>
            <a:r>
              <a:rPr lang="ru-RU" sz="2400" b="1" i="1" dirty="0" smtClean="0">
                <a:solidFill>
                  <a:srgbClr val="C00000"/>
                </a:solidFill>
                <a:latin typeface="Arial" pitchFamily="34" charset="0"/>
                <a:cs typeface="Arial" pitchFamily="34" charset="0"/>
              </a:rPr>
              <a:t>«Рукавички»</a:t>
            </a:r>
            <a:endParaRPr lang="ru-RU" sz="2400" b="1" i="1" dirty="0">
              <a:solidFill>
                <a:srgbClr val="C00000"/>
              </a:solidFill>
              <a:latin typeface="Arial" pitchFamily="34" charset="0"/>
              <a:cs typeface="Arial" pitchFamily="34" charset="0"/>
            </a:endParaRPr>
          </a:p>
        </p:txBody>
      </p:sp>
      <p:graphicFrame>
        <p:nvGraphicFramePr>
          <p:cNvPr id="6" name="Диаграмма 5"/>
          <p:cNvGraphicFramePr/>
          <p:nvPr>
            <p:extLst>
              <p:ext uri="{D42A27DB-BD31-4B8C-83A1-F6EECF244321}">
                <p14:modId xmlns:p14="http://schemas.microsoft.com/office/powerpoint/2010/main" val="443514551"/>
              </p:ext>
            </p:extLst>
          </p:nvPr>
        </p:nvGraphicFramePr>
        <p:xfrm>
          <a:off x="1547664" y="3224736"/>
          <a:ext cx="6624736" cy="260914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2398440" y="5643112"/>
            <a:ext cx="1860064" cy="307777"/>
          </a:xfrm>
          <a:prstGeom prst="rect">
            <a:avLst/>
          </a:prstGeom>
        </p:spPr>
        <p:txBody>
          <a:bodyPr wrap="square">
            <a:spAutoFit/>
          </a:bodyPr>
          <a:lstStyle/>
          <a:p>
            <a:pPr algn="ctr"/>
            <a:r>
              <a:rPr lang="ru-RU" sz="1400" dirty="0" smtClean="0"/>
              <a:t>декабрь</a:t>
            </a:r>
            <a:endParaRPr lang="ru-RU" sz="1400" dirty="0"/>
          </a:p>
        </p:txBody>
      </p:sp>
      <p:pic>
        <p:nvPicPr>
          <p:cNvPr id="53250" name="Picture 2" descr="D:\Users\User\Desktop\img78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28517" y="2060848"/>
            <a:ext cx="1519013" cy="1433061"/>
          </a:xfrm>
          <a:prstGeom prst="rect">
            <a:avLst/>
          </a:prstGeom>
          <a:noFill/>
          <a:extLst>
            <a:ext uri="{909E8E84-426E-40DD-AFC4-6F175D3DCCD1}">
              <a14:hiddenFill xmlns:a14="http://schemas.microsoft.com/office/drawing/2010/main">
                <a:solidFill>
                  <a:srgbClr val="FFFFFF"/>
                </a:solidFill>
              </a14:hiddenFill>
            </a:ext>
          </a:extLst>
        </p:spPr>
      </p:pic>
      <p:pic>
        <p:nvPicPr>
          <p:cNvPr id="53251" name="Picture 3" descr="D:\Users\User\Desktop\img78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7668" y="2181057"/>
            <a:ext cx="1656184" cy="1539740"/>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D:\Users\User\Desktop\img78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0375" y="2007508"/>
            <a:ext cx="1741755" cy="15397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35088" y="5620516"/>
            <a:ext cx="8208912" cy="1175706"/>
          </a:xfrm>
          <a:prstGeom prst="rect">
            <a:avLst/>
          </a:prstGeom>
        </p:spPr>
        <p:txBody>
          <a:bodyPr wrap="square">
            <a:spAutoFit/>
          </a:bodyPr>
          <a:lstStyle/>
          <a:p>
            <a:pPr marL="46037" lvl="0" eaLnBrk="0" hangingPunct="0">
              <a:spcBef>
                <a:spcPct val="20000"/>
              </a:spcBef>
              <a:spcAft>
                <a:spcPts val="0"/>
              </a:spcAft>
              <a:buClr>
                <a:srgbClr val="C3260C"/>
              </a:buClr>
              <a:buSzPct val="130000"/>
            </a:pPr>
            <a:r>
              <a:rPr lang="ru-RU" sz="1600" b="1" u="sng" dirty="0">
                <a:solidFill>
                  <a:srgbClr val="404040"/>
                </a:solidFill>
                <a:latin typeface="Times New Roman" pitchFamily="18" charset="0"/>
                <a:ea typeface="Times New Roman"/>
                <a:cs typeface="Times New Roman" pitchFamily="18" charset="0"/>
              </a:rPr>
              <a:t>Вывод:</a:t>
            </a:r>
            <a:endParaRPr lang="ru-RU" sz="1600" b="1" dirty="0">
              <a:solidFill>
                <a:srgbClr val="404040"/>
              </a:solidFill>
              <a:latin typeface="Times New Roman" pitchFamily="18" charset="0"/>
              <a:ea typeface="Times New Roman"/>
              <a:cs typeface="Times New Roman" pitchFamily="18" charset="0"/>
            </a:endParaRPr>
          </a:p>
          <a:p>
            <a:pPr marL="228600" lvl="0" indent="-182563" eaLnBrk="0" hangingPunct="0">
              <a:spcBef>
                <a:spcPct val="20000"/>
              </a:spcBef>
              <a:spcAft>
                <a:spcPts val="0"/>
              </a:spcAft>
              <a:buSzPct val="130000"/>
              <a:buFont typeface="Arial" pitchFamily="34" charset="0"/>
              <a:buChar char="•"/>
            </a:pPr>
            <a:r>
              <a:rPr lang="ru-RU" sz="1600" b="1" dirty="0">
                <a:solidFill>
                  <a:srgbClr val="404040"/>
                </a:solidFill>
                <a:latin typeface="Times New Roman" pitchFamily="18" charset="0"/>
                <a:ea typeface="Times New Roman"/>
                <a:cs typeface="Times New Roman" pitchFamily="18" charset="0"/>
              </a:rPr>
              <a:t>Все дети позитивно работали в парах, спокойно обсуждали и договаривались, работали с интересом и удовольствием. </a:t>
            </a:r>
          </a:p>
          <a:p>
            <a:pPr marL="228600" lvl="0" indent="-182563" eaLnBrk="0" hangingPunct="0">
              <a:spcBef>
                <a:spcPct val="20000"/>
              </a:spcBef>
              <a:spcAft>
                <a:spcPts val="300"/>
              </a:spcAft>
              <a:buSzPct val="130000"/>
              <a:buFont typeface="Arial" pitchFamily="34" charset="0"/>
              <a:buChar char="•"/>
            </a:pPr>
            <a:r>
              <a:rPr lang="ru-RU" sz="1600" b="1" dirty="0" smtClean="0">
                <a:solidFill>
                  <a:srgbClr val="404040"/>
                </a:solidFill>
                <a:latin typeface="Times New Roman" pitchFamily="18" charset="0"/>
                <a:ea typeface="Times New Roman"/>
                <a:cs typeface="Times New Roman" pitchFamily="18" charset="0"/>
              </a:rPr>
              <a:t>Низкого </a:t>
            </a:r>
            <a:r>
              <a:rPr lang="ru-RU" sz="1600" b="1" dirty="0">
                <a:solidFill>
                  <a:srgbClr val="404040"/>
                </a:solidFill>
                <a:latin typeface="Times New Roman" pitchFamily="18" charset="0"/>
                <a:ea typeface="Times New Roman"/>
                <a:cs typeface="Times New Roman" pitchFamily="18" charset="0"/>
              </a:rPr>
              <a:t>уровня нет.</a:t>
            </a:r>
            <a:endParaRPr lang="ru-RU" sz="1600" b="1" dirty="0">
              <a:solidFill>
                <a:srgbClr val="40404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bwMode="auto">
          <a:xfrm>
            <a:off x="395288" y="404813"/>
            <a:ext cx="8424862" cy="1143000"/>
          </a:xfrm>
          <a:noFill/>
        </p:spPr>
        <p:txBody>
          <a:bodyPr wrap="square" numCol="1" compatLnSpc="1">
            <a:prstTxWarp prst="textNoShape">
              <a:avLst/>
            </a:prstTxWarp>
          </a:bodyPr>
          <a:lstStyle/>
          <a:p>
            <a:pPr algn="ctr"/>
            <a:r>
              <a:rPr lang="ru-RU" sz="2800" smtClean="0">
                <a:solidFill>
                  <a:schemeClr val="tx1"/>
                </a:solidFill>
                <a:effectLst/>
                <a:latin typeface="Arial" charset="0"/>
              </a:rPr>
              <a:t>Итоги проведения диагностик формирования УУД в 1-а классе</a:t>
            </a:r>
          </a:p>
        </p:txBody>
      </p:sp>
      <p:sp>
        <p:nvSpPr>
          <p:cNvPr id="61443" name="Rectangle 3"/>
          <p:cNvSpPr>
            <a:spLocks noGrp="1"/>
          </p:cNvSpPr>
          <p:nvPr>
            <p:ph type="body" idx="4294967295"/>
          </p:nvPr>
        </p:nvSpPr>
        <p:spPr bwMode="auto">
          <a:xfrm>
            <a:off x="468313" y="1557338"/>
            <a:ext cx="8353425" cy="4967287"/>
          </a:xfrm>
          <a:prstGeom prst="rect">
            <a:avLst/>
          </a:prstGeom>
        </p:spPr>
        <p:txBody>
          <a:bodyPr/>
          <a:lstStyle/>
          <a:p>
            <a:r>
              <a:rPr lang="ru-RU" smtClean="0"/>
              <a:t> Показатели образовательного мониторинга позволяют определить фактический уровень успешности обучения и развития учащихся. </a:t>
            </a:r>
          </a:p>
          <a:p>
            <a:r>
              <a:rPr lang="ru-RU" smtClean="0"/>
              <a:t>У учащихся  наблюдается положительная динамика в формировании личностных УУД самоопределения и смыслообразования. </a:t>
            </a:r>
          </a:p>
          <a:p>
            <a:r>
              <a:rPr lang="ru-RU" smtClean="0"/>
              <a:t>Уровень развития УУД нравственно-этического оценивания у большинства учащихся соответствует среднему уровню. </a:t>
            </a:r>
          </a:p>
          <a:p>
            <a:r>
              <a:rPr lang="ru-RU" smtClean="0"/>
              <a:t>При исследовании уровня развития познавательных УУД у большинства учащихся выявлен средний уровень развития логических универсальных действий и внимания. </a:t>
            </a:r>
          </a:p>
          <a:p>
            <a:r>
              <a:rPr lang="ru-RU" smtClean="0"/>
              <a:t>У большинства учащихся выявлен высокий уровень развития коммуникативных действий. </a:t>
            </a:r>
          </a:p>
        </p:txBody>
      </p:sp>
    </p:spTree>
    <p:extLst>
      <p:ext uri="{BB962C8B-B14F-4D97-AF65-F5344CB8AC3E}">
        <p14:creationId xmlns:p14="http://schemas.microsoft.com/office/powerpoint/2010/main" val="1478785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04664"/>
            <a:ext cx="6224479" cy="936104"/>
          </a:xfrm>
        </p:spPr>
        <p:txBody>
          <a:bodyPr/>
          <a:lstStyle/>
          <a:p>
            <a:pPr marL="0" indent="0" algn="ctr" eaLnBrk="1" fontAlgn="auto" hangingPunct="1">
              <a:spcAft>
                <a:spcPts val="0"/>
              </a:spcAft>
              <a:buClr>
                <a:schemeClr val="accent6">
                  <a:lumMod val="75000"/>
                </a:schemeClr>
              </a:buClr>
              <a:buFont typeface="Georgia" pitchFamily="18" charset="0"/>
              <a:buNone/>
              <a:defRPr/>
            </a:pPr>
            <a:r>
              <a:rPr lang="ru-RU" dirty="0" smtClean="0"/>
              <a:t>Портфолио</a:t>
            </a:r>
            <a:endParaRPr lang="ru-RU" dirty="0"/>
          </a:p>
        </p:txBody>
      </p:sp>
      <p:sp>
        <p:nvSpPr>
          <p:cNvPr id="3" name="Объект 2"/>
          <p:cNvSpPr>
            <a:spLocks noGrp="1"/>
          </p:cNvSpPr>
          <p:nvPr>
            <p:ph sz="quarter" idx="13"/>
          </p:nvPr>
        </p:nvSpPr>
        <p:spPr>
          <a:xfrm>
            <a:off x="1143000" y="2060575"/>
            <a:ext cx="7245350" cy="4176713"/>
          </a:xfrm>
        </p:spPr>
        <p:txBody>
          <a:bodyPr rtlCol="0">
            <a:normAutofit/>
          </a:bodyPr>
          <a:lstStyle/>
          <a:p>
            <a:pPr indent="449580" algn="just" eaLnBrk="1" fontAlgn="auto" hangingPunct="1">
              <a:lnSpc>
                <a:spcPct val="115000"/>
              </a:lnSpc>
              <a:spcAft>
                <a:spcPts val="0"/>
              </a:spcAft>
              <a:buClr>
                <a:schemeClr val="accent6">
                  <a:lumMod val="75000"/>
                </a:schemeClr>
              </a:buClr>
              <a:defRPr/>
            </a:pPr>
            <a:r>
              <a:rPr lang="ru-RU" sz="2400" dirty="0">
                <a:solidFill>
                  <a:schemeClr val="tx1">
                    <a:lumMod val="75000"/>
                    <a:lumOff val="25000"/>
                  </a:schemeClr>
                </a:solidFill>
                <a:latin typeface="Times New Roman"/>
                <a:ea typeface="Calibri"/>
                <a:cs typeface="Times New Roman"/>
              </a:rPr>
              <a:t>Во всех классах продолжает успешно действовать система </a:t>
            </a:r>
            <a:r>
              <a:rPr lang="ru-RU" sz="2400" b="1" dirty="0">
                <a:solidFill>
                  <a:schemeClr val="tx1">
                    <a:lumMod val="75000"/>
                    <a:lumOff val="25000"/>
                  </a:schemeClr>
                </a:solidFill>
                <a:latin typeface="Times New Roman"/>
                <a:ea typeface="Calibri"/>
                <a:cs typeface="Times New Roman"/>
              </a:rPr>
              <a:t>портфолио </a:t>
            </a:r>
            <a:r>
              <a:rPr lang="ru-RU" sz="2400" dirty="0">
                <a:solidFill>
                  <a:schemeClr val="tx1">
                    <a:lumMod val="75000"/>
                    <a:lumOff val="25000"/>
                  </a:schemeClr>
                </a:solidFill>
                <a:latin typeface="Times New Roman"/>
                <a:ea typeface="Calibri"/>
                <a:cs typeface="Times New Roman"/>
              </a:rPr>
              <a:t>обучающихся, отражающая индивидуальную траекторию развития ученика.</a:t>
            </a:r>
            <a:endParaRPr lang="ru-RU" sz="1800" dirty="0">
              <a:solidFill>
                <a:schemeClr val="tx1">
                  <a:lumMod val="75000"/>
                  <a:lumOff val="25000"/>
                </a:schemeClr>
              </a:solidFill>
              <a:latin typeface="Calibri"/>
              <a:ea typeface="Calibri"/>
              <a:cs typeface="Times New Roman"/>
            </a:endParaRPr>
          </a:p>
          <a:p>
            <a:pPr indent="-182880" algn="just" eaLnBrk="1" fontAlgn="auto" hangingPunct="1">
              <a:lnSpc>
                <a:spcPct val="115000"/>
              </a:lnSpc>
              <a:spcAft>
                <a:spcPts val="0"/>
              </a:spcAft>
              <a:buClr>
                <a:schemeClr val="accent6">
                  <a:lumMod val="75000"/>
                </a:schemeClr>
              </a:buClr>
              <a:defRPr/>
            </a:pPr>
            <a:r>
              <a:rPr lang="ru-RU" sz="2400" u="sng" dirty="0">
                <a:solidFill>
                  <a:schemeClr val="tx1">
                    <a:lumMod val="75000"/>
                    <a:lumOff val="25000"/>
                  </a:schemeClr>
                </a:solidFill>
                <a:latin typeface="Times New Roman"/>
                <a:ea typeface="Calibri"/>
                <a:cs typeface="Times New Roman"/>
              </a:rPr>
              <a:t>“Портфолио”</a:t>
            </a:r>
            <a:r>
              <a:rPr lang="ru-RU" sz="2400" dirty="0">
                <a:solidFill>
                  <a:schemeClr val="tx1">
                    <a:lumMod val="75000"/>
                    <a:lumOff val="25000"/>
                  </a:schemeClr>
                </a:solidFill>
                <a:latin typeface="Times New Roman"/>
                <a:ea typeface="Calibri"/>
                <a:cs typeface="Times New Roman"/>
              </a:rPr>
              <a:t> - это индивидуальный “портфель” образовательных достижений – результаты школьных, районных олимпиад, интересные самостоятельные проекты и творческие работы.</a:t>
            </a:r>
            <a:endParaRPr lang="ru-RU" sz="1800" dirty="0">
              <a:solidFill>
                <a:schemeClr val="tx1">
                  <a:lumMod val="75000"/>
                  <a:lumOff val="25000"/>
                </a:schemeClr>
              </a:solidFill>
              <a:latin typeface="Calibri"/>
              <a:ea typeface="Calibri"/>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dirty="0"/>
          </a:p>
        </p:txBody>
      </p:sp>
      <p:pic>
        <p:nvPicPr>
          <p:cNvPr id="583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650" y="981075"/>
            <a:ext cx="7993063" cy="1943100"/>
          </a:xfrm>
          <a:prstGeom prst="rect">
            <a:avLst/>
          </a:prstGeom>
          <a:noFill/>
          <a:ln w="9525">
            <a:noFill/>
            <a:miter lim="800000"/>
            <a:headEnd/>
            <a:tailEnd/>
          </a:ln>
        </p:spPr>
      </p:pic>
      <p:pic>
        <p:nvPicPr>
          <p:cNvPr id="58371" name="Picture 3" descr="D:\МАМА\2013\Отчёты\отчет по фгос фото Ют. и Кут\Ютанина - фото\портфолио 1-а,2-а.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55298" name="Picture 2" descr="C:\Users\1\Desktop\Фото\Новая папка\IMG323.jpg"/>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bwMode="auto">
          <a:xfrm rot="5820000">
            <a:off x="4686121" y="3016339"/>
            <a:ext cx="4353589" cy="326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275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a:p>
        </p:txBody>
      </p:sp>
      <p:pic>
        <p:nvPicPr>
          <p:cNvPr id="59394" name="Picture 2" descr="D:\МАМА\2013\Отчёты\отчет по фгос фото Ют. и Кут\Ютанина - фото\портфолио 2-а.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260350"/>
            <a:ext cx="8785225" cy="659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ChangeArrowheads="1"/>
          </p:cNvSpPr>
          <p:nvPr/>
        </p:nvSpPr>
        <p:spPr bwMode="auto">
          <a:xfrm>
            <a:off x="539750" y="3059113"/>
            <a:ext cx="7704138" cy="366712"/>
          </a:xfrm>
          <a:prstGeom prst="rect">
            <a:avLst/>
          </a:prstGeom>
          <a:noFill/>
          <a:ln w="9525">
            <a:noFill/>
            <a:miter lim="800000"/>
            <a:headEnd/>
            <a:tailEnd/>
          </a:ln>
        </p:spPr>
        <p:txBody>
          <a:bodyPr anchor="ctr">
            <a:spAutoFit/>
          </a:bodyPr>
          <a:lstStyle/>
          <a:p>
            <a:pPr algn="just"/>
            <a:r>
              <a:rPr lang="ru-RU">
                <a:latin typeface="Trebuchet MS" pitchFamily="34" charset="0"/>
              </a:rPr>
              <a:t>. </a:t>
            </a:r>
            <a:endParaRPr lang="en-US">
              <a:latin typeface="Trebuchet MS" pitchFamily="34" charset="0"/>
            </a:endParaRPr>
          </a:p>
        </p:txBody>
      </p:sp>
      <p:pic>
        <p:nvPicPr>
          <p:cNvPr id="60418" name="Picture 1">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4076700"/>
            <a:ext cx="2601913" cy="2738438"/>
          </a:xfrm>
          <a:prstGeom prst="rect">
            <a:avLst/>
          </a:prstGeom>
          <a:noFill/>
          <a:ln w="9525">
            <a:noFill/>
            <a:miter lim="800000"/>
            <a:headEnd/>
            <a:tailEnd/>
          </a:ln>
        </p:spPr>
      </p:pic>
      <p:pic>
        <p:nvPicPr>
          <p:cNvPr id="6041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2225" y="4437063"/>
            <a:ext cx="1682750" cy="2016125"/>
          </a:xfrm>
          <a:prstGeom prst="rect">
            <a:avLst/>
          </a:prstGeom>
          <a:noFill/>
          <a:ln w="9525">
            <a:noFill/>
            <a:miter lim="800000"/>
            <a:headEnd/>
            <a:tailEnd/>
          </a:ln>
        </p:spPr>
      </p:pic>
      <p:pic>
        <p:nvPicPr>
          <p:cNvPr id="60420"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35375" y="4537075"/>
            <a:ext cx="1654175" cy="2205038"/>
          </a:xfrm>
          <a:prstGeom prst="rect">
            <a:avLst/>
          </a:prstGeom>
          <a:noFill/>
          <a:ln w="9525">
            <a:noFill/>
            <a:miter lim="800000"/>
            <a:headEnd/>
            <a:tailEnd/>
          </a:ln>
        </p:spPr>
      </p:pic>
      <p:sp>
        <p:nvSpPr>
          <p:cNvPr id="60421" name="Text Box 16"/>
          <p:cNvSpPr>
            <a:spLocks noChangeArrowheads="1"/>
          </p:cNvSpPr>
          <p:nvPr/>
        </p:nvSpPr>
        <p:spPr bwMode="auto">
          <a:xfrm>
            <a:off x="468313" y="260350"/>
            <a:ext cx="8135937" cy="4049713"/>
          </a:xfrm>
          <a:prstGeom prst="rect">
            <a:avLst/>
          </a:prstGeom>
          <a:solidFill>
            <a:srgbClr val="FFFFCC"/>
          </a:solidFill>
          <a:ln w="28575">
            <a:solidFill>
              <a:srgbClr val="3399FF"/>
            </a:solidFill>
            <a:miter lim="800000"/>
            <a:headEnd/>
            <a:tailEnd/>
          </a:ln>
        </p:spPr>
        <p:txBody>
          <a:bodyPr>
            <a:spAutoFit/>
          </a:bodyPr>
          <a:lstStyle/>
          <a:p>
            <a:pPr marL="84138" indent="280988" algn="just" eaLnBrk="0" hangingPunct="0">
              <a:lnSpc>
                <a:spcPct val="150000"/>
              </a:lnSpc>
              <a:spcBef>
                <a:spcPct val="20000"/>
              </a:spcBef>
            </a:pPr>
            <a:r>
              <a:rPr lang="ru-RU" sz="1600" b="1">
                <a:solidFill>
                  <a:srgbClr val="CC0099"/>
                </a:solidFill>
                <a:latin typeface="Trebuchet MS" pitchFamily="34" charset="0"/>
              </a:rPr>
              <a:t>Внеурочная деятельность школьников</a:t>
            </a:r>
            <a:r>
              <a:rPr lang="ru-RU" sz="1600">
                <a:latin typeface="Trebuchet MS" pitchFamily="34" charset="0"/>
              </a:rPr>
              <a:t> </a:t>
            </a:r>
            <a:r>
              <a:rPr lang="ru-RU" sz="1600">
                <a:solidFill>
                  <a:srgbClr val="336699"/>
                </a:solidFill>
                <a:latin typeface="Trebuchet MS" pitchFamily="34" charset="0"/>
              </a:rPr>
              <a:t>– понятие, объединяющее все виды деятельности школьников (кроме учебной), в которых возможно и целесообразно решение задач их воспитания и социализации. Сегодня</a:t>
            </a:r>
            <a:r>
              <a:rPr lang="en-US" sz="1600">
                <a:solidFill>
                  <a:srgbClr val="336699"/>
                </a:solidFill>
                <a:latin typeface="Trebuchet MS" pitchFamily="34" charset="0"/>
              </a:rPr>
              <a:t>  -</a:t>
            </a:r>
            <a:r>
              <a:rPr lang="ru-RU" sz="1600">
                <a:solidFill>
                  <a:srgbClr val="336699"/>
                </a:solidFill>
                <a:latin typeface="Trebuchet MS" pitchFamily="34" charset="0"/>
              </a:rPr>
              <a:t> это неотъемлемая часть образовательного процесса в школе, отличающаяся от  урочной системы обучения и выбираемая по желанию учеников и их родителей.</a:t>
            </a:r>
          </a:p>
          <a:p>
            <a:pPr marL="84138" indent="280988" algn="just" eaLnBrk="0" hangingPunct="0">
              <a:lnSpc>
                <a:spcPct val="150000"/>
              </a:lnSpc>
              <a:spcBef>
                <a:spcPct val="20000"/>
              </a:spcBef>
            </a:pPr>
            <a:r>
              <a:rPr lang="ru-RU" sz="1600">
                <a:solidFill>
                  <a:srgbClr val="336699"/>
                </a:solidFill>
                <a:latin typeface="Trebuchet MS" pitchFamily="34" charset="0"/>
              </a:rPr>
              <a:t>Виды (игровая, досуговая, трудовая деятельность, спортивно-оздоровительная и др.) и формы внеучебной деятельности (деловая игра, праздник, дебаты, трудовой десант, спортивный турнир и др.) определяются в каждом учреждении самостоятельно, с учетом имеющегося потенциала и ресурсов, с обязательной ориентацией на запрос.</a:t>
            </a:r>
          </a:p>
          <a:p>
            <a:pPr marL="84138" indent="280988" algn="just"/>
            <a:r>
              <a:rPr lang="ru-RU" sz="1400">
                <a:latin typeface="Trebuchet MS"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111" y="548680"/>
            <a:ext cx="8630345" cy="1296144"/>
          </a:xfrm>
        </p:spPr>
        <p:txBody>
          <a:bodyPr/>
          <a:lstStyle/>
          <a:p>
            <a:pPr marL="320040" indent="-320040" algn="ctr" eaLnBrk="1" fontAlgn="auto" hangingPunct="1">
              <a:spcAft>
                <a:spcPts val="0"/>
              </a:spcAft>
              <a:buClr>
                <a:schemeClr val="accent6">
                  <a:lumMod val="75000"/>
                </a:schemeClr>
              </a:buClr>
              <a:defRPr/>
            </a:pPr>
            <a:r>
              <a:rPr lang="ru-RU" sz="4400" dirty="0"/>
              <a:t>В</a:t>
            </a:r>
            <a:r>
              <a:rPr lang="ru-RU" sz="4400" dirty="0" smtClean="0"/>
              <a:t>неурочная деятельность</a:t>
            </a:r>
            <a:endParaRPr lang="ru-RU" sz="4400" dirty="0"/>
          </a:p>
        </p:txBody>
      </p:sp>
      <p:sp>
        <p:nvSpPr>
          <p:cNvPr id="61442" name="Прямоугольник 2"/>
          <p:cNvSpPr>
            <a:spLocks noChangeArrowheads="1"/>
          </p:cNvSpPr>
          <p:nvPr/>
        </p:nvSpPr>
        <p:spPr bwMode="auto">
          <a:xfrm>
            <a:off x="827584" y="1989138"/>
            <a:ext cx="7632847" cy="3693319"/>
          </a:xfrm>
          <a:prstGeom prst="rect">
            <a:avLst/>
          </a:prstGeom>
          <a:noFill/>
          <a:ln w="9525">
            <a:noFill/>
            <a:miter lim="800000"/>
            <a:headEnd/>
            <a:tailEnd/>
          </a:ln>
        </p:spPr>
        <p:txBody>
          <a:bodyPr wrap="square">
            <a:spAutoFit/>
          </a:bodyPr>
          <a:lstStyle/>
          <a:p>
            <a:pPr algn="just"/>
            <a:r>
              <a:rPr lang="ru-RU" dirty="0" smtClean="0">
                <a:latin typeface="Trebuchet MS" pitchFamily="34" charset="0"/>
              </a:rPr>
              <a:t>   Важное </a:t>
            </a:r>
            <a:r>
              <a:rPr lang="ru-RU" dirty="0">
                <a:latin typeface="Trebuchet MS" pitchFamily="34" charset="0"/>
              </a:rPr>
              <a:t>значение по ФГОС уделяется </a:t>
            </a:r>
            <a:r>
              <a:rPr lang="ru-RU" b="1" dirty="0">
                <a:latin typeface="Trebuchet MS" pitchFamily="34" charset="0"/>
              </a:rPr>
              <a:t>внеурочной деятельности</a:t>
            </a:r>
            <a:r>
              <a:rPr lang="ru-RU" dirty="0">
                <a:latin typeface="Trebuchet MS" pitchFamily="34" charset="0"/>
              </a:rPr>
              <a:t>, которая в нашей школе осуществляется по 5 направлениям: </a:t>
            </a:r>
            <a:endParaRPr lang="ru-RU" dirty="0" smtClean="0">
              <a:latin typeface="Trebuchet MS" pitchFamily="34" charset="0"/>
            </a:endParaRPr>
          </a:p>
          <a:p>
            <a:pPr algn="just"/>
            <a:endParaRPr lang="ru-RU" dirty="0">
              <a:latin typeface="Trebuchet MS" pitchFamily="34" charset="0"/>
            </a:endParaRPr>
          </a:p>
          <a:p>
            <a:pPr marL="285750" indent="-285750" algn="just">
              <a:buFont typeface="Arial" pitchFamily="34" charset="0"/>
              <a:buChar char="•"/>
            </a:pPr>
            <a:r>
              <a:rPr lang="ru-RU" dirty="0">
                <a:latin typeface="Trebuchet MS" pitchFamily="34" charset="0"/>
              </a:rPr>
              <a:t>Спортивно-оздоровительное направление	</a:t>
            </a:r>
          </a:p>
          <a:p>
            <a:pPr marL="285750" indent="-285750" algn="just">
              <a:buFont typeface="Arial" pitchFamily="34" charset="0"/>
              <a:buChar char="•"/>
            </a:pPr>
            <a:r>
              <a:rPr lang="ru-RU" dirty="0" err="1">
                <a:latin typeface="Trebuchet MS" pitchFamily="34" charset="0"/>
              </a:rPr>
              <a:t>Общеинтеллектуальное</a:t>
            </a:r>
            <a:r>
              <a:rPr lang="ru-RU" dirty="0">
                <a:latin typeface="Trebuchet MS" pitchFamily="34" charset="0"/>
              </a:rPr>
              <a:t> направление	</a:t>
            </a:r>
          </a:p>
          <a:p>
            <a:pPr marL="285750" indent="-285750" algn="just">
              <a:buFont typeface="Arial" pitchFamily="34" charset="0"/>
              <a:buChar char="•"/>
            </a:pPr>
            <a:r>
              <a:rPr lang="ru-RU" dirty="0">
                <a:latin typeface="Trebuchet MS" pitchFamily="34" charset="0"/>
              </a:rPr>
              <a:t>Общекультурное направление	</a:t>
            </a:r>
          </a:p>
          <a:p>
            <a:pPr marL="285750" indent="-285750" algn="just">
              <a:buFont typeface="Arial" pitchFamily="34" charset="0"/>
              <a:buChar char="•"/>
            </a:pPr>
            <a:r>
              <a:rPr lang="ru-RU" dirty="0">
                <a:latin typeface="Trebuchet MS" pitchFamily="34" charset="0"/>
              </a:rPr>
              <a:t>Духовно-нравственное направление</a:t>
            </a:r>
          </a:p>
          <a:p>
            <a:pPr marL="285750" indent="-285750" algn="just">
              <a:buFont typeface="Arial" pitchFamily="34" charset="0"/>
              <a:buChar char="•"/>
            </a:pPr>
            <a:r>
              <a:rPr lang="ru-RU" dirty="0">
                <a:latin typeface="Trebuchet MS" pitchFamily="34" charset="0"/>
              </a:rPr>
              <a:t>Социальное </a:t>
            </a:r>
            <a:r>
              <a:rPr lang="ru-RU" dirty="0" smtClean="0">
                <a:latin typeface="Trebuchet MS" pitchFamily="34" charset="0"/>
              </a:rPr>
              <a:t>направление</a:t>
            </a:r>
          </a:p>
          <a:p>
            <a:pPr marL="285750" indent="-285750" algn="just">
              <a:buFont typeface="Arial" pitchFamily="34" charset="0"/>
              <a:buChar char="•"/>
            </a:pPr>
            <a:endParaRPr lang="ru-RU" dirty="0">
              <a:latin typeface="Trebuchet MS" pitchFamily="34" charset="0"/>
            </a:endParaRPr>
          </a:p>
          <a:p>
            <a:pPr algn="just"/>
            <a:r>
              <a:rPr lang="ru-RU" dirty="0" smtClean="0">
                <a:latin typeface="Trebuchet MS" pitchFamily="34" charset="0"/>
              </a:rPr>
              <a:t>   На </a:t>
            </a:r>
            <a:r>
              <a:rPr lang="ru-RU" dirty="0">
                <a:latin typeface="Trebuchet MS" pitchFamily="34" charset="0"/>
              </a:rPr>
              <a:t>каждого ребёнка по ФГОС должно отводиться 10 часов внеурочной деятельности.</a:t>
            </a:r>
          </a:p>
          <a:p>
            <a:pPr algn="just"/>
            <a:r>
              <a:rPr lang="ru-RU" dirty="0" smtClean="0">
                <a:latin typeface="Trebuchet MS" pitchFamily="34" charset="0"/>
              </a:rPr>
              <a:t>   Правильно </a:t>
            </a:r>
            <a:r>
              <a:rPr lang="ru-RU" dirty="0">
                <a:latin typeface="Trebuchet MS" pitchFamily="34" charset="0"/>
              </a:rPr>
              <a:t>организованная внеурочная деятельность обязательно принесёт свои положительные результаты и эффекты.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0" y="620713"/>
            <a:ext cx="8172400" cy="792162"/>
          </a:xfrm>
        </p:spPr>
        <p:txBody>
          <a:bodyPr>
            <a:normAutofit fontScale="90000"/>
          </a:bodyPr>
          <a:lstStyle/>
          <a:p>
            <a:pPr marL="320040" indent="-320040" eaLnBrk="1" fontAlgn="auto" hangingPunct="1">
              <a:spcAft>
                <a:spcPts val="0"/>
              </a:spcAft>
              <a:buClr>
                <a:schemeClr val="accent6">
                  <a:lumMod val="75000"/>
                </a:schemeClr>
              </a:buClr>
              <a:defRPr/>
            </a:pPr>
            <a:r>
              <a:rPr lang="ru-RU" sz="3600" dirty="0" smtClean="0"/>
              <a:t>ФГОС </a:t>
            </a:r>
            <a:r>
              <a:rPr lang="ru-RU" sz="4400" dirty="0" smtClean="0"/>
              <a:t>включает</a:t>
            </a:r>
            <a:r>
              <a:rPr lang="ru-RU" sz="3600" dirty="0" smtClean="0"/>
              <a:t> в себя требования</a:t>
            </a:r>
            <a:r>
              <a:rPr lang="ru-RU" sz="4000" dirty="0" smtClean="0"/>
              <a:t>: </a:t>
            </a:r>
            <a:br>
              <a:rPr lang="ru-RU" sz="4000" dirty="0" smtClean="0"/>
            </a:br>
            <a:endParaRPr lang="ru-RU" sz="4000" dirty="0" smtClean="0"/>
          </a:p>
        </p:txBody>
      </p:sp>
      <p:sp>
        <p:nvSpPr>
          <p:cNvPr id="19458" name="Rectangle 3"/>
          <p:cNvSpPr>
            <a:spLocks noGrp="1" noChangeArrowheads="1"/>
          </p:cNvSpPr>
          <p:nvPr>
            <p:ph sz="quarter" idx="13"/>
          </p:nvPr>
        </p:nvSpPr>
        <p:spPr>
          <a:xfrm>
            <a:off x="468313" y="2276475"/>
            <a:ext cx="8229600" cy="3671888"/>
          </a:xfrm>
        </p:spPr>
        <p:txBody>
          <a:bodyPr/>
          <a:lstStyle/>
          <a:p>
            <a:pPr eaLnBrk="1" hangingPunct="1">
              <a:lnSpc>
                <a:spcPct val="80000"/>
              </a:lnSpc>
            </a:pPr>
            <a:r>
              <a:rPr lang="ru-RU" sz="2800" b="1" dirty="0" smtClean="0"/>
              <a:t>к результатам освоения</a:t>
            </a:r>
            <a:r>
              <a:rPr lang="ru-RU" sz="2000" b="1" dirty="0" smtClean="0"/>
              <a:t> основной образовательной программы начального общего образования;</a:t>
            </a:r>
            <a:br>
              <a:rPr lang="ru-RU" sz="2000" b="1" dirty="0" smtClean="0"/>
            </a:br>
            <a:endParaRPr lang="ru-RU" sz="2000" b="1" dirty="0" smtClean="0"/>
          </a:p>
          <a:p>
            <a:pPr eaLnBrk="1" hangingPunct="1">
              <a:lnSpc>
                <a:spcPct val="80000"/>
              </a:lnSpc>
            </a:pPr>
            <a:r>
              <a:rPr lang="ru-RU" sz="2800" b="1" dirty="0" smtClean="0"/>
              <a:t>к структуре</a:t>
            </a:r>
            <a:r>
              <a:rPr lang="ru-RU" sz="2000" b="1" dirty="0" smtClean="0"/>
              <a:t> основной образовательной программы начального общего образования;</a:t>
            </a:r>
            <a:br>
              <a:rPr lang="ru-RU" sz="2000" b="1" dirty="0" smtClean="0"/>
            </a:br>
            <a:endParaRPr lang="ru-RU" sz="2000" b="1" dirty="0" smtClean="0"/>
          </a:p>
          <a:p>
            <a:pPr eaLnBrk="1" hangingPunct="1">
              <a:lnSpc>
                <a:spcPct val="80000"/>
              </a:lnSpc>
            </a:pPr>
            <a:r>
              <a:rPr lang="ru-RU" sz="2800" b="1" dirty="0" smtClean="0"/>
              <a:t>к условиям реализации</a:t>
            </a:r>
            <a:r>
              <a:rPr lang="ru-RU" sz="2000" b="1" dirty="0" smtClean="0"/>
              <a:t> основной образовательной  программы начального общего образования, в том числе кадровым, финансовым, материально-техническим и иным условиям.</a:t>
            </a:r>
            <a:br>
              <a:rPr lang="ru-RU" sz="2000" b="1" dirty="0" smtClean="0"/>
            </a:br>
            <a:endParaRPr lang="ru-RU" sz="20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I:\посвящение в ученики\PB2100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332656"/>
            <a:ext cx="8208912" cy="615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587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G:\Фото\Фото  - школа\PA03004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968" y="330384"/>
            <a:ext cx="8208912" cy="6156684"/>
          </a:xfrm>
          <a:prstGeom prst="rect">
            <a:avLst/>
          </a:prstGeom>
          <a:noFill/>
          <a:ln w="9525">
            <a:noFill/>
            <a:miter lim="800000"/>
            <a:headEnd/>
            <a:tailEnd/>
          </a:ln>
        </p:spPr>
      </p:pic>
    </p:spTree>
    <p:extLst>
      <p:ext uri="{BB962C8B-B14F-4D97-AF65-F5344CB8AC3E}">
        <p14:creationId xmlns:p14="http://schemas.microsoft.com/office/powerpoint/2010/main" val="2877552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G:\Фото\Фото  - школа\IMG_21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968" y="332656"/>
            <a:ext cx="8221488" cy="6154412"/>
          </a:xfrm>
          <a:prstGeom prst="rect">
            <a:avLst/>
          </a:prstGeom>
          <a:noFill/>
          <a:ln w="9525">
            <a:noFill/>
            <a:miter lim="800000"/>
            <a:headEnd/>
            <a:tailEnd/>
          </a:ln>
        </p:spPr>
      </p:pic>
    </p:spTree>
    <p:extLst>
      <p:ext uri="{BB962C8B-B14F-4D97-AF65-F5344CB8AC3E}">
        <p14:creationId xmlns:p14="http://schemas.microsoft.com/office/powerpoint/2010/main" val="2833410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I:\Вместе мы сила\DSC0004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1168" y="276378"/>
            <a:ext cx="8185288" cy="621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657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I:\масленница\IMG_124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968" y="276378"/>
            <a:ext cx="8221488" cy="621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443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9097" y="304653"/>
            <a:ext cx="7961947" cy="1170844"/>
          </a:xfrm>
        </p:spPr>
        <p:txBody>
          <a:bodyPr/>
          <a:lstStyle/>
          <a:p>
            <a:pPr algn="ctr"/>
            <a:r>
              <a:rPr lang="ru-RU" dirty="0" smtClean="0"/>
              <a:t>Плюсы и минусы введения ФГОС.</a:t>
            </a:r>
            <a:br>
              <a:rPr lang="ru-RU" dirty="0" smtClean="0"/>
            </a:br>
            <a:endParaRPr lang="ru-RU" dirty="0"/>
          </a:p>
        </p:txBody>
      </p:sp>
      <p:sp>
        <p:nvSpPr>
          <p:cNvPr id="3" name="Прямоугольник 2"/>
          <p:cNvSpPr/>
          <p:nvPr/>
        </p:nvSpPr>
        <p:spPr>
          <a:xfrm>
            <a:off x="827584" y="2182504"/>
            <a:ext cx="7344816" cy="3970318"/>
          </a:xfrm>
          <a:prstGeom prst="rect">
            <a:avLst/>
          </a:prstGeom>
        </p:spPr>
        <p:txBody>
          <a:bodyPr wrap="square">
            <a:spAutoFit/>
          </a:bodyPr>
          <a:lstStyle/>
          <a:p>
            <a:pPr algn="just"/>
            <a:r>
              <a:rPr lang="ru-RU" dirty="0"/>
              <a:t> </a:t>
            </a:r>
            <a:r>
              <a:rPr lang="ru-RU" dirty="0" smtClean="0"/>
              <a:t>  Положительными являются основополагающие </a:t>
            </a:r>
            <a:r>
              <a:rPr lang="ru-RU" dirty="0"/>
              <a:t> идеи ФГОС, при условии их доработки и соответствующем материально-техническом оснащении</a:t>
            </a:r>
            <a:r>
              <a:rPr lang="ru-RU" dirty="0" smtClean="0"/>
              <a:t>;</a:t>
            </a:r>
            <a:endParaRPr lang="ru-RU" dirty="0"/>
          </a:p>
          <a:p>
            <a:pPr algn="just"/>
            <a:r>
              <a:rPr lang="ru-RU" b="1" dirty="0" smtClean="0"/>
              <a:t>   Первый </a:t>
            </a:r>
            <a:r>
              <a:rPr lang="ru-RU" b="1" dirty="0"/>
              <a:t>плюс </a:t>
            </a:r>
            <a:r>
              <a:rPr lang="ru-RU" dirty="0"/>
              <a:t>-</a:t>
            </a:r>
            <a:r>
              <a:rPr lang="ru-RU" b="1" dirty="0" smtClean="0"/>
              <a:t> </a:t>
            </a:r>
            <a:r>
              <a:rPr lang="ru-RU" dirty="0" smtClean="0"/>
              <a:t>поворот </a:t>
            </a:r>
            <a:r>
              <a:rPr lang="ru-RU" dirty="0"/>
              <a:t>от школы передачи знаний к школе, проектирующей творческие способности личности. Именно поэтому в основе реализации стандарта основного общего образования лежит системно - </a:t>
            </a:r>
            <a:r>
              <a:rPr lang="ru-RU" dirty="0" err="1"/>
              <a:t>деятельностный</a:t>
            </a:r>
            <a:r>
              <a:rPr lang="ru-RU" dirty="0"/>
              <a:t> подход, предполагающий широкое внедрение в практику обучения проектной и исследовательской деятельности</a:t>
            </a:r>
            <a:r>
              <a:rPr lang="ru-RU" dirty="0" smtClean="0"/>
              <a:t>.</a:t>
            </a:r>
            <a:endParaRPr lang="ru-RU" dirty="0"/>
          </a:p>
          <a:p>
            <a:pPr algn="just"/>
            <a:r>
              <a:rPr lang="ru-RU" b="1" dirty="0" smtClean="0"/>
              <a:t>   Второй </a:t>
            </a:r>
            <a:r>
              <a:rPr lang="ru-RU" b="1" dirty="0"/>
              <a:t>плюс </a:t>
            </a:r>
            <a:r>
              <a:rPr lang="ru-RU" dirty="0"/>
              <a:t>ФГОС – воспитательная функция</a:t>
            </a:r>
            <a:r>
              <a:rPr lang="ru-RU" dirty="0" smtClean="0"/>
              <a:t>.</a:t>
            </a:r>
            <a:endParaRPr lang="ru-RU" dirty="0"/>
          </a:p>
          <a:p>
            <a:pPr algn="just"/>
            <a:r>
              <a:rPr lang="ru-RU" b="1" dirty="0" smtClean="0"/>
              <a:t>   Третий </a:t>
            </a:r>
            <a:r>
              <a:rPr lang="ru-RU" b="1" dirty="0"/>
              <a:t>плюс </a:t>
            </a:r>
            <a:r>
              <a:rPr lang="ru-RU" dirty="0"/>
              <a:t>– преемственность подходов и принципов в построении стандартов начальной, основной и старшей школы</a:t>
            </a:r>
            <a:r>
              <a:rPr lang="ru-RU" dirty="0" smtClean="0"/>
              <a:t>.</a:t>
            </a:r>
            <a:endParaRPr lang="ru-RU" dirty="0"/>
          </a:p>
          <a:p>
            <a:pPr algn="just"/>
            <a:r>
              <a:rPr lang="ru-RU" b="1" dirty="0" smtClean="0"/>
              <a:t>   Четвертый </a:t>
            </a:r>
            <a:r>
              <a:rPr lang="ru-RU" b="1" dirty="0"/>
              <a:t>плюс </a:t>
            </a:r>
            <a:r>
              <a:rPr lang="ru-RU" dirty="0"/>
              <a:t>- материально - техническая база кабинетов начальных классов соответствует требованиям ФГОС.</a:t>
            </a:r>
          </a:p>
        </p:txBody>
      </p:sp>
    </p:spTree>
    <p:extLst>
      <p:ext uri="{BB962C8B-B14F-4D97-AF65-F5344CB8AC3E}">
        <p14:creationId xmlns:p14="http://schemas.microsoft.com/office/powerpoint/2010/main" val="2772672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7280" y="332656"/>
            <a:ext cx="7920880" cy="4832092"/>
          </a:xfrm>
          <a:prstGeom prst="rect">
            <a:avLst/>
          </a:prstGeom>
        </p:spPr>
        <p:txBody>
          <a:bodyPr wrap="square">
            <a:spAutoFit/>
          </a:bodyPr>
          <a:lstStyle/>
          <a:p>
            <a:r>
              <a:rPr lang="ru-RU" dirty="0"/>
              <a:t> </a:t>
            </a:r>
          </a:p>
          <a:p>
            <a:pPr algn="ctr"/>
            <a:r>
              <a:rPr lang="ru-RU" sz="2800" b="1" u="sng" dirty="0"/>
              <a:t>Что касается минусов. </a:t>
            </a:r>
            <a:endParaRPr lang="ru-RU" sz="2800" b="1" u="sng" dirty="0" smtClean="0"/>
          </a:p>
          <a:p>
            <a:endParaRPr lang="ru-RU" sz="2800" dirty="0"/>
          </a:p>
          <a:p>
            <a:pPr algn="just"/>
            <a:r>
              <a:rPr lang="ru-RU" dirty="0" smtClean="0"/>
              <a:t>   В </a:t>
            </a:r>
            <a:r>
              <a:rPr lang="ru-RU" dirty="0"/>
              <a:t>процессе введения Стандарта нового поколения обозначились следующие проблемы: недостаточное количество средств на приобретение учебной литературы, экранно - звуковых пособий (в том числе в цифровом виде), интерактивных досок, учебно - практического и учебно - лабораторного оборудования, натуральных объектов</a:t>
            </a:r>
            <a:r>
              <a:rPr lang="ru-RU" dirty="0" smtClean="0"/>
              <a:t>.</a:t>
            </a:r>
            <a:r>
              <a:rPr lang="ru-RU" dirty="0"/>
              <a:t> </a:t>
            </a:r>
            <a:r>
              <a:rPr lang="ru-RU" dirty="0" smtClean="0"/>
              <a:t>   Негативным </a:t>
            </a:r>
            <a:r>
              <a:rPr lang="ru-RU" dirty="0"/>
              <a:t>показателем является </a:t>
            </a:r>
            <a:r>
              <a:rPr lang="ru-RU" dirty="0" err="1"/>
              <a:t>переутомляемость</a:t>
            </a:r>
            <a:r>
              <a:rPr lang="ru-RU" dirty="0"/>
              <a:t>, возбудимость, ухудшение здоровья при такой нагрузке, как у учителя,  так и у ребенка.  В деятельности учителя главным отрицательным моментом называется – увеличение документации, большая подготовка к урокам.</a:t>
            </a:r>
          </a:p>
          <a:p>
            <a:pPr algn="just"/>
            <a:r>
              <a:rPr lang="ru-RU" dirty="0"/>
              <a:t> Вызывают проблемы вопросы </a:t>
            </a:r>
            <a:endParaRPr lang="ru-RU" dirty="0" smtClean="0"/>
          </a:p>
          <a:p>
            <a:pPr algn="just"/>
            <a:r>
              <a:rPr lang="ru-RU" dirty="0" smtClean="0"/>
              <a:t>контрольно-оценочной </a:t>
            </a:r>
            <a:r>
              <a:rPr lang="ru-RU" dirty="0"/>
              <a:t>деятельности.</a:t>
            </a:r>
          </a:p>
          <a:p>
            <a:endParaRPr lang="ru-RU" dirty="0"/>
          </a:p>
          <a:p>
            <a:r>
              <a:rPr lang="ru-RU" dirty="0"/>
              <a:t> </a:t>
            </a:r>
            <a:r>
              <a:rPr lang="ru-RU" dirty="0" smtClean="0"/>
              <a:t> </a:t>
            </a:r>
            <a:endParaRPr lang="ru-RU" dirty="0"/>
          </a:p>
        </p:txBody>
      </p:sp>
      <p:pic>
        <p:nvPicPr>
          <p:cNvPr id="4" name="Рисунок 3" descr="Радуга"/>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1216" y="4149080"/>
            <a:ext cx="3686944" cy="2520280"/>
          </a:xfrm>
          <a:prstGeom prst="rect">
            <a:avLst/>
          </a:prstGeom>
          <a:noFill/>
          <a:ln>
            <a:noFill/>
          </a:ln>
        </p:spPr>
      </p:pic>
    </p:spTree>
    <p:extLst>
      <p:ext uri="{BB962C8B-B14F-4D97-AF65-F5344CB8AC3E}">
        <p14:creationId xmlns:p14="http://schemas.microsoft.com/office/powerpoint/2010/main" val="783883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dirty="0"/>
          </a:p>
        </p:txBody>
      </p:sp>
      <p:sp>
        <p:nvSpPr>
          <p:cNvPr id="66562" name="Объект 2"/>
          <p:cNvSpPr>
            <a:spLocks noGrp="1"/>
          </p:cNvSpPr>
          <p:nvPr>
            <p:ph sz="quarter" idx="13"/>
          </p:nvPr>
        </p:nvSpPr>
        <p:spPr>
          <a:xfrm>
            <a:off x="683568" y="731838"/>
            <a:ext cx="7776864" cy="3475037"/>
          </a:xfrm>
        </p:spPr>
        <p:txBody>
          <a:bodyPr/>
          <a:lstStyle/>
          <a:p>
            <a:pPr algn="just" eaLnBrk="1" hangingPunct="1"/>
            <a:r>
              <a:rPr lang="ru-RU" b="1" dirty="0" smtClean="0"/>
              <a:t>   По новым стандартам главное - не просто создать условия для получения новых знаний и умений, а наша задача научить детей УЧИТЬСЯ, создать благоприятные условия для личностного и познавательного развития каждого ученика, научить детей применять</a:t>
            </a:r>
            <a:r>
              <a:rPr lang="ru-RU" dirty="0" smtClean="0"/>
              <a:t>, </a:t>
            </a:r>
            <a:r>
              <a:rPr lang="ru-RU" b="1" dirty="0" smtClean="0"/>
              <a:t>развивать эти знания и умения в урочное и внеурочное время. </a:t>
            </a:r>
          </a:p>
          <a:p>
            <a:pPr algn="just" eaLnBrk="1" hangingPunct="1"/>
            <a:endParaRPr lang="ru-RU" dirty="0" smtClean="0"/>
          </a:p>
        </p:txBody>
      </p:sp>
      <p:pic>
        <p:nvPicPr>
          <p:cNvPr id="66563" name="Рисунок 3" descr="G:\Фото\Фото Декада Нач. УРОКИ-фото\IMG_159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3501008"/>
            <a:ext cx="3816424" cy="2952328"/>
          </a:xfrm>
          <a:prstGeom prst="rect">
            <a:avLst/>
          </a:prstGeom>
          <a:noFill/>
          <a:ln w="9525">
            <a:noFill/>
            <a:miter lim="800000"/>
            <a:headEnd/>
            <a:tailEnd/>
          </a:ln>
        </p:spPr>
      </p:pic>
      <p:pic>
        <p:nvPicPr>
          <p:cNvPr id="66564" name="Рисунок 4" descr="G:\Фото\Фото Декада Нач. УРОКИ-фото\IMG_159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3501008"/>
            <a:ext cx="4157264"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Прямоугольник 3"/>
          <p:cNvSpPr>
            <a:spLocks noChangeArrowheads="1"/>
          </p:cNvSpPr>
          <p:nvPr/>
        </p:nvSpPr>
        <p:spPr bwMode="auto">
          <a:xfrm>
            <a:off x="1187624" y="768350"/>
            <a:ext cx="7129462" cy="5354638"/>
          </a:xfrm>
          <a:prstGeom prst="rect">
            <a:avLst/>
          </a:prstGeom>
          <a:noFill/>
          <a:ln w="9525">
            <a:noFill/>
            <a:miter lim="800000"/>
            <a:headEnd/>
            <a:tailEnd/>
          </a:ln>
        </p:spPr>
        <p:txBody>
          <a:bodyPr>
            <a:spAutoFit/>
          </a:bodyPr>
          <a:lstStyle/>
          <a:p>
            <a:r>
              <a:rPr lang="ru-RU" dirty="0">
                <a:latin typeface="Trebuchet MS" pitchFamily="34" charset="0"/>
              </a:rPr>
              <a:t> </a:t>
            </a:r>
          </a:p>
          <a:p>
            <a:pPr algn="just"/>
            <a:r>
              <a:rPr lang="ru-RU" dirty="0" smtClean="0">
                <a:latin typeface="Trebuchet MS" pitchFamily="34" charset="0"/>
              </a:rPr>
              <a:t>   Помимо </a:t>
            </a:r>
            <a:r>
              <a:rPr lang="ru-RU" dirty="0">
                <a:latin typeface="Trebuchet MS" pitchFamily="34" charset="0"/>
              </a:rPr>
              <a:t>привычных предметных контрольных работ теперь необходимо проводить </a:t>
            </a:r>
            <a:r>
              <a:rPr lang="ru-RU" dirty="0" err="1">
                <a:latin typeface="Trebuchet MS" pitchFamily="34" charset="0"/>
              </a:rPr>
              <a:t>метапредметные</a:t>
            </a:r>
            <a:r>
              <a:rPr lang="ru-RU" dirty="0">
                <a:latin typeface="Trebuchet MS" pitchFamily="34" charset="0"/>
              </a:rPr>
              <a:t> диагностические работы, составленные из комплексных заданий. Совершенно новым для массовой школы является вводимая ФГОС диагностика результатов личностного развития. Привычная форма письменной контрольной работы теперь дополняется такими новыми формами контроля результатов, как:</a:t>
            </a:r>
          </a:p>
          <a:p>
            <a:pPr algn="just"/>
            <a:r>
              <a:rPr lang="ru-RU" dirty="0">
                <a:latin typeface="Trebuchet MS" pitchFamily="34" charset="0"/>
              </a:rPr>
              <a:t> </a:t>
            </a:r>
          </a:p>
          <a:p>
            <a:pPr algn="just"/>
            <a:r>
              <a:rPr lang="ru-RU" dirty="0">
                <a:latin typeface="Trebuchet MS" pitchFamily="34" charset="0"/>
              </a:rPr>
              <a:t> - целенаправленное наблюдение (фиксация проявляемых ученикам действий и качеств по заданным параметрам),</a:t>
            </a:r>
          </a:p>
          <a:p>
            <a:pPr algn="just"/>
            <a:r>
              <a:rPr lang="ru-RU" dirty="0">
                <a:latin typeface="Trebuchet MS" pitchFamily="34" charset="0"/>
              </a:rPr>
              <a:t> </a:t>
            </a:r>
          </a:p>
          <a:p>
            <a:pPr algn="just"/>
            <a:r>
              <a:rPr lang="ru-RU" dirty="0">
                <a:latin typeface="Trebuchet MS" pitchFamily="34" charset="0"/>
              </a:rPr>
              <a:t> - самооценка ученика по принятым формам (например, лист с вопросами по </a:t>
            </a:r>
            <a:r>
              <a:rPr lang="ru-RU" dirty="0" err="1" smtClean="0">
                <a:latin typeface="Trebuchet MS" pitchFamily="34" charset="0"/>
              </a:rPr>
              <a:t>саморефлексии</a:t>
            </a:r>
            <a:r>
              <a:rPr lang="ru-RU" dirty="0" smtClean="0">
                <a:latin typeface="Trebuchet MS" pitchFamily="34" charset="0"/>
              </a:rPr>
              <a:t> </a:t>
            </a:r>
            <a:r>
              <a:rPr lang="ru-RU" dirty="0">
                <a:latin typeface="Trebuchet MS" pitchFamily="34" charset="0"/>
              </a:rPr>
              <a:t>конкретной деятельности),</a:t>
            </a:r>
          </a:p>
          <a:p>
            <a:pPr algn="just"/>
            <a:r>
              <a:rPr lang="ru-RU" dirty="0">
                <a:latin typeface="Trebuchet MS" pitchFamily="34" charset="0"/>
              </a:rPr>
              <a:t> </a:t>
            </a:r>
          </a:p>
          <a:p>
            <a:pPr algn="just"/>
            <a:r>
              <a:rPr lang="ru-RU" dirty="0">
                <a:latin typeface="Trebuchet MS" pitchFamily="34" charset="0"/>
              </a:rPr>
              <a:t> - результаты учебных проектов,</a:t>
            </a:r>
          </a:p>
          <a:p>
            <a:pPr algn="just"/>
            <a:r>
              <a:rPr lang="ru-RU" dirty="0">
                <a:latin typeface="Trebuchet MS" pitchFamily="34" charset="0"/>
              </a:rPr>
              <a:t> </a:t>
            </a:r>
          </a:p>
          <a:p>
            <a:pPr algn="just"/>
            <a:r>
              <a:rPr lang="ru-RU" dirty="0">
                <a:latin typeface="Trebuchet MS" pitchFamily="34" charset="0"/>
              </a:rPr>
              <a:t> - результаты разнообразных </a:t>
            </a:r>
            <a:r>
              <a:rPr lang="ru-RU" dirty="0" err="1">
                <a:latin typeface="Trebuchet MS" pitchFamily="34" charset="0"/>
              </a:rPr>
              <a:t>внеучебных</a:t>
            </a:r>
            <a:r>
              <a:rPr lang="ru-RU" dirty="0">
                <a:latin typeface="Trebuchet MS" pitchFamily="34" charset="0"/>
              </a:rPr>
              <a:t> и внешкольных работ, достижений учеников.</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404664"/>
            <a:ext cx="7848872" cy="5755422"/>
          </a:xfrm>
          <a:prstGeom prst="rect">
            <a:avLst/>
          </a:prstGeom>
        </p:spPr>
        <p:txBody>
          <a:bodyPr wrap="square">
            <a:spAutoFit/>
          </a:bodyPr>
          <a:lstStyle/>
          <a:p>
            <a:r>
              <a:rPr lang="ru-RU" sz="2400" b="1" dirty="0"/>
              <a:t>Вывод:</a:t>
            </a:r>
            <a:r>
              <a:rPr lang="ru-RU" sz="2800" b="1" dirty="0"/>
              <a:t> </a:t>
            </a:r>
            <a:endParaRPr lang="ru-RU" sz="2800" b="1" dirty="0" smtClean="0"/>
          </a:p>
          <a:p>
            <a:pPr algn="just"/>
            <a:r>
              <a:rPr lang="ru-RU" sz="2000" b="1" dirty="0" smtClean="0"/>
              <a:t>Реализация ФГОС </a:t>
            </a:r>
            <a:r>
              <a:rPr lang="ru-RU" sz="2000" b="1" dirty="0"/>
              <a:t>НОО в школе осуществляется целенаправленно </a:t>
            </a:r>
            <a:r>
              <a:rPr lang="ru-RU" sz="2000" dirty="0"/>
              <a:t>в </a:t>
            </a:r>
            <a:r>
              <a:rPr lang="ru-RU" sz="2000" dirty="0" smtClean="0"/>
              <a:t>соответствии с планом методической работы по внедрению ФГОС НОО.        </a:t>
            </a:r>
          </a:p>
          <a:p>
            <a:pPr marL="342900" indent="-342900" algn="just">
              <a:buFont typeface="Arial" pitchFamily="34" charset="0"/>
              <a:buChar char="•"/>
            </a:pPr>
            <a:r>
              <a:rPr lang="ru-RU" sz="2000" dirty="0" smtClean="0"/>
              <a:t>Наблюдается позитивная динамика в развитии обучающихся 1-4 классов. </a:t>
            </a:r>
          </a:p>
          <a:p>
            <a:pPr marL="342900" indent="-342900" algn="just">
              <a:buFont typeface="Arial" pitchFamily="34" charset="0"/>
              <a:buChar char="•"/>
            </a:pPr>
            <a:r>
              <a:rPr lang="ru-RU" sz="2000" dirty="0" smtClean="0"/>
              <a:t>У обучающихся отношение к учебе в целом положительное.  </a:t>
            </a:r>
          </a:p>
          <a:p>
            <a:pPr marL="342900" indent="-342900" algn="just">
              <a:buFont typeface="Arial" pitchFamily="34" charset="0"/>
              <a:buChar char="•"/>
            </a:pPr>
            <a:r>
              <a:rPr lang="ru-RU" sz="2000" dirty="0" smtClean="0"/>
              <a:t>Проблем много. Они решаемы. </a:t>
            </a:r>
          </a:p>
          <a:p>
            <a:pPr marL="342900" indent="-342900" algn="just">
              <a:buFont typeface="Arial" pitchFamily="34" charset="0"/>
              <a:buChar char="•"/>
            </a:pPr>
            <a:r>
              <a:rPr lang="ru-RU" sz="2000" dirty="0" smtClean="0"/>
              <a:t>Главное не отступать и идти намеченной дорогой. И помнить, что никакие, даже самые замечательные, методические материалы и наисовременнейшее оборудование не дадут результата, если не начать с себя.  </a:t>
            </a:r>
          </a:p>
          <a:p>
            <a:pPr marL="342900" indent="-342900" algn="just">
              <a:buFont typeface="Arial" pitchFamily="34" charset="0"/>
              <a:buChar char="•"/>
            </a:pPr>
            <a:r>
              <a:rPr lang="ru-RU" sz="2000" dirty="0" smtClean="0"/>
              <a:t>Даже сформированные коммуникативная, профессиональная, информационная компетентности ещё не обеспечат выполнение задач стандарта. </a:t>
            </a:r>
          </a:p>
          <a:p>
            <a:pPr marL="342900" indent="-342900" algn="just">
              <a:buFont typeface="Arial" pitchFamily="34" charset="0"/>
              <a:buChar char="•"/>
            </a:pPr>
            <a:r>
              <a:rPr lang="ru-RU" sz="2000" dirty="0" smtClean="0"/>
              <a:t>Гарантией успешной реализации цели образования согласно новому стандарту могут стать новое сознание, новая позиция, новое отношение  к педагогической деятельности.</a:t>
            </a:r>
            <a:endParaRPr lang="ru-RU" sz="2000" dirty="0"/>
          </a:p>
        </p:txBody>
      </p:sp>
    </p:spTree>
    <p:extLst>
      <p:ext uri="{BB962C8B-B14F-4D97-AF65-F5344CB8AC3E}">
        <p14:creationId xmlns:p14="http://schemas.microsoft.com/office/powerpoint/2010/main" val="4246242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44500" y="-270395"/>
            <a:ext cx="8258175" cy="983183"/>
          </a:xfrm>
        </p:spPr>
        <p:txBody>
          <a:bodyPr>
            <a:normAutofit fontScale="90000"/>
          </a:bodyPr>
          <a:lstStyle/>
          <a:p>
            <a:pPr marL="320040" indent="-320040" algn="l" eaLnBrk="1" fontAlgn="auto" hangingPunct="1">
              <a:spcAft>
                <a:spcPts val="0"/>
              </a:spcAft>
              <a:buClr>
                <a:schemeClr val="accent6">
                  <a:lumMod val="75000"/>
                </a:schemeClr>
              </a:buClr>
              <a:defRPr/>
            </a:pPr>
            <a:r>
              <a:rPr lang="ru-RU" sz="2400" dirty="0" smtClean="0">
                <a:latin typeface="+mn-lt"/>
              </a:rPr>
              <a:t/>
            </a:r>
            <a:br>
              <a:rPr lang="ru-RU" sz="2400" dirty="0" smtClean="0">
                <a:latin typeface="+mn-lt"/>
              </a:rPr>
            </a:br>
            <a:r>
              <a:rPr lang="ru-RU" sz="2400" dirty="0" smtClean="0">
                <a:latin typeface="+mn-lt"/>
                <a:ea typeface="+mn-ea"/>
                <a:cs typeface="Arial" pitchFamily="34" charset="0"/>
              </a:rPr>
              <a:t>Планируемые результаты</a:t>
            </a:r>
            <a:r>
              <a:rPr lang="ru-RU" sz="2400" dirty="0" smtClean="0"/>
              <a:t> достижений обучающегося</a:t>
            </a:r>
            <a:r>
              <a:rPr lang="ru-RU" sz="2400" dirty="0" smtClean="0">
                <a:latin typeface="+mn-lt"/>
                <a:ea typeface="+mn-ea"/>
                <a:cs typeface="Arial" pitchFamily="34" charset="0"/>
              </a:rPr>
              <a:t>:  три основные группы </a:t>
            </a:r>
            <a:r>
              <a:rPr lang="ru-RU" sz="2400" dirty="0" smtClean="0">
                <a:latin typeface="+mn-lt"/>
              </a:rPr>
              <a:t/>
            </a:r>
            <a:br>
              <a:rPr lang="ru-RU" sz="2400" dirty="0" smtClean="0">
                <a:latin typeface="+mn-lt"/>
              </a:rPr>
            </a:br>
            <a:endParaRPr lang="ru-RU" sz="2400" dirty="0" smtClean="0">
              <a:latin typeface="+mn-lt"/>
            </a:endParaRPr>
          </a:p>
        </p:txBody>
      </p:sp>
      <p:sp>
        <p:nvSpPr>
          <p:cNvPr id="3" name="AutoShape 4"/>
          <p:cNvSpPr>
            <a:spLocks noChangeArrowheads="1"/>
          </p:cNvSpPr>
          <p:nvPr/>
        </p:nvSpPr>
        <p:spPr bwMode="auto">
          <a:xfrm>
            <a:off x="323850" y="981075"/>
            <a:ext cx="2535238" cy="641350"/>
          </a:xfrm>
          <a:prstGeom prst="roundRect">
            <a:avLst>
              <a:gd name="adj" fmla="val 16667"/>
            </a:avLst>
          </a:prstGeom>
          <a:noFill/>
          <a:ln w="9525">
            <a:solidFill>
              <a:srgbClr val="CC0000"/>
            </a:solidFill>
            <a:round/>
            <a:headEnd/>
            <a:tailEnd/>
          </a:ln>
          <a:effectLst/>
        </p:spPr>
        <p:txBody>
          <a:bodyPr wrap="none" lIns="90000" tIns="46800" rIns="90000" bIns="46800" anchor="ctr"/>
          <a:lstStyle/>
          <a:p>
            <a:pPr algn="ctr" eaLnBrk="0" hangingPunct="0">
              <a:defRPr/>
            </a:pPr>
            <a:r>
              <a:rPr lang="ru-RU" b="1" i="1" dirty="0">
                <a:solidFill>
                  <a:prstClr val="black"/>
                </a:solidFill>
                <a:effectLst>
                  <a:outerShdw blurRad="38100" dist="38100" dir="2700000" algn="tl">
                    <a:srgbClr val="FFFFFF"/>
                  </a:outerShdw>
                </a:effectLst>
                <a:latin typeface="+mn-lt"/>
              </a:rPr>
              <a:t>ЛИЧНОСТНЫЕ</a:t>
            </a:r>
          </a:p>
        </p:txBody>
      </p:sp>
      <p:sp>
        <p:nvSpPr>
          <p:cNvPr id="21507" name="AutoShape 7"/>
          <p:cNvSpPr>
            <a:spLocks noChangeArrowheads="1"/>
          </p:cNvSpPr>
          <p:nvPr/>
        </p:nvSpPr>
        <p:spPr bwMode="auto">
          <a:xfrm>
            <a:off x="179388" y="1700213"/>
            <a:ext cx="2663825" cy="1223962"/>
          </a:xfrm>
          <a:prstGeom prst="roundRect">
            <a:avLst>
              <a:gd name="adj" fmla="val 16667"/>
            </a:avLst>
          </a:prstGeom>
          <a:noFill/>
          <a:ln w="9525">
            <a:solidFill>
              <a:schemeClr val="bg1"/>
            </a:solidFill>
            <a:round/>
            <a:headEnd/>
            <a:tailEnd/>
          </a:ln>
        </p:spPr>
        <p:txBody>
          <a:bodyPr wrap="none" lIns="90000" tIns="46800" rIns="90000" bIns="46800" anchor="ctr"/>
          <a:lstStyle/>
          <a:p>
            <a:pPr eaLnBrk="0" hangingPunct="0"/>
            <a:r>
              <a:rPr lang="ru-RU" sz="1400" b="1" u="sng">
                <a:solidFill>
                  <a:srgbClr val="000000"/>
                </a:solidFill>
                <a:latin typeface="Trebuchet MS" pitchFamily="34" charset="0"/>
              </a:rPr>
              <a:t>Самоопределение:</a:t>
            </a:r>
          </a:p>
          <a:p>
            <a:pPr eaLnBrk="0" hangingPunct="0"/>
            <a:r>
              <a:rPr lang="ru-RU" sz="1400" b="1">
                <a:solidFill>
                  <a:srgbClr val="000000"/>
                </a:solidFill>
                <a:latin typeface="Trebuchet MS" pitchFamily="34" charset="0"/>
              </a:rPr>
              <a:t>внутренняя позиция школьника;</a:t>
            </a:r>
          </a:p>
          <a:p>
            <a:pPr eaLnBrk="0" hangingPunct="0"/>
            <a:r>
              <a:rPr lang="ru-RU" sz="1400" b="1">
                <a:solidFill>
                  <a:srgbClr val="000000"/>
                </a:solidFill>
                <a:latin typeface="Trebuchet MS" pitchFamily="34" charset="0"/>
              </a:rPr>
              <a:t>самоиндификация;</a:t>
            </a:r>
          </a:p>
          <a:p>
            <a:pPr eaLnBrk="0" hangingPunct="0"/>
            <a:r>
              <a:rPr lang="ru-RU" sz="1400" b="1">
                <a:solidFill>
                  <a:srgbClr val="000000"/>
                </a:solidFill>
                <a:latin typeface="Trebuchet MS" pitchFamily="34" charset="0"/>
              </a:rPr>
              <a:t>самоуважение и самооценка</a:t>
            </a:r>
          </a:p>
        </p:txBody>
      </p:sp>
      <p:sp>
        <p:nvSpPr>
          <p:cNvPr id="21508" name="AutoShape 8"/>
          <p:cNvSpPr>
            <a:spLocks noChangeArrowheads="1"/>
          </p:cNvSpPr>
          <p:nvPr/>
        </p:nvSpPr>
        <p:spPr bwMode="auto">
          <a:xfrm>
            <a:off x="179388" y="3213100"/>
            <a:ext cx="2663825" cy="1071563"/>
          </a:xfrm>
          <a:prstGeom prst="roundRect">
            <a:avLst>
              <a:gd name="adj" fmla="val 16667"/>
            </a:avLst>
          </a:prstGeom>
          <a:noFill/>
          <a:ln w="9525">
            <a:solidFill>
              <a:schemeClr val="bg1"/>
            </a:solidFill>
            <a:round/>
            <a:headEnd/>
            <a:tailEnd/>
          </a:ln>
        </p:spPr>
        <p:txBody>
          <a:bodyPr wrap="none" lIns="90000" tIns="46800" rIns="90000" bIns="46800" anchor="ctr"/>
          <a:lstStyle/>
          <a:p>
            <a:pPr eaLnBrk="0" hangingPunct="0"/>
            <a:r>
              <a:rPr lang="ru-RU" sz="1400" b="1" u="sng">
                <a:solidFill>
                  <a:srgbClr val="000000"/>
                </a:solidFill>
                <a:latin typeface="Trebuchet MS" pitchFamily="34" charset="0"/>
              </a:rPr>
              <a:t>Смыслообразование:</a:t>
            </a:r>
          </a:p>
          <a:p>
            <a:pPr eaLnBrk="0" hangingPunct="0"/>
            <a:r>
              <a:rPr lang="ru-RU" sz="1400" b="1">
                <a:solidFill>
                  <a:srgbClr val="000000"/>
                </a:solidFill>
                <a:latin typeface="Trebuchet MS" pitchFamily="34" charset="0"/>
              </a:rPr>
              <a:t>мотивация (учебная, социальн.);</a:t>
            </a:r>
          </a:p>
          <a:p>
            <a:pPr eaLnBrk="0" hangingPunct="0"/>
            <a:r>
              <a:rPr lang="ru-RU" sz="1400" b="1">
                <a:solidFill>
                  <a:srgbClr val="000000"/>
                </a:solidFill>
                <a:latin typeface="Trebuchet MS" pitchFamily="34" charset="0"/>
              </a:rPr>
              <a:t>границы собственного</a:t>
            </a:r>
          </a:p>
          <a:p>
            <a:pPr eaLnBrk="0" hangingPunct="0"/>
            <a:r>
              <a:rPr lang="ru-RU" sz="1400" b="1">
                <a:solidFill>
                  <a:srgbClr val="000000"/>
                </a:solidFill>
                <a:latin typeface="Trebuchet MS" pitchFamily="34" charset="0"/>
              </a:rPr>
              <a:t>знания и «незнания»</a:t>
            </a:r>
          </a:p>
        </p:txBody>
      </p:sp>
      <p:sp>
        <p:nvSpPr>
          <p:cNvPr id="21509" name="AutoShape 9"/>
          <p:cNvSpPr>
            <a:spLocks noChangeArrowheads="1"/>
          </p:cNvSpPr>
          <p:nvPr/>
        </p:nvSpPr>
        <p:spPr bwMode="auto">
          <a:xfrm>
            <a:off x="179388" y="4652963"/>
            <a:ext cx="2663825" cy="1785937"/>
          </a:xfrm>
          <a:prstGeom prst="roundRect">
            <a:avLst>
              <a:gd name="adj" fmla="val 16667"/>
            </a:avLst>
          </a:prstGeom>
          <a:noFill/>
          <a:ln w="9525">
            <a:solidFill>
              <a:schemeClr val="bg1"/>
            </a:solidFill>
            <a:round/>
            <a:headEnd/>
            <a:tailEnd/>
          </a:ln>
        </p:spPr>
        <p:txBody>
          <a:bodyPr wrap="none" lIns="90000" tIns="46800" rIns="90000" bIns="46800" anchor="ctr"/>
          <a:lstStyle/>
          <a:p>
            <a:pPr eaLnBrk="0" hangingPunct="0"/>
            <a:r>
              <a:rPr lang="ru-RU" sz="1400" b="1" u="sng">
                <a:solidFill>
                  <a:srgbClr val="000000"/>
                </a:solidFill>
                <a:latin typeface="Trebuchet MS" pitchFamily="34" charset="0"/>
              </a:rPr>
              <a:t>Морально-этическая</a:t>
            </a:r>
          </a:p>
          <a:p>
            <a:pPr eaLnBrk="0" hangingPunct="0"/>
            <a:r>
              <a:rPr lang="ru-RU" sz="1400" b="1" u="sng">
                <a:solidFill>
                  <a:srgbClr val="000000"/>
                </a:solidFill>
                <a:latin typeface="Trebuchet MS" pitchFamily="34" charset="0"/>
              </a:rPr>
              <a:t>ориентация:</a:t>
            </a:r>
          </a:p>
          <a:p>
            <a:pPr eaLnBrk="0" hangingPunct="0"/>
            <a:r>
              <a:rPr lang="ru-RU" sz="1400" b="1">
                <a:solidFill>
                  <a:srgbClr val="000000"/>
                </a:solidFill>
                <a:latin typeface="Trebuchet MS" pitchFamily="34" charset="0"/>
              </a:rPr>
              <a:t>ориентация на выполнение</a:t>
            </a:r>
          </a:p>
          <a:p>
            <a:pPr eaLnBrk="0" hangingPunct="0"/>
            <a:r>
              <a:rPr lang="ru-RU" sz="1400" b="1">
                <a:solidFill>
                  <a:srgbClr val="000000"/>
                </a:solidFill>
                <a:latin typeface="Trebuchet MS" pitchFamily="34" charset="0"/>
              </a:rPr>
              <a:t>моральных норм;</a:t>
            </a:r>
          </a:p>
          <a:p>
            <a:pPr eaLnBrk="0" hangingPunct="0"/>
            <a:r>
              <a:rPr lang="ru-RU" sz="1400" b="1">
                <a:solidFill>
                  <a:srgbClr val="000000"/>
                </a:solidFill>
                <a:latin typeface="Trebuchet MS" pitchFamily="34" charset="0"/>
              </a:rPr>
              <a:t>способность к решению</a:t>
            </a:r>
            <a:endParaRPr lang="en-US" sz="1400" b="1">
              <a:solidFill>
                <a:srgbClr val="000000"/>
              </a:solidFill>
              <a:latin typeface="Trebuchet MS" pitchFamily="34" charset="0"/>
            </a:endParaRPr>
          </a:p>
          <a:p>
            <a:pPr eaLnBrk="0" hangingPunct="0"/>
            <a:r>
              <a:rPr lang="ru-RU" sz="1400" b="1">
                <a:solidFill>
                  <a:srgbClr val="000000"/>
                </a:solidFill>
                <a:latin typeface="Trebuchet MS" pitchFamily="34" charset="0"/>
              </a:rPr>
              <a:t> моральных</a:t>
            </a:r>
            <a:r>
              <a:rPr lang="en-US" sz="1400" b="1">
                <a:solidFill>
                  <a:srgbClr val="000000"/>
                </a:solidFill>
                <a:latin typeface="Trebuchet MS" pitchFamily="34" charset="0"/>
              </a:rPr>
              <a:t> </a:t>
            </a:r>
            <a:r>
              <a:rPr lang="ru-RU" sz="1400" b="1">
                <a:solidFill>
                  <a:srgbClr val="000000"/>
                </a:solidFill>
                <a:latin typeface="Trebuchet MS" pitchFamily="34" charset="0"/>
              </a:rPr>
              <a:t>проблем на</a:t>
            </a:r>
            <a:endParaRPr lang="en-US" sz="1400" b="1">
              <a:solidFill>
                <a:srgbClr val="000000"/>
              </a:solidFill>
              <a:latin typeface="Trebuchet MS" pitchFamily="34" charset="0"/>
            </a:endParaRPr>
          </a:p>
          <a:p>
            <a:pPr eaLnBrk="0" hangingPunct="0"/>
            <a:r>
              <a:rPr lang="ru-RU" sz="1400" b="1">
                <a:solidFill>
                  <a:srgbClr val="000000"/>
                </a:solidFill>
                <a:latin typeface="Trebuchet MS" pitchFamily="34" charset="0"/>
              </a:rPr>
              <a:t> основе децентрации;</a:t>
            </a:r>
          </a:p>
          <a:p>
            <a:pPr eaLnBrk="0" hangingPunct="0"/>
            <a:r>
              <a:rPr lang="ru-RU" sz="1400" b="1">
                <a:solidFill>
                  <a:srgbClr val="000000"/>
                </a:solidFill>
                <a:latin typeface="Trebuchet MS" pitchFamily="34" charset="0"/>
              </a:rPr>
              <a:t>оценка своих поступков </a:t>
            </a:r>
          </a:p>
        </p:txBody>
      </p:sp>
      <p:sp>
        <p:nvSpPr>
          <p:cNvPr id="7" name="AutoShape 5"/>
          <p:cNvSpPr>
            <a:spLocks noChangeArrowheads="1"/>
          </p:cNvSpPr>
          <p:nvPr/>
        </p:nvSpPr>
        <p:spPr bwMode="auto">
          <a:xfrm>
            <a:off x="3132138" y="981075"/>
            <a:ext cx="2714625" cy="641350"/>
          </a:xfrm>
          <a:prstGeom prst="roundRect">
            <a:avLst>
              <a:gd name="adj" fmla="val 16667"/>
            </a:avLst>
          </a:prstGeom>
          <a:noFill/>
          <a:ln w="9525">
            <a:solidFill>
              <a:srgbClr val="CC0000"/>
            </a:solidFill>
            <a:round/>
            <a:headEnd/>
            <a:tailEnd/>
          </a:ln>
          <a:effectLst/>
        </p:spPr>
        <p:txBody>
          <a:bodyPr wrap="none" lIns="90000" tIns="46800" rIns="90000" bIns="46800" anchor="ctr"/>
          <a:lstStyle/>
          <a:p>
            <a:pPr algn="ctr" eaLnBrk="0" hangingPunct="0">
              <a:defRPr/>
            </a:pPr>
            <a:r>
              <a:rPr lang="ru-RU" b="1" i="1" dirty="0">
                <a:solidFill>
                  <a:prstClr val="black"/>
                </a:solidFill>
                <a:effectLst>
                  <a:outerShdw blurRad="38100" dist="38100" dir="2700000" algn="tl">
                    <a:srgbClr val="FFFFFF"/>
                  </a:outerShdw>
                </a:effectLst>
                <a:latin typeface="+mn-lt"/>
              </a:rPr>
              <a:t>МЕТАПРЕДМЕТНЫЕ</a:t>
            </a:r>
          </a:p>
        </p:txBody>
      </p:sp>
      <p:sp>
        <p:nvSpPr>
          <p:cNvPr id="21511" name="AutoShape 10"/>
          <p:cNvSpPr>
            <a:spLocks noChangeArrowheads="1"/>
          </p:cNvSpPr>
          <p:nvPr/>
        </p:nvSpPr>
        <p:spPr bwMode="auto">
          <a:xfrm>
            <a:off x="3132138" y="1773238"/>
            <a:ext cx="2808287" cy="1150937"/>
          </a:xfrm>
          <a:prstGeom prst="roundRect">
            <a:avLst>
              <a:gd name="adj" fmla="val 16667"/>
            </a:avLst>
          </a:prstGeom>
          <a:noFill/>
          <a:ln w="9525">
            <a:solidFill>
              <a:schemeClr val="bg1"/>
            </a:solidFill>
            <a:round/>
            <a:headEnd/>
            <a:tailEnd/>
          </a:ln>
        </p:spPr>
        <p:txBody>
          <a:bodyPr wrap="none" lIns="90000" tIns="46800" rIns="90000" bIns="46800" anchor="ctr"/>
          <a:lstStyle/>
          <a:p>
            <a:pPr eaLnBrk="0" hangingPunct="0"/>
            <a:r>
              <a:rPr lang="ru-RU" sz="1400" b="1" u="sng" dirty="0">
                <a:solidFill>
                  <a:srgbClr val="000000"/>
                </a:solidFill>
                <a:latin typeface="Trebuchet MS" pitchFamily="34" charset="0"/>
              </a:rPr>
              <a:t>Регулятивные:</a:t>
            </a:r>
          </a:p>
          <a:p>
            <a:pPr eaLnBrk="0" hangingPunct="0"/>
            <a:r>
              <a:rPr lang="ru-RU" sz="1400" b="1" dirty="0">
                <a:solidFill>
                  <a:srgbClr val="000000"/>
                </a:solidFill>
                <a:latin typeface="Trebuchet MS" pitchFamily="34" charset="0"/>
              </a:rPr>
              <a:t>управление своей </a:t>
            </a:r>
            <a:r>
              <a:rPr lang="ru-RU" sz="1400" b="1" dirty="0" err="1" smtClean="0">
                <a:solidFill>
                  <a:srgbClr val="000000"/>
                </a:solidFill>
                <a:latin typeface="Trebuchet MS" pitchFamily="34" charset="0"/>
              </a:rPr>
              <a:t>деятельнос</a:t>
            </a:r>
            <a:r>
              <a:rPr lang="ru-RU" sz="1400" b="1" dirty="0" smtClean="0">
                <a:solidFill>
                  <a:srgbClr val="000000"/>
                </a:solidFill>
                <a:latin typeface="Trebuchet MS" pitchFamily="34" charset="0"/>
              </a:rPr>
              <a:t>-</a:t>
            </a:r>
          </a:p>
          <a:p>
            <a:pPr eaLnBrk="0" hangingPunct="0"/>
            <a:r>
              <a:rPr lang="ru-RU" sz="1400" b="1" dirty="0" err="1" smtClean="0">
                <a:solidFill>
                  <a:srgbClr val="000000"/>
                </a:solidFill>
                <a:latin typeface="Trebuchet MS" pitchFamily="34" charset="0"/>
              </a:rPr>
              <a:t>тью</a:t>
            </a:r>
            <a:r>
              <a:rPr lang="ru-RU" sz="1400" b="1" dirty="0" smtClean="0">
                <a:solidFill>
                  <a:srgbClr val="000000"/>
                </a:solidFill>
                <a:latin typeface="Trebuchet MS" pitchFamily="34" charset="0"/>
              </a:rPr>
              <a:t>; контроль </a:t>
            </a:r>
            <a:r>
              <a:rPr lang="ru-RU" sz="1400" b="1" dirty="0">
                <a:solidFill>
                  <a:srgbClr val="000000"/>
                </a:solidFill>
                <a:latin typeface="Trebuchet MS" pitchFamily="34" charset="0"/>
              </a:rPr>
              <a:t>и коррекция;</a:t>
            </a:r>
          </a:p>
          <a:p>
            <a:pPr eaLnBrk="0" hangingPunct="0"/>
            <a:r>
              <a:rPr lang="ru-RU" sz="1400" b="1" dirty="0">
                <a:solidFill>
                  <a:srgbClr val="000000"/>
                </a:solidFill>
                <a:latin typeface="Trebuchet MS" pitchFamily="34" charset="0"/>
              </a:rPr>
              <a:t>инициативность и </a:t>
            </a:r>
          </a:p>
          <a:p>
            <a:pPr eaLnBrk="0" hangingPunct="0"/>
            <a:r>
              <a:rPr lang="ru-RU" sz="1400" b="1" dirty="0">
                <a:solidFill>
                  <a:srgbClr val="000000"/>
                </a:solidFill>
                <a:latin typeface="Trebuchet MS" pitchFamily="34" charset="0"/>
              </a:rPr>
              <a:t>самостоятельность</a:t>
            </a:r>
          </a:p>
        </p:txBody>
      </p:sp>
      <p:sp>
        <p:nvSpPr>
          <p:cNvPr id="21512" name="AutoShape 11"/>
          <p:cNvSpPr>
            <a:spLocks noChangeArrowheads="1"/>
          </p:cNvSpPr>
          <p:nvPr/>
        </p:nvSpPr>
        <p:spPr bwMode="auto">
          <a:xfrm>
            <a:off x="3132138" y="3213100"/>
            <a:ext cx="2735262" cy="1071563"/>
          </a:xfrm>
          <a:prstGeom prst="roundRect">
            <a:avLst>
              <a:gd name="adj" fmla="val 16667"/>
            </a:avLst>
          </a:prstGeom>
          <a:noFill/>
          <a:ln w="9525">
            <a:solidFill>
              <a:schemeClr val="bg1"/>
            </a:solidFill>
            <a:round/>
            <a:headEnd/>
            <a:tailEnd/>
          </a:ln>
        </p:spPr>
        <p:txBody>
          <a:bodyPr wrap="none" lIns="90000" tIns="46800" rIns="90000" bIns="46800" anchor="ctr"/>
          <a:lstStyle/>
          <a:p>
            <a:pPr eaLnBrk="0" hangingPunct="0"/>
            <a:r>
              <a:rPr lang="ru-RU" sz="1400" b="1" u="sng">
                <a:solidFill>
                  <a:srgbClr val="000000"/>
                </a:solidFill>
                <a:latin typeface="Trebuchet MS" pitchFamily="34" charset="0"/>
              </a:rPr>
              <a:t>Коммуникативные:</a:t>
            </a:r>
          </a:p>
          <a:p>
            <a:pPr eaLnBrk="0" hangingPunct="0"/>
            <a:r>
              <a:rPr lang="ru-RU" sz="1400" b="1">
                <a:solidFill>
                  <a:srgbClr val="000000"/>
                </a:solidFill>
                <a:latin typeface="Trebuchet MS" pitchFamily="34" charset="0"/>
              </a:rPr>
              <a:t>речевая деятельность;</a:t>
            </a:r>
          </a:p>
          <a:p>
            <a:pPr eaLnBrk="0" hangingPunct="0"/>
            <a:r>
              <a:rPr lang="ru-RU" sz="1400" b="1">
                <a:solidFill>
                  <a:srgbClr val="000000"/>
                </a:solidFill>
                <a:latin typeface="Trebuchet MS" pitchFamily="34" charset="0"/>
              </a:rPr>
              <a:t>навыки сотрудничества</a:t>
            </a:r>
          </a:p>
        </p:txBody>
      </p:sp>
      <p:sp>
        <p:nvSpPr>
          <p:cNvPr id="21513" name="AutoShape 12"/>
          <p:cNvSpPr>
            <a:spLocks noChangeArrowheads="1"/>
          </p:cNvSpPr>
          <p:nvPr/>
        </p:nvSpPr>
        <p:spPr bwMode="auto">
          <a:xfrm>
            <a:off x="3132138" y="4437063"/>
            <a:ext cx="2879725" cy="2232025"/>
          </a:xfrm>
          <a:prstGeom prst="roundRect">
            <a:avLst>
              <a:gd name="adj" fmla="val 11148"/>
            </a:avLst>
          </a:prstGeom>
          <a:noFill/>
          <a:ln w="9525">
            <a:solidFill>
              <a:schemeClr val="bg1"/>
            </a:solidFill>
            <a:round/>
            <a:headEnd/>
            <a:tailEnd/>
          </a:ln>
        </p:spPr>
        <p:txBody>
          <a:bodyPr wrap="none" lIns="90000" tIns="46800" rIns="90000" bIns="46800" anchor="ctr"/>
          <a:lstStyle/>
          <a:p>
            <a:pPr eaLnBrk="0" hangingPunct="0"/>
            <a:r>
              <a:rPr lang="ru-RU" sz="1400" b="1" u="sng" dirty="0">
                <a:solidFill>
                  <a:srgbClr val="000000"/>
                </a:solidFill>
                <a:latin typeface="Trebuchet MS" pitchFamily="34" charset="0"/>
              </a:rPr>
              <a:t>Познавательные:</a:t>
            </a:r>
          </a:p>
          <a:p>
            <a:pPr eaLnBrk="0" hangingPunct="0"/>
            <a:r>
              <a:rPr lang="ru-RU" sz="1400" b="1" dirty="0">
                <a:solidFill>
                  <a:srgbClr val="000000"/>
                </a:solidFill>
                <a:latin typeface="Trebuchet MS" pitchFamily="34" charset="0"/>
              </a:rPr>
              <a:t>работа с информацией;</a:t>
            </a:r>
          </a:p>
          <a:p>
            <a:pPr eaLnBrk="0" hangingPunct="0"/>
            <a:r>
              <a:rPr lang="ru-RU" sz="1400" b="1" dirty="0">
                <a:solidFill>
                  <a:srgbClr val="000000"/>
                </a:solidFill>
                <a:latin typeface="Trebuchet MS" pitchFamily="34" charset="0"/>
              </a:rPr>
              <a:t>работа с учебными моделями;</a:t>
            </a:r>
          </a:p>
          <a:p>
            <a:pPr eaLnBrk="0" hangingPunct="0"/>
            <a:r>
              <a:rPr lang="ru-RU" sz="1400" b="1" dirty="0">
                <a:solidFill>
                  <a:srgbClr val="000000"/>
                </a:solidFill>
                <a:latin typeface="Trebuchet MS" pitchFamily="34" charset="0"/>
              </a:rPr>
              <a:t>использование </a:t>
            </a:r>
            <a:r>
              <a:rPr lang="ru-RU" sz="1400" b="1" dirty="0" err="1">
                <a:solidFill>
                  <a:srgbClr val="000000"/>
                </a:solidFill>
                <a:latin typeface="Trebuchet MS" pitchFamily="34" charset="0"/>
              </a:rPr>
              <a:t>знако</a:t>
            </a:r>
            <a:r>
              <a:rPr lang="ru-RU" sz="1400" b="1" dirty="0">
                <a:solidFill>
                  <a:srgbClr val="000000"/>
                </a:solidFill>
                <a:latin typeface="Trebuchet MS" pitchFamily="34" charset="0"/>
              </a:rPr>
              <a:t>-</a:t>
            </a:r>
            <a:endParaRPr lang="en-US" sz="1400" b="1" dirty="0">
              <a:solidFill>
                <a:srgbClr val="000000"/>
              </a:solidFill>
              <a:latin typeface="Trebuchet MS" pitchFamily="34" charset="0"/>
            </a:endParaRPr>
          </a:p>
          <a:p>
            <a:pPr eaLnBrk="0" hangingPunct="0"/>
            <a:r>
              <a:rPr lang="ru-RU" sz="1400" b="1" dirty="0">
                <a:solidFill>
                  <a:srgbClr val="000000"/>
                </a:solidFill>
                <a:latin typeface="Trebuchet MS" pitchFamily="34" charset="0"/>
              </a:rPr>
              <a:t>Символических</a:t>
            </a:r>
            <a:r>
              <a:rPr lang="en-US" sz="1400" b="1" dirty="0">
                <a:solidFill>
                  <a:srgbClr val="000000"/>
                </a:solidFill>
                <a:latin typeface="Trebuchet MS" pitchFamily="34" charset="0"/>
              </a:rPr>
              <a:t> </a:t>
            </a:r>
            <a:r>
              <a:rPr lang="ru-RU" sz="1400" b="1" dirty="0">
                <a:solidFill>
                  <a:srgbClr val="000000"/>
                </a:solidFill>
                <a:latin typeface="Trebuchet MS" pitchFamily="34" charset="0"/>
              </a:rPr>
              <a:t>средств, </a:t>
            </a:r>
            <a:endParaRPr lang="en-US" sz="1400" b="1" dirty="0">
              <a:solidFill>
                <a:srgbClr val="000000"/>
              </a:solidFill>
              <a:latin typeface="Trebuchet MS" pitchFamily="34" charset="0"/>
            </a:endParaRPr>
          </a:p>
          <a:p>
            <a:pPr eaLnBrk="0" hangingPunct="0"/>
            <a:r>
              <a:rPr lang="ru-RU" sz="1400" b="1" dirty="0">
                <a:solidFill>
                  <a:srgbClr val="000000"/>
                </a:solidFill>
                <a:latin typeface="Trebuchet MS" pitchFamily="34" charset="0"/>
              </a:rPr>
              <a:t>общих схем решения;</a:t>
            </a:r>
          </a:p>
          <a:p>
            <a:pPr eaLnBrk="0" hangingPunct="0"/>
            <a:r>
              <a:rPr lang="ru-RU" sz="1400" b="1" dirty="0">
                <a:solidFill>
                  <a:srgbClr val="000000"/>
                </a:solidFill>
                <a:latin typeface="Trebuchet MS" pitchFamily="34" charset="0"/>
              </a:rPr>
              <a:t>выполнение логических операций</a:t>
            </a:r>
          </a:p>
          <a:p>
            <a:pPr eaLnBrk="0" hangingPunct="0"/>
            <a:r>
              <a:rPr lang="ru-RU" sz="1400" b="1" dirty="0">
                <a:solidFill>
                  <a:srgbClr val="000000"/>
                </a:solidFill>
                <a:latin typeface="Trebuchet MS" pitchFamily="34" charset="0"/>
              </a:rPr>
              <a:t>сравнения, анализа, обобщения,</a:t>
            </a:r>
          </a:p>
          <a:p>
            <a:pPr eaLnBrk="0" hangingPunct="0"/>
            <a:r>
              <a:rPr lang="ru-RU" sz="1400" b="1" dirty="0">
                <a:solidFill>
                  <a:srgbClr val="000000"/>
                </a:solidFill>
                <a:latin typeface="Trebuchet MS" pitchFamily="34" charset="0"/>
              </a:rPr>
              <a:t>классификации, установления</a:t>
            </a:r>
          </a:p>
          <a:p>
            <a:pPr eaLnBrk="0" hangingPunct="0"/>
            <a:r>
              <a:rPr lang="ru-RU" sz="1400" b="1" dirty="0" smtClean="0">
                <a:solidFill>
                  <a:srgbClr val="000000"/>
                </a:solidFill>
                <a:latin typeface="Trebuchet MS" pitchFamily="34" charset="0"/>
              </a:rPr>
              <a:t>аналогий</a:t>
            </a:r>
            <a:endParaRPr lang="ru-RU" sz="1400" b="1" dirty="0">
              <a:solidFill>
                <a:srgbClr val="000000"/>
              </a:solidFill>
              <a:latin typeface="Trebuchet MS" pitchFamily="34" charset="0"/>
            </a:endParaRPr>
          </a:p>
        </p:txBody>
      </p:sp>
      <p:sp>
        <p:nvSpPr>
          <p:cNvPr id="17" name="AutoShape 6"/>
          <p:cNvSpPr>
            <a:spLocks noChangeArrowheads="1"/>
          </p:cNvSpPr>
          <p:nvPr/>
        </p:nvSpPr>
        <p:spPr bwMode="auto">
          <a:xfrm>
            <a:off x="6156325" y="981075"/>
            <a:ext cx="2643188" cy="569913"/>
          </a:xfrm>
          <a:prstGeom prst="roundRect">
            <a:avLst>
              <a:gd name="adj" fmla="val 16667"/>
            </a:avLst>
          </a:prstGeom>
          <a:noFill/>
          <a:ln w="9525">
            <a:solidFill>
              <a:srgbClr val="CC0000"/>
            </a:solidFill>
            <a:round/>
            <a:headEnd/>
            <a:tailEnd/>
          </a:ln>
          <a:effectLst/>
        </p:spPr>
        <p:txBody>
          <a:bodyPr wrap="none" lIns="90000" tIns="46800" rIns="90000" bIns="46800" anchor="ctr"/>
          <a:lstStyle/>
          <a:p>
            <a:pPr algn="ctr" eaLnBrk="0" hangingPunct="0">
              <a:defRPr/>
            </a:pPr>
            <a:r>
              <a:rPr lang="ru-RU" b="1" i="1" dirty="0">
                <a:solidFill>
                  <a:prstClr val="black"/>
                </a:solidFill>
                <a:effectLst>
                  <a:outerShdw blurRad="38100" dist="38100" dir="2700000" algn="tl">
                    <a:srgbClr val="FFFFFF"/>
                  </a:outerShdw>
                </a:effectLst>
                <a:latin typeface="+mn-lt"/>
              </a:rPr>
              <a:t>ПРЕДМЕТНЫЕ</a:t>
            </a:r>
          </a:p>
        </p:txBody>
      </p:sp>
      <p:sp>
        <p:nvSpPr>
          <p:cNvPr id="21515" name="AutoShape 13"/>
          <p:cNvSpPr>
            <a:spLocks noChangeArrowheads="1"/>
          </p:cNvSpPr>
          <p:nvPr/>
        </p:nvSpPr>
        <p:spPr bwMode="auto">
          <a:xfrm>
            <a:off x="6156325" y="1773238"/>
            <a:ext cx="2714625" cy="1000125"/>
          </a:xfrm>
          <a:prstGeom prst="roundRect">
            <a:avLst>
              <a:gd name="adj" fmla="val 16667"/>
            </a:avLst>
          </a:prstGeom>
          <a:noFill/>
          <a:ln w="9525">
            <a:solidFill>
              <a:schemeClr val="bg1"/>
            </a:solidFill>
            <a:round/>
            <a:headEnd/>
            <a:tailEnd/>
          </a:ln>
        </p:spPr>
        <p:txBody>
          <a:bodyPr wrap="none" lIns="90000" tIns="46800" rIns="90000" bIns="46800" anchor="ctr"/>
          <a:lstStyle/>
          <a:p>
            <a:pPr eaLnBrk="0" hangingPunct="0"/>
            <a:r>
              <a:rPr lang="ru-RU" sz="1400" b="1">
                <a:solidFill>
                  <a:srgbClr val="000000"/>
                </a:solidFill>
                <a:latin typeface="Trebuchet MS" pitchFamily="34" charset="0"/>
              </a:rPr>
              <a:t>Основы системы</a:t>
            </a:r>
          </a:p>
          <a:p>
            <a:pPr eaLnBrk="0" hangingPunct="0"/>
            <a:r>
              <a:rPr lang="ru-RU" sz="1400" b="1">
                <a:solidFill>
                  <a:srgbClr val="000000"/>
                </a:solidFill>
                <a:latin typeface="Trebuchet MS" pitchFamily="34" charset="0"/>
              </a:rPr>
              <a:t>научных знаний</a:t>
            </a:r>
          </a:p>
        </p:txBody>
      </p:sp>
      <p:sp>
        <p:nvSpPr>
          <p:cNvPr id="21516" name="AutoShape 16"/>
          <p:cNvSpPr>
            <a:spLocks noChangeArrowheads="1"/>
          </p:cNvSpPr>
          <p:nvPr/>
        </p:nvSpPr>
        <p:spPr bwMode="auto">
          <a:xfrm>
            <a:off x="6227763" y="3213100"/>
            <a:ext cx="2714625" cy="1357313"/>
          </a:xfrm>
          <a:prstGeom prst="roundRect">
            <a:avLst>
              <a:gd name="adj" fmla="val 16667"/>
            </a:avLst>
          </a:prstGeom>
          <a:noFill/>
          <a:ln w="9525">
            <a:solidFill>
              <a:schemeClr val="bg1"/>
            </a:solidFill>
            <a:round/>
            <a:headEnd/>
            <a:tailEnd/>
          </a:ln>
        </p:spPr>
        <p:txBody>
          <a:bodyPr wrap="none" lIns="90000" tIns="46800" rIns="90000" bIns="46800" anchor="ctr"/>
          <a:lstStyle/>
          <a:p>
            <a:pPr eaLnBrk="0" hangingPunct="0"/>
            <a:r>
              <a:rPr lang="ru-RU" sz="1400" b="1">
                <a:solidFill>
                  <a:srgbClr val="000000"/>
                </a:solidFill>
                <a:latin typeface="Trebuchet MS" pitchFamily="34" charset="0"/>
              </a:rPr>
              <a:t>Опыт «предметной»</a:t>
            </a:r>
          </a:p>
          <a:p>
            <a:pPr eaLnBrk="0" hangingPunct="0"/>
            <a:r>
              <a:rPr lang="ru-RU" sz="1400" b="1">
                <a:solidFill>
                  <a:srgbClr val="000000"/>
                </a:solidFill>
                <a:latin typeface="Trebuchet MS" pitchFamily="34" charset="0"/>
              </a:rPr>
              <a:t> деятельности</a:t>
            </a:r>
          </a:p>
          <a:p>
            <a:pPr eaLnBrk="0" hangingPunct="0"/>
            <a:r>
              <a:rPr lang="ru-RU" sz="1400" b="1">
                <a:solidFill>
                  <a:srgbClr val="000000"/>
                </a:solidFill>
                <a:latin typeface="Trebuchet MS" pitchFamily="34" charset="0"/>
              </a:rPr>
              <a:t> по получению,</a:t>
            </a:r>
          </a:p>
          <a:p>
            <a:pPr eaLnBrk="0" hangingPunct="0"/>
            <a:r>
              <a:rPr lang="ru-RU" sz="1400" b="1">
                <a:solidFill>
                  <a:srgbClr val="000000"/>
                </a:solidFill>
                <a:latin typeface="Trebuchet MS" pitchFamily="34" charset="0"/>
              </a:rPr>
              <a:t>преобразованию</a:t>
            </a:r>
          </a:p>
          <a:p>
            <a:pPr eaLnBrk="0" hangingPunct="0"/>
            <a:r>
              <a:rPr lang="ru-RU" sz="1400" b="1">
                <a:solidFill>
                  <a:srgbClr val="000000"/>
                </a:solidFill>
                <a:latin typeface="Trebuchet MS" pitchFamily="34" charset="0"/>
              </a:rPr>
              <a:t>и применению</a:t>
            </a:r>
          </a:p>
          <a:p>
            <a:pPr eaLnBrk="0" hangingPunct="0"/>
            <a:r>
              <a:rPr lang="ru-RU" sz="1400" b="1">
                <a:solidFill>
                  <a:srgbClr val="000000"/>
                </a:solidFill>
                <a:latin typeface="Trebuchet MS" pitchFamily="34" charset="0"/>
              </a:rPr>
              <a:t>нового знания</a:t>
            </a:r>
          </a:p>
        </p:txBody>
      </p:sp>
      <p:sp>
        <p:nvSpPr>
          <p:cNvPr id="20" name="AutoShape 36"/>
          <p:cNvSpPr>
            <a:spLocks noChangeArrowheads="1"/>
          </p:cNvSpPr>
          <p:nvPr/>
        </p:nvSpPr>
        <p:spPr bwMode="auto">
          <a:xfrm>
            <a:off x="6300788" y="4868863"/>
            <a:ext cx="2730500" cy="1500187"/>
          </a:xfrm>
          <a:prstGeom prst="roundRect">
            <a:avLst>
              <a:gd name="adj" fmla="val 16667"/>
            </a:avLst>
          </a:prstGeom>
          <a:noFill/>
          <a:ln w="9525">
            <a:solidFill>
              <a:schemeClr val="bg1"/>
            </a:solidFill>
            <a:round/>
            <a:headEnd/>
            <a:tailEnd/>
          </a:ln>
          <a:effectLst/>
        </p:spPr>
        <p:txBody>
          <a:bodyPr wrap="none" lIns="90000" tIns="46800" rIns="90000" bIns="46800" anchor="ctr"/>
          <a:lstStyle/>
          <a:p>
            <a:pPr eaLnBrk="0" hangingPunct="0">
              <a:defRPr/>
            </a:pPr>
            <a:r>
              <a:rPr lang="ru-RU" sz="1400" b="1" dirty="0">
                <a:solidFill>
                  <a:prstClr val="black"/>
                </a:solidFill>
                <a:latin typeface="+mn-lt"/>
              </a:rPr>
              <a:t>Предметные и </a:t>
            </a:r>
          </a:p>
          <a:p>
            <a:pPr eaLnBrk="0" hangingPunct="0">
              <a:defRPr/>
            </a:pPr>
            <a:r>
              <a:rPr lang="ru-RU" sz="1400" b="1" dirty="0" err="1">
                <a:solidFill>
                  <a:prstClr val="black"/>
                </a:solidFill>
                <a:latin typeface="+mn-lt"/>
              </a:rPr>
              <a:t>метапредметные</a:t>
            </a:r>
            <a:r>
              <a:rPr lang="ru-RU" sz="1400" b="1" dirty="0">
                <a:solidFill>
                  <a:prstClr val="black"/>
                </a:solidFill>
                <a:latin typeface="+mn-lt"/>
              </a:rPr>
              <a:t> </a:t>
            </a:r>
          </a:p>
          <a:p>
            <a:pPr eaLnBrk="0" hangingPunct="0">
              <a:defRPr/>
            </a:pPr>
            <a:r>
              <a:rPr lang="ru-RU" sz="1400" b="1" dirty="0">
                <a:solidFill>
                  <a:prstClr val="black"/>
                </a:solidFill>
                <a:latin typeface="+mn-lt"/>
              </a:rPr>
              <a:t>действия </a:t>
            </a:r>
          </a:p>
          <a:p>
            <a:pPr eaLnBrk="0" hangingPunct="0">
              <a:defRPr/>
            </a:pPr>
            <a:r>
              <a:rPr lang="ru-RU" sz="1400" b="1" dirty="0">
                <a:solidFill>
                  <a:prstClr val="black"/>
                </a:solidFill>
                <a:latin typeface="+mn-lt"/>
              </a:rPr>
              <a:t>с учебным</a:t>
            </a:r>
          </a:p>
          <a:p>
            <a:pPr eaLnBrk="0" hangingPunct="0">
              <a:defRPr/>
            </a:pPr>
            <a:r>
              <a:rPr lang="ru-RU" sz="1400" b="1" dirty="0">
                <a:solidFill>
                  <a:prstClr val="black"/>
                </a:solidFill>
                <a:latin typeface="+mn-lt"/>
              </a:rPr>
              <a:t> материалом </a:t>
            </a:r>
          </a:p>
          <a:p>
            <a:pPr eaLnBrk="0" hangingPunct="0">
              <a:defRPr/>
            </a:pPr>
            <a:endParaRPr lang="ru-RU" sz="1400" b="1" dirty="0">
              <a:solidFill>
                <a:prstClr val="black"/>
              </a:solidFill>
              <a:effectLst>
                <a:outerShdw blurRad="38100" dist="38100" dir="2700000" algn="tl">
                  <a:srgbClr val="000000"/>
                </a:outerShdw>
              </a:effectLst>
              <a:latin typeface="+mn-lt"/>
            </a:endParaRPr>
          </a:p>
        </p:txBody>
      </p:sp>
    </p:spTree>
  </p:cSld>
  <p:clrMapOvr>
    <a:masterClrMapping/>
  </p:clrMapOvr>
  <p:transition spd="slow" advTm="1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404813"/>
            <a:ext cx="8085137" cy="719931"/>
          </a:xfrm>
          <a:solidFill>
            <a:srgbClr val="C3FFFF"/>
          </a:solidFill>
        </p:spPr>
        <p:txBody>
          <a:bodyPr/>
          <a:lstStyle/>
          <a:p>
            <a:pPr marL="320040" indent="-320040" eaLnBrk="1" fontAlgn="auto" hangingPunct="1">
              <a:spcAft>
                <a:spcPts val="0"/>
              </a:spcAft>
              <a:buClr>
                <a:schemeClr val="accent6">
                  <a:lumMod val="75000"/>
                </a:schemeClr>
              </a:buClr>
              <a:defRPr/>
            </a:pPr>
            <a:r>
              <a:rPr lang="ru-RU" sz="3200" dirty="0" smtClean="0">
                <a:solidFill>
                  <a:schemeClr val="tx2"/>
                </a:solidFill>
              </a:rPr>
              <a:t>Мы с оптимизмом смотрим в будущее</a:t>
            </a:r>
          </a:p>
        </p:txBody>
      </p:sp>
      <p:sp>
        <p:nvSpPr>
          <p:cNvPr id="73730" name="Rectangle 3"/>
          <p:cNvSpPr>
            <a:spLocks noGrp="1" noChangeArrowheads="1"/>
          </p:cNvSpPr>
          <p:nvPr>
            <p:ph type="body" idx="4294967295"/>
          </p:nvPr>
        </p:nvSpPr>
        <p:spPr>
          <a:xfrm>
            <a:off x="467544" y="1628800"/>
            <a:ext cx="8229600" cy="2520280"/>
          </a:xfrm>
          <a:solidFill>
            <a:srgbClr val="C3FFFF"/>
          </a:solidFill>
        </p:spPr>
        <p:txBody>
          <a:bodyPr/>
          <a:lstStyle/>
          <a:p>
            <a:pPr algn="just" eaLnBrk="1" hangingPunct="1">
              <a:buFontTx/>
              <a:buNone/>
            </a:pPr>
            <a:r>
              <a:rPr lang="ru-RU" sz="3200" dirty="0" smtClean="0">
                <a:solidFill>
                  <a:srgbClr val="336699"/>
                </a:solidFill>
              </a:rPr>
              <a:t>«Преподавание – есть искусство,</a:t>
            </a:r>
          </a:p>
          <a:p>
            <a:pPr algn="just" eaLnBrk="1" hangingPunct="1">
              <a:buFontTx/>
              <a:buNone/>
            </a:pPr>
            <a:r>
              <a:rPr lang="ru-RU" sz="3200" dirty="0" smtClean="0">
                <a:solidFill>
                  <a:srgbClr val="336699"/>
                </a:solidFill>
              </a:rPr>
              <a:t>поэтому совершенство недостижимо,</a:t>
            </a:r>
          </a:p>
          <a:p>
            <a:pPr algn="just" eaLnBrk="1" hangingPunct="1">
              <a:buFontTx/>
              <a:buNone/>
            </a:pPr>
            <a:r>
              <a:rPr lang="ru-RU" sz="3200" dirty="0" smtClean="0">
                <a:solidFill>
                  <a:srgbClr val="336699"/>
                </a:solidFill>
              </a:rPr>
              <a:t>а совершенствование </a:t>
            </a:r>
            <a:r>
              <a:rPr lang="ru-RU" sz="3600" dirty="0" smtClean="0">
                <a:solidFill>
                  <a:srgbClr val="336699"/>
                </a:solidFill>
              </a:rPr>
              <a:t>– </a:t>
            </a:r>
            <a:r>
              <a:rPr lang="ru-RU" sz="3200" dirty="0" smtClean="0">
                <a:solidFill>
                  <a:srgbClr val="336699"/>
                </a:solidFill>
              </a:rPr>
              <a:t>бесконечно»</a:t>
            </a:r>
          </a:p>
          <a:p>
            <a:pPr algn="just" eaLnBrk="1" hangingPunct="1">
              <a:buFontTx/>
              <a:buNone/>
            </a:pPr>
            <a:r>
              <a:rPr lang="ru-RU" sz="2800" dirty="0" smtClean="0">
                <a:solidFill>
                  <a:srgbClr val="336699"/>
                </a:solidFill>
              </a:rPr>
              <a:t>                                                       </a:t>
            </a:r>
            <a:r>
              <a:rPr lang="ru-RU" sz="2800" dirty="0" err="1" smtClean="0">
                <a:solidFill>
                  <a:srgbClr val="336699"/>
                </a:solidFill>
              </a:rPr>
              <a:t>Л.Н.Толстой</a:t>
            </a:r>
            <a:endParaRPr lang="ru-RU" sz="2800" dirty="0" smtClean="0">
              <a:solidFill>
                <a:srgbClr val="336699"/>
              </a:solidFill>
            </a:endParaRPr>
          </a:p>
        </p:txBody>
      </p:sp>
      <p:pic>
        <p:nvPicPr>
          <p:cNvPr id="73731" name="Рисунок 3" descr="В Кисловодске открылся фестиваль, посвященный творчеству Льв…"/>
          <p:cNvPicPr>
            <a:picLocks noChangeAspect="1" noChangeArrowheads="1"/>
          </p:cNvPicPr>
          <p:nvPr/>
        </p:nvPicPr>
        <p:blipFill>
          <a:blip r:embed="rId3"/>
          <a:srcRect/>
          <a:stretch>
            <a:fillRect/>
          </a:stretch>
        </p:blipFill>
        <p:spPr bwMode="auto">
          <a:xfrm>
            <a:off x="2876952" y="4437112"/>
            <a:ext cx="3095625"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75656" y="1052736"/>
            <a:ext cx="6336704" cy="1656185"/>
          </a:xfrm>
        </p:spPr>
        <p:txBody>
          <a:bodyPr/>
          <a:lstStyle/>
          <a:p>
            <a:pPr marL="320040" indent="-320040" algn="ctr" eaLnBrk="1" fontAlgn="auto" hangingPunct="1">
              <a:spcAft>
                <a:spcPts val="0"/>
              </a:spcAft>
              <a:buClr>
                <a:schemeClr val="accent6">
                  <a:lumMod val="75000"/>
                </a:schemeClr>
              </a:buClr>
              <a:defRPr/>
            </a:pPr>
            <a:r>
              <a:rPr lang="ru-RU" sz="4000" dirty="0" smtClean="0"/>
              <a:t>Спасибо за внимание</a:t>
            </a:r>
            <a:endParaRPr lang="ru-RU" sz="4000" dirty="0"/>
          </a:p>
        </p:txBody>
      </p:sp>
      <p:pic>
        <p:nvPicPr>
          <p:cNvPr id="75778" name="Объект 5" descr="Роза.Интересное о розе. Обсуждение на LiveInternet - Российский Сервис Онлайн-Дневников"/>
          <p:cNvPicPr>
            <a:picLocks noGrp="1"/>
          </p:cNvPicPr>
          <p:nvPr>
            <p:ph sz="quarter" idx="13"/>
          </p:nvPr>
        </p:nvPicPr>
        <p:blipFill>
          <a:blip r:embed="rId3" cstate="email">
            <a:extLst>
              <a:ext uri="{28A0092B-C50C-407E-A947-70E740481C1C}">
                <a14:useLocalDpi xmlns:a14="http://schemas.microsoft.com/office/drawing/2010/main"/>
              </a:ext>
            </a:extLst>
          </a:blip>
          <a:srcRect/>
          <a:stretch>
            <a:fillRect/>
          </a:stretch>
        </p:blipFill>
        <p:spPr>
          <a:xfrm>
            <a:off x="1979712" y="2420888"/>
            <a:ext cx="5616624" cy="3168352"/>
          </a:xfrm>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bwMode="auto"/>
        <p:txBody>
          <a:bodyPr wrap="square" numCol="1" compatLnSpc="1">
            <a:prstTxWarp prst="textNoShape">
              <a:avLst/>
            </a:prstTxWarp>
          </a:bodyPr>
          <a:lstStyle/>
          <a:p>
            <a:pPr eaLnBrk="1" hangingPunct="1"/>
            <a:endParaRPr lang="ru-RU" smtClean="0">
              <a:solidFill>
                <a:schemeClr val="tx1"/>
              </a:solidFill>
              <a:effectLst/>
            </a:endParaRPr>
          </a:p>
        </p:txBody>
      </p:sp>
      <p:sp>
        <p:nvSpPr>
          <p:cNvPr id="24578" name="Rectangle 3"/>
          <p:cNvSpPr>
            <a:spLocks noGrp="1"/>
          </p:cNvSpPr>
          <p:nvPr>
            <p:ph type="body" idx="4294967295"/>
          </p:nvPr>
        </p:nvSpPr>
        <p:spPr/>
        <p:txBody>
          <a:bodyPr/>
          <a:lstStyle/>
          <a:p>
            <a:pPr eaLnBrk="1" hangingPunct="1"/>
            <a:endParaRPr lang="ru-RU" smtClean="0"/>
          </a:p>
        </p:txBody>
      </p:sp>
      <p:pic>
        <p:nvPicPr>
          <p:cNvPr id="24579" name="Picture 4"/>
          <p:cNvPicPr>
            <a:picLocks noChangeAspect="1" noChangeArrowheads="1"/>
          </p:cNvPicPr>
          <p:nvPr/>
        </p:nvPicPr>
        <p:blipFill>
          <a:blip r:embed="rId2"/>
          <a:srcRect/>
          <a:stretch>
            <a:fillRect/>
          </a:stretch>
        </p:blipFill>
        <p:spPr bwMode="auto">
          <a:xfrm>
            <a:off x="381472" y="349607"/>
            <a:ext cx="8277225" cy="618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7992888" cy="1512168"/>
          </a:xfrm>
        </p:spPr>
        <p:txBody>
          <a:bodyPr/>
          <a:lstStyle/>
          <a:p>
            <a:pPr marL="320040" indent="-320040" algn="ctr" eaLnBrk="1" fontAlgn="auto" hangingPunct="1">
              <a:spcAft>
                <a:spcPts val="0"/>
              </a:spcAft>
              <a:buClr>
                <a:schemeClr val="accent6">
                  <a:lumMod val="75000"/>
                </a:schemeClr>
              </a:buClr>
              <a:defRPr/>
            </a:pPr>
            <a:r>
              <a:rPr lang="ru-RU" sz="4000" dirty="0" err="1">
                <a:solidFill>
                  <a:schemeClr val="tx1">
                    <a:lumMod val="75000"/>
                    <a:lumOff val="25000"/>
                  </a:schemeClr>
                </a:solidFill>
              </a:rPr>
              <a:t>Моноторинг</a:t>
            </a:r>
            <a:r>
              <a:rPr lang="ru-RU" sz="4000" dirty="0">
                <a:solidFill>
                  <a:schemeClr val="tx1">
                    <a:lumMod val="75000"/>
                    <a:lumOff val="25000"/>
                  </a:schemeClr>
                </a:solidFill>
              </a:rPr>
              <a:t> </a:t>
            </a:r>
            <a:r>
              <a:rPr lang="ru-RU" sz="4000" dirty="0" smtClean="0">
                <a:solidFill>
                  <a:schemeClr val="tx1">
                    <a:lumMod val="75000"/>
                    <a:lumOff val="25000"/>
                  </a:schemeClr>
                </a:solidFill>
              </a:rPr>
              <a:t/>
            </a:r>
            <a:br>
              <a:rPr lang="ru-RU" sz="4000" dirty="0" smtClean="0">
                <a:solidFill>
                  <a:schemeClr val="tx1">
                    <a:lumMod val="75000"/>
                    <a:lumOff val="25000"/>
                  </a:schemeClr>
                </a:solidFill>
              </a:rPr>
            </a:br>
            <a:r>
              <a:rPr lang="ru-RU" sz="4000" dirty="0" smtClean="0">
                <a:solidFill>
                  <a:schemeClr val="tx1">
                    <a:lumMod val="75000"/>
                    <a:lumOff val="25000"/>
                  </a:schemeClr>
                </a:solidFill>
              </a:rPr>
              <a:t>по </a:t>
            </a:r>
            <a:r>
              <a:rPr lang="ru-RU" sz="4000" dirty="0">
                <a:solidFill>
                  <a:schemeClr val="tx1">
                    <a:lumMod val="75000"/>
                    <a:lumOff val="25000"/>
                  </a:schemeClr>
                </a:solidFill>
              </a:rPr>
              <a:t>требованиям ФГОС</a:t>
            </a:r>
            <a:endParaRPr lang="ru-RU" sz="4000" dirty="0"/>
          </a:p>
        </p:txBody>
      </p:sp>
      <p:sp>
        <p:nvSpPr>
          <p:cNvPr id="3" name="Объект 2"/>
          <p:cNvSpPr>
            <a:spLocks noGrp="1"/>
          </p:cNvSpPr>
          <p:nvPr>
            <p:ph sz="quarter" idx="13"/>
          </p:nvPr>
        </p:nvSpPr>
        <p:spPr>
          <a:xfrm>
            <a:off x="1403648" y="2276872"/>
            <a:ext cx="6400800" cy="3475037"/>
          </a:xfrm>
        </p:spPr>
        <p:txBody>
          <a:bodyPr rtlCol="0">
            <a:normAutofit lnSpcReduction="10000"/>
          </a:bodyPr>
          <a:lstStyle/>
          <a:p>
            <a:pPr indent="-182880" algn="just" eaLnBrk="1" fontAlgn="auto" hangingPunct="1">
              <a:buClr>
                <a:schemeClr val="accent6">
                  <a:lumMod val="75000"/>
                </a:schemeClr>
              </a:buClr>
              <a:defRPr/>
            </a:pPr>
            <a:r>
              <a:rPr lang="ru-RU" dirty="0" smtClean="0">
                <a:solidFill>
                  <a:schemeClr val="tx1">
                    <a:lumMod val="75000"/>
                    <a:lumOff val="25000"/>
                  </a:schemeClr>
                </a:solidFill>
              </a:rPr>
              <a:t>   </a:t>
            </a:r>
            <a:r>
              <a:rPr lang="ru-RU" dirty="0">
                <a:solidFill>
                  <a:schemeClr val="tx1">
                    <a:lumMod val="75000"/>
                    <a:lumOff val="25000"/>
                  </a:schemeClr>
                </a:solidFill>
              </a:rPr>
              <a:t> </a:t>
            </a:r>
            <a:r>
              <a:rPr lang="ru-RU" dirty="0" smtClean="0">
                <a:solidFill>
                  <a:schemeClr val="tx1">
                    <a:lumMod val="75000"/>
                    <a:lumOff val="25000"/>
                  </a:schemeClr>
                </a:solidFill>
              </a:rPr>
              <a:t>Итоги </a:t>
            </a:r>
            <a:r>
              <a:rPr lang="ru-RU" dirty="0">
                <a:solidFill>
                  <a:schemeClr val="tx1">
                    <a:lumMod val="75000"/>
                    <a:lumOff val="25000"/>
                  </a:schemeClr>
                </a:solidFill>
              </a:rPr>
              <a:t>наблюдений, диагностик  зафиксированы в специальных папках           « </a:t>
            </a:r>
            <a:r>
              <a:rPr lang="ru-RU" dirty="0" err="1">
                <a:solidFill>
                  <a:schemeClr val="tx1">
                    <a:lumMod val="75000"/>
                    <a:lumOff val="25000"/>
                  </a:schemeClr>
                </a:solidFill>
              </a:rPr>
              <a:t>Моноторинг</a:t>
            </a:r>
            <a:r>
              <a:rPr lang="ru-RU" dirty="0">
                <a:solidFill>
                  <a:schemeClr val="tx1">
                    <a:lumMod val="75000"/>
                    <a:lumOff val="25000"/>
                  </a:schemeClr>
                </a:solidFill>
              </a:rPr>
              <a:t> по требованиям ФГОС», где даётся оценка </a:t>
            </a:r>
            <a:r>
              <a:rPr lang="ru-RU" dirty="0" err="1">
                <a:solidFill>
                  <a:schemeClr val="tx1">
                    <a:lumMod val="75000"/>
                    <a:lumOff val="25000"/>
                  </a:schemeClr>
                </a:solidFill>
              </a:rPr>
              <a:t>сформированности</a:t>
            </a:r>
            <a:r>
              <a:rPr lang="ru-RU" dirty="0">
                <a:solidFill>
                  <a:schemeClr val="tx1">
                    <a:lumMod val="75000"/>
                    <a:lumOff val="25000"/>
                  </a:schemeClr>
                </a:solidFill>
              </a:rPr>
              <a:t> универсальных учебных действий, итоги тестов по предметам,  итоги комплексных работ, которые проводятся в конце каждого года обучения. Таблицы мониторинга заполняются дважды в год – в начале (стартовая диагностика) и конце учебного </a:t>
            </a:r>
            <a:r>
              <a:rPr lang="ru-RU" dirty="0" smtClean="0">
                <a:solidFill>
                  <a:schemeClr val="tx1">
                    <a:lumMod val="75000"/>
                    <a:lumOff val="25000"/>
                  </a:schemeClr>
                </a:solidFill>
              </a:rPr>
              <a:t>года (</a:t>
            </a:r>
            <a:r>
              <a:rPr lang="ru-RU" smtClean="0">
                <a:solidFill>
                  <a:schemeClr val="tx1">
                    <a:lumMod val="75000"/>
                    <a:lumOff val="25000"/>
                  </a:schemeClr>
                </a:solidFill>
              </a:rPr>
              <a:t>итоговая диагностика).</a:t>
            </a:r>
            <a:endParaRPr lang="ru-RU" dirty="0">
              <a:solidFill>
                <a:schemeClr val="tx1">
                  <a:lumMod val="75000"/>
                  <a:lumOff val="25000"/>
                </a:schemeClr>
              </a:solidFill>
            </a:endParaRPr>
          </a:p>
        </p:txBody>
      </p:sp>
    </p:spTree>
    <p:extLst>
      <p:ext uri="{BB962C8B-B14F-4D97-AF65-F5344CB8AC3E}">
        <p14:creationId xmlns:p14="http://schemas.microsoft.com/office/powerpoint/2010/main" val="1960821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7992888" cy="1512168"/>
          </a:xfrm>
        </p:spPr>
        <p:txBody>
          <a:bodyPr/>
          <a:lstStyle/>
          <a:p>
            <a:pPr marL="320040" indent="-320040" algn="ctr" eaLnBrk="1" fontAlgn="auto" hangingPunct="1">
              <a:spcAft>
                <a:spcPts val="0"/>
              </a:spcAft>
              <a:buClr>
                <a:schemeClr val="accent6">
                  <a:lumMod val="75000"/>
                </a:schemeClr>
              </a:buClr>
              <a:defRPr/>
            </a:pPr>
            <a:r>
              <a:rPr lang="ru-RU" sz="4000" dirty="0" err="1">
                <a:solidFill>
                  <a:schemeClr val="tx1">
                    <a:lumMod val="75000"/>
                    <a:lumOff val="25000"/>
                  </a:schemeClr>
                </a:solidFill>
              </a:rPr>
              <a:t>Моноторинг</a:t>
            </a:r>
            <a:r>
              <a:rPr lang="ru-RU" sz="4000" dirty="0">
                <a:solidFill>
                  <a:schemeClr val="tx1">
                    <a:lumMod val="75000"/>
                    <a:lumOff val="25000"/>
                  </a:schemeClr>
                </a:solidFill>
              </a:rPr>
              <a:t> </a:t>
            </a:r>
            <a:r>
              <a:rPr lang="ru-RU" sz="4000" dirty="0" smtClean="0">
                <a:solidFill>
                  <a:schemeClr val="tx1">
                    <a:lumMod val="75000"/>
                    <a:lumOff val="25000"/>
                  </a:schemeClr>
                </a:solidFill>
              </a:rPr>
              <a:t/>
            </a:r>
            <a:br>
              <a:rPr lang="ru-RU" sz="4000" dirty="0" smtClean="0">
                <a:solidFill>
                  <a:schemeClr val="tx1">
                    <a:lumMod val="75000"/>
                    <a:lumOff val="25000"/>
                  </a:schemeClr>
                </a:solidFill>
              </a:rPr>
            </a:br>
            <a:r>
              <a:rPr lang="ru-RU" sz="4000" dirty="0" smtClean="0">
                <a:solidFill>
                  <a:schemeClr val="tx1">
                    <a:lumMod val="75000"/>
                    <a:lumOff val="25000"/>
                  </a:schemeClr>
                </a:solidFill>
              </a:rPr>
              <a:t>по </a:t>
            </a:r>
            <a:r>
              <a:rPr lang="ru-RU" sz="4000" dirty="0">
                <a:solidFill>
                  <a:schemeClr val="tx1">
                    <a:lumMod val="75000"/>
                    <a:lumOff val="25000"/>
                  </a:schemeClr>
                </a:solidFill>
              </a:rPr>
              <a:t>требованиям ФГОС</a:t>
            </a:r>
            <a:endParaRPr lang="ru-RU" sz="4000" dirty="0"/>
          </a:p>
        </p:txBody>
      </p:sp>
      <p:sp>
        <p:nvSpPr>
          <p:cNvPr id="3" name="Объект 2"/>
          <p:cNvSpPr>
            <a:spLocks noGrp="1"/>
          </p:cNvSpPr>
          <p:nvPr>
            <p:ph sz="quarter" idx="13"/>
          </p:nvPr>
        </p:nvSpPr>
        <p:spPr>
          <a:xfrm>
            <a:off x="1403648" y="2276872"/>
            <a:ext cx="6400800" cy="3475037"/>
          </a:xfrm>
        </p:spPr>
        <p:txBody>
          <a:bodyPr rtlCol="0">
            <a:normAutofit lnSpcReduction="10000"/>
          </a:bodyPr>
          <a:lstStyle/>
          <a:p>
            <a:pPr indent="-182880" algn="just" eaLnBrk="1" fontAlgn="auto" hangingPunct="1">
              <a:buClr>
                <a:schemeClr val="accent6">
                  <a:lumMod val="75000"/>
                </a:schemeClr>
              </a:buClr>
              <a:defRPr/>
            </a:pPr>
            <a:r>
              <a:rPr lang="ru-RU" dirty="0" smtClean="0">
                <a:solidFill>
                  <a:schemeClr val="tx1">
                    <a:lumMod val="75000"/>
                    <a:lumOff val="25000"/>
                  </a:schemeClr>
                </a:solidFill>
              </a:rPr>
              <a:t>   </a:t>
            </a:r>
            <a:r>
              <a:rPr lang="ru-RU" dirty="0">
                <a:solidFill>
                  <a:schemeClr val="tx1">
                    <a:lumMod val="75000"/>
                    <a:lumOff val="25000"/>
                  </a:schemeClr>
                </a:solidFill>
              </a:rPr>
              <a:t> </a:t>
            </a:r>
            <a:r>
              <a:rPr lang="ru-RU" dirty="0" smtClean="0">
                <a:solidFill>
                  <a:schemeClr val="tx1">
                    <a:lumMod val="75000"/>
                    <a:lumOff val="25000"/>
                  </a:schemeClr>
                </a:solidFill>
              </a:rPr>
              <a:t>Итоги </a:t>
            </a:r>
            <a:r>
              <a:rPr lang="ru-RU" dirty="0">
                <a:solidFill>
                  <a:schemeClr val="tx1">
                    <a:lumMod val="75000"/>
                    <a:lumOff val="25000"/>
                  </a:schemeClr>
                </a:solidFill>
              </a:rPr>
              <a:t>наблюдений, диагностик  зафиксированы в специальных папках           « </a:t>
            </a:r>
            <a:r>
              <a:rPr lang="ru-RU" dirty="0" err="1">
                <a:solidFill>
                  <a:schemeClr val="tx1">
                    <a:lumMod val="75000"/>
                    <a:lumOff val="25000"/>
                  </a:schemeClr>
                </a:solidFill>
              </a:rPr>
              <a:t>Моноторинг</a:t>
            </a:r>
            <a:r>
              <a:rPr lang="ru-RU" dirty="0">
                <a:solidFill>
                  <a:schemeClr val="tx1">
                    <a:lumMod val="75000"/>
                    <a:lumOff val="25000"/>
                  </a:schemeClr>
                </a:solidFill>
              </a:rPr>
              <a:t> по требованиям ФГОС», где даётся оценка </a:t>
            </a:r>
            <a:r>
              <a:rPr lang="ru-RU" dirty="0" err="1">
                <a:solidFill>
                  <a:schemeClr val="tx1">
                    <a:lumMod val="75000"/>
                    <a:lumOff val="25000"/>
                  </a:schemeClr>
                </a:solidFill>
              </a:rPr>
              <a:t>сформированности</a:t>
            </a:r>
            <a:r>
              <a:rPr lang="ru-RU" dirty="0">
                <a:solidFill>
                  <a:schemeClr val="tx1">
                    <a:lumMod val="75000"/>
                    <a:lumOff val="25000"/>
                  </a:schemeClr>
                </a:solidFill>
              </a:rPr>
              <a:t> универсальных учебных действий, итоги тестов по предметам,  итоги комплексных работ, которые проводятся в конце каждого года обучения. Таблицы мониторинга заполняются дважды в год – в начале (стартовая диагностика) и конце учебного </a:t>
            </a:r>
            <a:r>
              <a:rPr lang="ru-RU" dirty="0" smtClean="0">
                <a:solidFill>
                  <a:schemeClr val="tx1">
                    <a:lumMod val="75000"/>
                    <a:lumOff val="25000"/>
                  </a:schemeClr>
                </a:solidFill>
              </a:rPr>
              <a:t>года (</a:t>
            </a:r>
            <a:r>
              <a:rPr lang="ru-RU" smtClean="0">
                <a:solidFill>
                  <a:schemeClr val="tx1">
                    <a:lumMod val="75000"/>
                    <a:lumOff val="25000"/>
                  </a:schemeClr>
                </a:solidFill>
              </a:rPr>
              <a:t>итоговая диагностика).</a:t>
            </a:r>
            <a:endParaRPr lang="ru-RU" dirty="0">
              <a:solidFill>
                <a:schemeClr val="tx1">
                  <a:lumMod val="75000"/>
                  <a:lumOff val="25000"/>
                </a:schemeClr>
              </a:solidFill>
            </a:endParaRPr>
          </a:p>
        </p:txBody>
      </p:sp>
      <p:pic>
        <p:nvPicPr>
          <p:cNvPr id="4" name="Picture 2" descr="D:\МАМА\2013\Отчёты\отчет по фгос фото Ют. и Кут\Ютанина - фото\диагностики (1).JP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rot="21159940">
            <a:off x="503238" y="468313"/>
            <a:ext cx="8135937" cy="5694362"/>
          </a:xfrm>
          <a:prstGeom prst="rect">
            <a:avLst/>
          </a:prstGeom>
          <a:noFill/>
          <a:ln w="9525">
            <a:noFill/>
            <a:miter lim="800000"/>
            <a:headEnd/>
            <a:tailEnd/>
          </a:ln>
        </p:spPr>
      </p:pic>
    </p:spTree>
    <p:extLst>
      <p:ext uri="{BB962C8B-B14F-4D97-AF65-F5344CB8AC3E}">
        <p14:creationId xmlns:p14="http://schemas.microsoft.com/office/powerpoint/2010/main" val="725284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dirty="0"/>
          </a:p>
        </p:txBody>
      </p:sp>
      <p:pic>
        <p:nvPicPr>
          <p:cNvPr id="28674" name="Picture 2" descr="D:\МАМА\2013\Отчёты\отчет по фгос фото Ют. и Кут\Ютанина - фото\диагностики (2).JPG"/>
          <p:cNvPicPr>
            <a:picLocks noGrp="1" noChangeAspect="1" noChangeArrowheads="1"/>
          </p:cNvPicPr>
          <p:nvPr>
            <p:ph sz="quarter" idx="13"/>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rot="21329184">
            <a:off x="965200" y="404813"/>
            <a:ext cx="7726363" cy="5710237"/>
          </a:xfrm>
        </p:spPr>
      </p:pic>
    </p:spTree>
    <p:extLst>
      <p:ext uri="{BB962C8B-B14F-4D97-AF65-F5344CB8AC3E}">
        <p14:creationId xmlns:p14="http://schemas.microsoft.com/office/powerpoint/2010/main" val="2290622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611189" y="404813"/>
            <a:ext cx="7921252" cy="6100762"/>
          </a:xfrm>
          <a:prstGeom prst="rect">
            <a:avLst/>
          </a:prstGeom>
          <a:noFill/>
          <a:ln w="9525">
            <a:noFill/>
            <a:miter lim="800000"/>
            <a:headEnd/>
            <a:tailEnd/>
          </a:ln>
        </p:spPr>
        <p:txBody>
          <a:bodyPr wrap="square">
            <a:spAutoFit/>
          </a:bodyPr>
          <a:lstStyle/>
          <a:p>
            <a:endParaRPr lang="ru-RU" dirty="0"/>
          </a:p>
          <a:p>
            <a:endParaRPr lang="ru-RU" sz="3600" b="1" dirty="0"/>
          </a:p>
          <a:p>
            <a:endParaRPr lang="ru-RU" sz="2400" b="1" dirty="0"/>
          </a:p>
          <a:p>
            <a:pPr algn="just"/>
            <a:r>
              <a:rPr lang="ru-RU" sz="2800" b="1" dirty="0"/>
              <a:t>I этап</a:t>
            </a:r>
            <a:r>
              <a:rPr lang="ru-RU" sz="2800" dirty="0"/>
              <a:t> - изучение исходного уровня готовности учащихся к обучению в данном классе; </a:t>
            </a:r>
          </a:p>
          <a:p>
            <a:pPr algn="just"/>
            <a:endParaRPr lang="ru-RU" sz="2800" dirty="0"/>
          </a:p>
          <a:p>
            <a:pPr algn="just"/>
            <a:r>
              <a:rPr lang="ru-RU" sz="2800" b="1" dirty="0"/>
              <a:t>II этап</a:t>
            </a:r>
            <a:r>
              <a:rPr lang="ru-RU" sz="2800" dirty="0"/>
              <a:t> - анализ динамики эффективности образовательного процесса в сравнении с результатами входной диагностики; </a:t>
            </a:r>
          </a:p>
          <a:p>
            <a:pPr algn="just"/>
            <a:endParaRPr lang="ru-RU" sz="2800" dirty="0"/>
          </a:p>
          <a:p>
            <a:pPr algn="just"/>
            <a:r>
              <a:rPr lang="ru-RU" sz="2800" b="1" dirty="0"/>
              <a:t>III этап</a:t>
            </a:r>
            <a:r>
              <a:rPr lang="ru-RU" sz="2800" dirty="0"/>
              <a:t> - итоговая диагностика (комплексная работа), ставящая целью определение уровня готовности учащихся к обучению в следующем классе. </a:t>
            </a:r>
          </a:p>
        </p:txBody>
      </p:sp>
      <p:sp>
        <p:nvSpPr>
          <p:cNvPr id="3" name="Прямоугольник 2"/>
          <p:cNvSpPr/>
          <p:nvPr/>
        </p:nvSpPr>
        <p:spPr>
          <a:xfrm>
            <a:off x="655027" y="413386"/>
            <a:ext cx="8093685" cy="707886"/>
          </a:xfrm>
          <a:prstGeom prst="rect">
            <a:avLst/>
          </a:prstGeom>
        </p:spPr>
        <p:txBody>
          <a:bodyPr wrap="square">
            <a:spAutoFit/>
          </a:bodyPr>
          <a:lstStyle/>
          <a:p>
            <a:pPr algn="ctr"/>
            <a:r>
              <a:rPr lang="ru-RU" sz="40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rebuchet MS"/>
                <a:ea typeface="+mj-ea"/>
                <a:cs typeface="+mj-cs"/>
              </a:rPr>
              <a:t>Образовательный мониторинг</a:t>
            </a:r>
            <a:endParaRPr lang="ru-RU"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ChangeArrowheads="1"/>
          </p:cNvSpPr>
          <p:nvPr/>
        </p:nvSpPr>
        <p:spPr bwMode="auto">
          <a:xfrm>
            <a:off x="1979613" y="1333500"/>
            <a:ext cx="5545137" cy="1308100"/>
          </a:xfrm>
          <a:prstGeom prst="rect">
            <a:avLst/>
          </a:prstGeom>
          <a:noFill/>
          <a:ln w="9525">
            <a:noFill/>
            <a:miter lim="800000"/>
            <a:headEnd/>
            <a:tailEnd/>
          </a:ln>
        </p:spPr>
        <p:txBody>
          <a:bodyPr/>
          <a:lstStyle/>
          <a:p>
            <a:pPr marL="228600" indent="-182563" algn="ctr">
              <a:spcBef>
                <a:spcPct val="20000"/>
              </a:spcBef>
              <a:spcAft>
                <a:spcPts val="300"/>
              </a:spcAft>
              <a:buClr>
                <a:srgbClr val="C3260C"/>
              </a:buClr>
              <a:buSzPct val="130000"/>
              <a:buFont typeface="Georgia" pitchFamily="18" charset="0"/>
              <a:buNone/>
            </a:pPr>
            <a:r>
              <a:rPr lang="ru-RU" sz="2400" b="1"/>
              <a:t>в 1-а классе 2014-2015 уч.год</a:t>
            </a:r>
          </a:p>
          <a:p>
            <a:pPr marL="228600" indent="-182563" algn="ctr">
              <a:spcBef>
                <a:spcPct val="20000"/>
              </a:spcBef>
              <a:spcAft>
                <a:spcPts val="300"/>
              </a:spcAft>
              <a:buClr>
                <a:srgbClr val="C3260C"/>
              </a:buClr>
              <a:buSzPct val="130000"/>
              <a:buFont typeface="Georgia" pitchFamily="18" charset="0"/>
              <a:buNone/>
            </a:pPr>
            <a:r>
              <a:rPr lang="ru-RU" sz="2400" b="1" i="1">
                <a:solidFill>
                  <a:srgbClr val="CC3300"/>
                </a:solidFill>
              </a:rPr>
              <a:t>«Готовность к школе»</a:t>
            </a:r>
          </a:p>
        </p:txBody>
      </p:sp>
      <p:sp>
        <p:nvSpPr>
          <p:cNvPr id="29698" name="Rectangle 6"/>
          <p:cNvSpPr>
            <a:spLocks noChangeArrowheads="1"/>
          </p:cNvSpPr>
          <p:nvPr/>
        </p:nvSpPr>
        <p:spPr bwMode="auto">
          <a:xfrm>
            <a:off x="1331913" y="5876925"/>
            <a:ext cx="7077075" cy="366713"/>
          </a:xfrm>
          <a:prstGeom prst="rect">
            <a:avLst/>
          </a:prstGeom>
          <a:noFill/>
          <a:ln w="9525">
            <a:noFill/>
            <a:miter lim="800000"/>
            <a:headEnd/>
            <a:tailEnd/>
          </a:ln>
        </p:spPr>
        <p:txBody>
          <a:bodyPr wrap="none" anchor="ctr">
            <a:spAutoFit/>
          </a:bodyPr>
          <a:lstStyle/>
          <a:p>
            <a:r>
              <a:rPr lang="ru-RU"/>
              <a:t>35% обучающихся требуют дополнительной подачи инструкции </a:t>
            </a:r>
          </a:p>
        </p:txBody>
      </p:sp>
      <p:sp>
        <p:nvSpPr>
          <p:cNvPr id="11" name="Заголовок 1"/>
          <p:cNvSpPr txBox="1">
            <a:spLocks/>
          </p:cNvSpPr>
          <p:nvPr/>
        </p:nvSpPr>
        <p:spPr>
          <a:xfrm>
            <a:off x="687388" y="505247"/>
            <a:ext cx="7772400" cy="938535"/>
          </a:xfrm>
          <a:prstGeom prst="rect">
            <a:avLst/>
          </a:prstGeom>
          <a:effectLst/>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ru-RU" sz="4000" dirty="0" smtClean="0"/>
              <a:t>Стартовый мониторинг</a:t>
            </a:r>
            <a:endParaRPr lang="ru-RU" sz="4000" dirty="0"/>
          </a:p>
        </p:txBody>
      </p:sp>
      <p:sp>
        <p:nvSpPr>
          <p:cNvPr id="29700" name="Прямоугольник 2"/>
          <p:cNvSpPr>
            <a:spLocks noChangeArrowheads="1"/>
          </p:cNvSpPr>
          <p:nvPr/>
        </p:nvSpPr>
        <p:spPr bwMode="auto">
          <a:xfrm>
            <a:off x="1903413" y="5070475"/>
            <a:ext cx="1168400" cy="369888"/>
          </a:xfrm>
          <a:prstGeom prst="rect">
            <a:avLst/>
          </a:prstGeom>
          <a:noFill/>
          <a:ln w="9525">
            <a:noFill/>
            <a:miter lim="800000"/>
            <a:headEnd/>
            <a:tailEnd/>
          </a:ln>
        </p:spPr>
        <p:txBody>
          <a:bodyPr wrap="none">
            <a:spAutoFit/>
          </a:bodyPr>
          <a:lstStyle/>
          <a:p>
            <a:pPr algn="ctr"/>
            <a:r>
              <a:rPr lang="ru-RU"/>
              <a:t>сентябрь</a:t>
            </a:r>
          </a:p>
        </p:txBody>
      </p:sp>
      <p:graphicFrame>
        <p:nvGraphicFramePr>
          <p:cNvPr id="200" name="Диаграмма 199"/>
          <p:cNvGraphicFramePr>
            <a:graphicFrameLocks/>
          </p:cNvGraphicFramePr>
          <p:nvPr/>
        </p:nvGraphicFramePr>
        <p:xfrm>
          <a:off x="755650" y="2492375"/>
          <a:ext cx="7823200" cy="3063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8784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783</TotalTime>
  <Words>1256</Words>
  <Application>Microsoft Office PowerPoint</Application>
  <PresentationFormat>Экран (4:3)</PresentationFormat>
  <Paragraphs>193</Paragraphs>
  <Slides>31</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Воздушный поток</vt:lpstr>
      <vt:lpstr>Итоги реализации ФГОС </vt:lpstr>
      <vt:lpstr>ФГОС включает в себя требования:  </vt:lpstr>
      <vt:lpstr> Планируемые результаты достижений обучающегося:  три основные группы  </vt:lpstr>
      <vt:lpstr>Презентация PowerPoint</vt:lpstr>
      <vt:lpstr>Моноторинг  по требованиям ФГОС</vt:lpstr>
      <vt:lpstr>Моноторинг  по требованиям ФГОС</vt:lpstr>
      <vt:lpstr>Презентация PowerPoint</vt:lpstr>
      <vt:lpstr>Презентация PowerPoint</vt:lpstr>
      <vt:lpstr>Презентация PowerPoint</vt:lpstr>
      <vt:lpstr>Диагностика формирования УУД</vt:lpstr>
      <vt:lpstr>Презентация PowerPoint</vt:lpstr>
      <vt:lpstr>Регулятивные УУД</vt:lpstr>
      <vt:lpstr>Презентация PowerPoint</vt:lpstr>
      <vt:lpstr>Итоги проведения диагностик формирования УУД в 1-а классе</vt:lpstr>
      <vt:lpstr>Портфолио</vt:lpstr>
      <vt:lpstr>Презентация PowerPoint</vt:lpstr>
      <vt:lpstr>Презентация PowerPoint</vt:lpstr>
      <vt:lpstr>Презентация PowerPoint</vt:lpstr>
      <vt:lpstr>Внеурочная деятельность</vt:lpstr>
      <vt:lpstr>Презентация PowerPoint</vt:lpstr>
      <vt:lpstr>Презентация PowerPoint</vt:lpstr>
      <vt:lpstr>Презентация PowerPoint</vt:lpstr>
      <vt:lpstr>Презентация PowerPoint</vt:lpstr>
      <vt:lpstr>Презентация PowerPoint</vt:lpstr>
      <vt:lpstr>Плюсы и минусы введения ФГОС. </vt:lpstr>
      <vt:lpstr>Презентация PowerPoint</vt:lpstr>
      <vt:lpstr>Презентация PowerPoint</vt:lpstr>
      <vt:lpstr>Презентация PowerPoint</vt:lpstr>
      <vt:lpstr>Презентация PowerPoint</vt:lpstr>
      <vt:lpstr>Мы с оптимизмом смотрим в будущее</vt:lpstr>
      <vt:lpstr>Спасибо за внимание</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Итоги реализации ФГОС</dc:title>
  <dc:creator>1</dc:creator>
  <cp:lastModifiedBy>1</cp:lastModifiedBy>
  <cp:revision>103</cp:revision>
  <dcterms:created xsi:type="dcterms:W3CDTF">2015-03-16T19:20:24Z</dcterms:created>
  <dcterms:modified xsi:type="dcterms:W3CDTF">2015-05-05T14:12:52Z</dcterms:modified>
</cp:coreProperties>
</file>