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77050" cy="9656763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DFBF1AA0-DBCA-4D1B-815B-CFA01315CE2C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3"/>
          </a:xfrm>
          <a:prstGeom prst="rect">
            <a:avLst/>
          </a:prstGeom>
        </p:spPr>
        <p:txBody>
          <a:bodyPr vert="horz" lIns="94476" tIns="47238" rIns="94476" bIns="4723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A6B90C39-0BAF-408B-8511-BFDB5953E2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93255_html_111b0bd0.jpg"/>
          <p:cNvPicPr>
            <a:picLocks noChangeAspect="1"/>
          </p:cNvPicPr>
          <p:nvPr/>
        </p:nvPicPr>
        <p:blipFill>
          <a:blip r:embed="rId2"/>
          <a:srcRect t="43333"/>
          <a:stretch>
            <a:fillRect/>
          </a:stretch>
        </p:blipFill>
        <p:spPr>
          <a:xfrm>
            <a:off x="0" y="0"/>
            <a:ext cx="9144000" cy="69056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1470025"/>
          </a:xfrm>
        </p:spPr>
        <p:txBody>
          <a:bodyPr>
            <a:noAutofit/>
          </a:bodyPr>
          <a:lstStyle/>
          <a:p>
            <a:r>
              <a:rPr lang="ru-RU" sz="6600" b="1" i="1" dirty="0" smtClean="0"/>
              <a:t>Книга в жизни ребенка</a:t>
            </a:r>
            <a:endParaRPr lang="ru-RU" sz="6600" b="1" i="1" dirty="0"/>
          </a:p>
        </p:txBody>
      </p:sp>
      <p:pic>
        <p:nvPicPr>
          <p:cNvPr id="7" name="Рисунок 6" descr="Oshibka-1305-oshibka-chteniya-iz-fayl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289"/>
          <a:stretch>
            <a:fillRect/>
          </a:stretch>
        </p:blipFill>
        <p:spPr>
          <a:xfrm>
            <a:off x="5029200" y="3581400"/>
            <a:ext cx="3242111" cy="25385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93255_html_111b0bd0.jpg"/>
          <p:cNvPicPr>
            <a:picLocks noChangeAspect="1"/>
          </p:cNvPicPr>
          <p:nvPr/>
        </p:nvPicPr>
        <p:blipFill>
          <a:blip r:embed="rId2"/>
          <a:srcRect t="43333"/>
          <a:stretch>
            <a:fillRect/>
          </a:stretch>
        </p:blipFill>
        <p:spPr>
          <a:xfrm>
            <a:off x="0" y="0"/>
            <a:ext cx="9144000" cy="6905606"/>
          </a:xfrm>
          <a:prstGeom prst="rect">
            <a:avLst/>
          </a:prstGeom>
        </p:spPr>
      </p:pic>
      <p:sp>
        <p:nvSpPr>
          <p:cNvPr id="5" name="Содержимое 2"/>
          <p:cNvSpPr>
            <a:spLocks noGrp="1"/>
          </p:cNvSpPr>
          <p:nvPr/>
        </p:nvSpPr>
        <p:spPr>
          <a:xfrm>
            <a:off x="1828800" y="2842418"/>
            <a:ext cx="5181600" cy="4015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Составитель: </a:t>
            </a:r>
            <a:r>
              <a:rPr lang="ru-RU" sz="2400" dirty="0" smtClean="0"/>
              <a:t>Коровина Татьяна Анатольевна,</a:t>
            </a:r>
          </a:p>
          <a:p>
            <a:pPr algn="ctr">
              <a:buNone/>
            </a:pPr>
            <a:r>
              <a:rPr lang="ru-RU" sz="1800" dirty="0" smtClean="0"/>
              <a:t>воспитатель </a:t>
            </a:r>
          </a:p>
          <a:p>
            <a:pPr algn="ctr">
              <a:buNone/>
            </a:pPr>
            <a:r>
              <a:rPr lang="ru-RU" sz="1800" dirty="0" smtClean="0"/>
              <a:t>МБДОУ детский сад № 62 города </a:t>
            </a:r>
            <a:r>
              <a:rPr lang="ru-RU" sz="1800" dirty="0" smtClean="0"/>
              <a:t>Белово</a:t>
            </a:r>
            <a:endParaRPr lang="ru-RU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6858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Читайте с удовольствием и в удовольствие!!!</a:t>
            </a:r>
            <a:endParaRPr lang="ru-RU" sz="3600" dirty="0"/>
          </a:p>
        </p:txBody>
      </p:sp>
      <p:pic>
        <p:nvPicPr>
          <p:cNvPr id="7" name="Рисунок 6" descr="Oshibka-1305-oshibka-chteniya-iz-fayl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289"/>
          <a:stretch>
            <a:fillRect/>
          </a:stretch>
        </p:blipFill>
        <p:spPr>
          <a:xfrm>
            <a:off x="3429000" y="2133600"/>
            <a:ext cx="2171585" cy="17003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93255_html_111b0bd0.jpg"/>
          <p:cNvPicPr>
            <a:picLocks noChangeAspect="1"/>
          </p:cNvPicPr>
          <p:nvPr/>
        </p:nvPicPr>
        <p:blipFill>
          <a:blip r:embed="rId2"/>
          <a:srcRect t="43333"/>
          <a:stretch>
            <a:fillRect/>
          </a:stretch>
        </p:blipFill>
        <p:spPr>
          <a:xfrm>
            <a:off x="0" y="0"/>
            <a:ext cx="9144000" cy="690560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     Значение книг для ребенка очень велико. Книги служат для того, чтобы</a:t>
            </a:r>
          </a:p>
          <a:p>
            <a:pPr algn="just">
              <a:buNone/>
            </a:pPr>
            <a:r>
              <a:rPr lang="ru-RU" dirty="0" smtClean="0"/>
              <a:t> расширять представление ребенка о мире, знакомить его с вещами, </a:t>
            </a:r>
          </a:p>
          <a:p>
            <a:pPr algn="just">
              <a:buNone/>
            </a:pPr>
            <a:r>
              <a:rPr lang="ru-RU" dirty="0" smtClean="0"/>
              <a:t>природой, всем, что его окружает.</a:t>
            </a:r>
          </a:p>
          <a:p>
            <a:pPr algn="just">
              <a:buNone/>
            </a:pPr>
            <a:r>
              <a:rPr lang="ru-RU" dirty="0" smtClean="0"/>
              <a:t>     Именно родители читают ребенку его первые книги, оказывают </a:t>
            </a:r>
            <a:r>
              <a:rPr lang="ru-RU" dirty="0" err="1" smtClean="0"/>
              <a:t>влия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err="1" smtClean="0"/>
              <a:t>ние</a:t>
            </a:r>
            <a:r>
              <a:rPr lang="ru-RU" dirty="0" smtClean="0"/>
              <a:t> на формирование его предпочтений и читательских вкусов.</a:t>
            </a:r>
          </a:p>
          <a:p>
            <a:pPr algn="just">
              <a:buNone/>
            </a:pPr>
            <a:r>
              <a:rPr lang="ru-RU" dirty="0" smtClean="0"/>
              <a:t>     Читать нужно вместе с ребенком: берите книгу, садитесь рядом и </a:t>
            </a:r>
            <a:r>
              <a:rPr lang="ru-RU" dirty="0" err="1" smtClean="0"/>
              <a:t>чи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smtClean="0"/>
              <a:t>тайте. Когда систематически книги читаются вслух, то со временем ребе-</a:t>
            </a:r>
          </a:p>
          <a:p>
            <a:pPr algn="just">
              <a:buNone/>
            </a:pPr>
            <a:r>
              <a:rPr lang="ru-RU" dirty="0" smtClean="0"/>
              <a:t>нок начинает понимать структуру произведения: где начало и конец про-</a:t>
            </a:r>
          </a:p>
          <a:p>
            <a:pPr algn="just">
              <a:buNone/>
            </a:pPr>
            <a:r>
              <a:rPr lang="ru-RU" dirty="0" smtClean="0"/>
              <a:t>изведения, как развивается сюжет. У ребенка развивается логическое </a:t>
            </a:r>
          </a:p>
          <a:p>
            <a:pPr algn="just">
              <a:buNone/>
            </a:pPr>
            <a:r>
              <a:rPr lang="ru-RU" dirty="0" smtClean="0"/>
              <a:t>мышление. Благодаря чтению ребенок учится правильно составлять </a:t>
            </a:r>
          </a:p>
          <a:p>
            <a:pPr algn="just">
              <a:buNone/>
            </a:pPr>
            <a:r>
              <a:rPr lang="ru-RU" dirty="0" smtClean="0"/>
              <a:t>предложения, его словарный запас расширяется, развивается </a:t>
            </a:r>
            <a:r>
              <a:rPr lang="ru-RU" dirty="0" err="1" smtClean="0"/>
              <a:t>воображе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err="1" smtClean="0"/>
              <a:t>ние</a:t>
            </a:r>
            <a:r>
              <a:rPr lang="ru-RU" dirty="0" smtClean="0"/>
              <a:t>. Кроме того, у ребенка формируется умение слушать, а это очень </a:t>
            </a:r>
          </a:p>
          <a:p>
            <a:pPr algn="just">
              <a:buNone/>
            </a:pPr>
            <a:r>
              <a:rPr lang="ru-RU" dirty="0" smtClean="0"/>
              <a:t>важное качество.</a:t>
            </a:r>
            <a:endParaRPr lang="ru-RU" dirty="0"/>
          </a:p>
        </p:txBody>
      </p:sp>
      <p:pic>
        <p:nvPicPr>
          <p:cNvPr id="6" name="Рисунок 5" descr="Oshibka-1305-oshibka-chteniya-iz-fayl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289"/>
          <a:stretch>
            <a:fillRect/>
          </a:stretch>
        </p:blipFill>
        <p:spPr>
          <a:xfrm>
            <a:off x="5334000" y="4800600"/>
            <a:ext cx="2171585" cy="170030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3255_html_111b0bd0.jpg"/>
          <p:cNvPicPr>
            <a:picLocks noChangeAspect="1"/>
          </p:cNvPicPr>
          <p:nvPr/>
        </p:nvPicPr>
        <p:blipFill>
          <a:blip r:embed="rId2"/>
          <a:srcRect t="43333"/>
          <a:stretch>
            <a:fillRect/>
          </a:stretch>
        </p:blipFill>
        <p:spPr>
          <a:xfrm>
            <a:off x="0" y="0"/>
            <a:ext cx="9144000" cy="690560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     Опыт показывает, что те дети, которым читали книги в детстве, рассказывали </a:t>
            </a:r>
          </a:p>
          <a:p>
            <a:pPr algn="just">
              <a:buNone/>
            </a:pPr>
            <a:r>
              <a:rPr lang="ru-RU" dirty="0" smtClean="0"/>
              <a:t>сказки, став взрослыми, много читают. Чтение помогает ребенку лучше узнать </a:t>
            </a:r>
          </a:p>
          <a:p>
            <a:pPr algn="just">
              <a:buNone/>
            </a:pPr>
            <a:r>
              <a:rPr lang="ru-RU" dirty="0" smtClean="0"/>
              <a:t>родной язык, развивает фантазию.</a:t>
            </a:r>
          </a:p>
          <a:p>
            <a:pPr algn="just">
              <a:buNone/>
            </a:pPr>
            <a:r>
              <a:rPr lang="ru-RU" dirty="0" smtClean="0"/>
              <a:t>     Считается, что читать не любят именно те дети, в семьях которых не было </a:t>
            </a:r>
            <a:r>
              <a:rPr lang="ru-RU" dirty="0" err="1" smtClean="0"/>
              <a:t>тра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err="1" smtClean="0"/>
              <a:t>диции</a:t>
            </a:r>
            <a:r>
              <a:rPr lang="ru-RU" dirty="0" smtClean="0"/>
              <a:t> чтения вслух. Плохо так же, когда ребенка заставляют читать в раннем </a:t>
            </a:r>
          </a:p>
          <a:p>
            <a:pPr algn="just">
              <a:buNone/>
            </a:pPr>
            <a:r>
              <a:rPr lang="ru-RU" dirty="0" smtClean="0"/>
              <a:t>детстве, ожидают от него больших успехов, это может отбить охоту у ребенка к </a:t>
            </a:r>
          </a:p>
          <a:p>
            <a:pPr algn="just">
              <a:buNone/>
            </a:pPr>
            <a:r>
              <a:rPr lang="ru-RU" dirty="0" smtClean="0"/>
              <a:t>чтению. Не отказывайте ребенку, когда он просит послушать, как он сам читает.</a:t>
            </a:r>
          </a:p>
          <a:p>
            <a:pPr algn="just">
              <a:buNone/>
            </a:pPr>
            <a:r>
              <a:rPr lang="ru-RU" dirty="0" smtClean="0"/>
              <a:t>     Зачем читать детям книги?</a:t>
            </a:r>
          </a:p>
          <a:p>
            <a:pPr algn="just">
              <a:buNone/>
            </a:pPr>
            <a:r>
              <a:rPr lang="ru-RU" dirty="0" smtClean="0"/>
              <a:t>     Дети имеют огромную потребность, чтобы родители читали им вслух. Для </a:t>
            </a:r>
            <a:r>
              <a:rPr lang="ru-RU" dirty="0" err="1" smtClean="0"/>
              <a:t>бла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err="1" smtClean="0"/>
              <a:t>гополучного</a:t>
            </a:r>
            <a:r>
              <a:rPr lang="ru-RU" dirty="0" smtClean="0"/>
              <a:t> развития ребенка семейное чтение очень значимо, и не только пока</a:t>
            </a:r>
          </a:p>
          <a:p>
            <a:pPr algn="just">
              <a:buNone/>
            </a:pPr>
            <a:r>
              <a:rPr lang="ru-RU" dirty="0" smtClean="0"/>
              <a:t> ребенок сам не умеет читать, но и в более позднем возрасте. Дети с </a:t>
            </a:r>
            <a:r>
              <a:rPr lang="ru-RU" dirty="0" err="1" smtClean="0"/>
              <a:t>нетерпе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err="1" smtClean="0"/>
              <a:t>нием</a:t>
            </a:r>
            <a:r>
              <a:rPr lang="ru-RU" dirty="0" smtClean="0"/>
              <a:t> ждут, когда же у мамы или папы найдется для них время.</a:t>
            </a:r>
          </a:p>
          <a:p>
            <a:pPr algn="just">
              <a:buNone/>
            </a:pPr>
            <a:r>
              <a:rPr lang="ru-RU" dirty="0" smtClean="0"/>
              <a:t>     Чтобы ребенок  рос  психически здоровым, ему необходимо полноценное об-</a:t>
            </a:r>
          </a:p>
          <a:p>
            <a:pPr algn="just">
              <a:buNone/>
            </a:pPr>
            <a:r>
              <a:rPr lang="ru-RU" dirty="0" err="1" smtClean="0"/>
              <a:t>щение</a:t>
            </a:r>
            <a:r>
              <a:rPr lang="ru-RU" dirty="0" smtClean="0"/>
              <a:t> с родителями, личностное общение, когда внимание уделяется ему пол-</a:t>
            </a:r>
          </a:p>
          <a:p>
            <a:pPr algn="just">
              <a:buNone/>
            </a:pPr>
            <a:r>
              <a:rPr lang="ru-RU" dirty="0" err="1" smtClean="0"/>
              <a:t>ностью</a:t>
            </a:r>
            <a:r>
              <a:rPr lang="ru-RU" dirty="0" smtClean="0"/>
              <a:t>, и совместное чтение дает такую возможность.</a:t>
            </a:r>
            <a:endParaRPr lang="ru-RU" dirty="0"/>
          </a:p>
        </p:txBody>
      </p:sp>
      <p:pic>
        <p:nvPicPr>
          <p:cNvPr id="5" name="Рисунок 4" descr="Oshibka-1305-oshibka-chteniya-iz-fayl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289"/>
          <a:stretch>
            <a:fillRect/>
          </a:stretch>
        </p:blipFill>
        <p:spPr>
          <a:xfrm>
            <a:off x="5334000" y="4800600"/>
            <a:ext cx="2171585" cy="170030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3255_html_111b0bd0.jpg"/>
          <p:cNvPicPr>
            <a:picLocks noChangeAspect="1"/>
          </p:cNvPicPr>
          <p:nvPr/>
        </p:nvPicPr>
        <p:blipFill>
          <a:blip r:embed="rId2"/>
          <a:srcRect t="43333"/>
          <a:stretch>
            <a:fillRect/>
          </a:stretch>
        </p:blipFill>
        <p:spPr>
          <a:xfrm>
            <a:off x="0" y="0"/>
            <a:ext cx="9144000" cy="69056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Удовлетворение потребности </a:t>
            </a:r>
            <a:br>
              <a:rPr lang="ru-RU" sz="4000" dirty="0" smtClean="0"/>
            </a:br>
            <a:r>
              <a:rPr lang="ru-RU" sz="4000" dirty="0" smtClean="0"/>
              <a:t>в безопасности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1"/>
            <a:ext cx="8229600" cy="2209800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     </a:t>
            </a:r>
            <a:r>
              <a:rPr lang="ru-RU" sz="2100" dirty="0" smtClean="0"/>
              <a:t>Когда ребенок сидит на коленях у мамы или папы (или рядом с родителем, </a:t>
            </a:r>
          </a:p>
          <a:p>
            <a:pPr algn="just">
              <a:buNone/>
            </a:pPr>
            <a:r>
              <a:rPr lang="ru-RU" sz="2100" dirty="0" smtClean="0"/>
              <a:t>прижавшись к нему) во время чтения книги, у него создается ощущение </a:t>
            </a:r>
            <a:r>
              <a:rPr lang="ru-RU" sz="2100" dirty="0" err="1" smtClean="0"/>
              <a:t>близос</a:t>
            </a:r>
            <a:r>
              <a:rPr lang="ru-RU" sz="2100" dirty="0" smtClean="0"/>
              <a:t>-</a:t>
            </a:r>
          </a:p>
          <a:p>
            <a:pPr algn="just">
              <a:buNone/>
            </a:pPr>
            <a:r>
              <a:rPr lang="ru-RU" sz="2100" dirty="0" err="1" smtClean="0"/>
              <a:t>ти</a:t>
            </a:r>
            <a:r>
              <a:rPr lang="ru-RU" sz="2100" dirty="0" smtClean="0"/>
              <a:t>, защищенности и безопасности.  Создается единое пространство, чувство со-</a:t>
            </a:r>
          </a:p>
          <a:p>
            <a:pPr algn="just">
              <a:buNone/>
            </a:pPr>
            <a:r>
              <a:rPr lang="ru-RU" sz="2100" dirty="0" smtClean="0"/>
              <a:t>причастности. Такие моменты имеют сильное влияние на формирование ком-</a:t>
            </a:r>
          </a:p>
          <a:p>
            <a:pPr algn="just">
              <a:buNone/>
            </a:pPr>
            <a:r>
              <a:rPr lang="ru-RU" sz="2100" dirty="0" err="1" smtClean="0"/>
              <a:t>Фортного</a:t>
            </a:r>
            <a:r>
              <a:rPr lang="ru-RU" sz="2100" dirty="0" smtClean="0"/>
              <a:t> ощущения мира.</a:t>
            </a:r>
            <a:endParaRPr lang="ru-RU" sz="2100" dirty="0"/>
          </a:p>
        </p:txBody>
      </p:sp>
      <p:pic>
        <p:nvPicPr>
          <p:cNvPr id="5" name="Рисунок 4" descr="Oshibka-1305-oshibka-chteniya-iz-fayl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289"/>
          <a:stretch>
            <a:fillRect/>
          </a:stretch>
        </p:blipFill>
        <p:spPr>
          <a:xfrm>
            <a:off x="5334000" y="4800600"/>
            <a:ext cx="2171585" cy="170030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3255_html_111b0bd0.jpg"/>
          <p:cNvPicPr>
            <a:picLocks noChangeAspect="1"/>
          </p:cNvPicPr>
          <p:nvPr/>
        </p:nvPicPr>
        <p:blipFill>
          <a:blip r:embed="rId2"/>
          <a:srcRect t="43333"/>
          <a:stretch>
            <a:fillRect/>
          </a:stretch>
        </p:blipFill>
        <p:spPr>
          <a:xfrm>
            <a:off x="0" y="0"/>
            <a:ext cx="9144000" cy="69056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Чувство ценности и значимости</a:t>
            </a:r>
            <a:br>
              <a:rPr lang="ru-RU" sz="3600" dirty="0" smtClean="0"/>
            </a:br>
            <a:r>
              <a:rPr lang="ru-RU" sz="3600" dirty="0" smtClean="0"/>
              <a:t>своего «Я» и своих интересов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981199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sz="2300" dirty="0" smtClean="0"/>
              <a:t>     Когда родители читают то, что интересно ребенку и готовы обсуждать с ним </a:t>
            </a:r>
          </a:p>
          <a:p>
            <a:pPr algn="just">
              <a:buNone/>
            </a:pPr>
            <a:r>
              <a:rPr lang="ru-RU" sz="2300" dirty="0" smtClean="0"/>
              <a:t>значимые для него темы, стремятся как можно лучше понять его взгляды, у ре-</a:t>
            </a:r>
          </a:p>
          <a:p>
            <a:pPr algn="just">
              <a:buNone/>
            </a:pPr>
            <a:r>
              <a:rPr lang="ru-RU" sz="2300" dirty="0" err="1" smtClean="0"/>
              <a:t>бенка</a:t>
            </a:r>
            <a:r>
              <a:rPr lang="ru-RU" sz="2300" dirty="0" smtClean="0"/>
              <a:t> формируется представление о себе как о значимой личности, чьи потреб-</a:t>
            </a:r>
          </a:p>
          <a:p>
            <a:pPr algn="just">
              <a:buNone/>
            </a:pPr>
            <a:r>
              <a:rPr lang="ru-RU" sz="2300" dirty="0" err="1" smtClean="0"/>
              <a:t>ности</a:t>
            </a:r>
            <a:r>
              <a:rPr lang="ru-RU" sz="2300" dirty="0" smtClean="0"/>
              <a:t> и интересы важны (так как им уделяют внимание такие важные люди – </a:t>
            </a:r>
          </a:p>
          <a:p>
            <a:pPr algn="just">
              <a:buNone/>
            </a:pPr>
            <a:r>
              <a:rPr lang="ru-RU" sz="2300" dirty="0" smtClean="0"/>
              <a:t>родители).</a:t>
            </a:r>
            <a:endParaRPr lang="ru-RU" sz="2300" dirty="0"/>
          </a:p>
        </p:txBody>
      </p:sp>
      <p:pic>
        <p:nvPicPr>
          <p:cNvPr id="5" name="Рисунок 4" descr="Oshibka-1305-oshibka-chteniya-iz-fayl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289"/>
          <a:stretch>
            <a:fillRect/>
          </a:stretch>
        </p:blipFill>
        <p:spPr>
          <a:xfrm>
            <a:off x="5562600" y="4267200"/>
            <a:ext cx="2171585" cy="170030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3255_html_111b0bd0.jpg"/>
          <p:cNvPicPr>
            <a:picLocks noChangeAspect="1"/>
          </p:cNvPicPr>
          <p:nvPr/>
        </p:nvPicPr>
        <p:blipFill>
          <a:blip r:embed="rId2"/>
          <a:srcRect t="43333"/>
          <a:stretch>
            <a:fillRect/>
          </a:stretch>
        </p:blipFill>
        <p:spPr>
          <a:xfrm>
            <a:off x="0" y="0"/>
            <a:ext cx="9144000" cy="69056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Формирование ценностей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     Книга влияет на нравственные идеалы ребенка, формируя его ценности. Герои</a:t>
            </a:r>
          </a:p>
          <a:p>
            <a:pPr algn="just">
              <a:buNone/>
            </a:pPr>
            <a:r>
              <a:rPr lang="ru-RU" dirty="0" smtClean="0"/>
              <a:t> книг совершают различные поступки, переживают разные жизненные ситуации,</a:t>
            </a:r>
          </a:p>
          <a:p>
            <a:pPr algn="just">
              <a:buNone/>
            </a:pPr>
            <a:r>
              <a:rPr lang="ru-RU" dirty="0" smtClean="0"/>
              <a:t>созвучные с миром ребенка или неизвестные ему. На примерах ситуаций, в </a:t>
            </a:r>
            <a:r>
              <a:rPr lang="ru-RU" dirty="0" err="1" smtClean="0"/>
              <a:t>кото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err="1" smtClean="0"/>
              <a:t>рые</a:t>
            </a:r>
            <a:r>
              <a:rPr lang="ru-RU" dirty="0" smtClean="0"/>
              <a:t> попадают герои книг, ребенок учится понимать, что такое добро и зло, </a:t>
            </a:r>
            <a:r>
              <a:rPr lang="ru-RU" dirty="0" err="1" smtClean="0"/>
              <a:t>друж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smtClean="0"/>
              <a:t>ба и предательство, сочувствие, долг,  честь. И задача родителей помочь увидеть</a:t>
            </a:r>
          </a:p>
          <a:p>
            <a:pPr algn="just">
              <a:buNone/>
            </a:pPr>
            <a:r>
              <a:rPr lang="ru-RU" dirty="0" smtClean="0"/>
              <a:t> отражение этих ценностей в жизни ребенка.</a:t>
            </a:r>
            <a:endParaRPr lang="ru-RU" dirty="0"/>
          </a:p>
        </p:txBody>
      </p:sp>
      <p:pic>
        <p:nvPicPr>
          <p:cNvPr id="5" name="Рисунок 4" descr="Oshibka-1305-oshibka-chteniya-iz-fayl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289"/>
          <a:stretch>
            <a:fillRect/>
          </a:stretch>
        </p:blipFill>
        <p:spPr>
          <a:xfrm>
            <a:off x="5638800" y="4343400"/>
            <a:ext cx="2171585" cy="170030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3255_html_111b0bd0.jpg"/>
          <p:cNvPicPr>
            <a:picLocks noChangeAspect="1"/>
          </p:cNvPicPr>
          <p:nvPr/>
        </p:nvPicPr>
        <p:blipFill>
          <a:blip r:embed="rId2"/>
          <a:srcRect t="43333"/>
          <a:stretch>
            <a:fillRect/>
          </a:stretch>
        </p:blipFill>
        <p:spPr>
          <a:xfrm>
            <a:off x="0" y="0"/>
            <a:ext cx="9144000" cy="69056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err="1" smtClean="0"/>
              <a:t>Отреагирование</a:t>
            </a:r>
            <a:r>
              <a:rPr lang="ru-RU" sz="3600" dirty="0" smtClean="0"/>
              <a:t> значимых переживаний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199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     Книга – это и средство </a:t>
            </a:r>
            <a:r>
              <a:rPr lang="ru-RU" dirty="0" err="1" smtClean="0"/>
              <a:t>отреагирования</a:t>
            </a:r>
            <a:r>
              <a:rPr lang="ru-RU" dirty="0" smtClean="0"/>
              <a:t> (разрядки) переживаний, болезненных </a:t>
            </a:r>
          </a:p>
          <a:p>
            <a:pPr algn="just">
              <a:buNone/>
            </a:pPr>
            <a:r>
              <a:rPr lang="ru-RU" dirty="0" smtClean="0"/>
              <a:t>или пугающих ребенка, с которыми не всегда есть возможность совладать в при-</a:t>
            </a:r>
          </a:p>
          <a:p>
            <a:pPr algn="just">
              <a:buNone/>
            </a:pPr>
            <a:r>
              <a:rPr lang="ru-RU" dirty="0" err="1" smtClean="0"/>
              <a:t>вычной</a:t>
            </a:r>
            <a:r>
              <a:rPr lang="ru-RU" dirty="0" smtClean="0"/>
              <a:t> ситуации. Ребенок совместно с героем переживает его неудачи и </a:t>
            </a:r>
            <a:r>
              <a:rPr lang="ru-RU" dirty="0" err="1" smtClean="0"/>
              <a:t>побе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err="1" smtClean="0"/>
              <a:t>ды</a:t>
            </a:r>
            <a:r>
              <a:rPr lang="ru-RU" dirty="0" smtClean="0"/>
              <a:t>, преодолевает страхи и трудности на пути к поставленной цели. Тем самым </a:t>
            </a:r>
          </a:p>
          <a:p>
            <a:pPr algn="just">
              <a:buNone/>
            </a:pPr>
            <a:r>
              <a:rPr lang="ru-RU" dirty="0" smtClean="0"/>
              <a:t>освобождаясь от своих собственных страхов и негативных переживаний. Именно</a:t>
            </a:r>
          </a:p>
          <a:p>
            <a:pPr algn="just">
              <a:buNone/>
            </a:pPr>
            <a:r>
              <a:rPr lang="ru-RU" dirty="0" smtClean="0"/>
              <a:t> поэтому ребенок может много раз перечитывать какой-то сюжет (или книгу </a:t>
            </a:r>
            <a:r>
              <a:rPr lang="ru-RU" dirty="0" err="1" smtClean="0"/>
              <a:t>це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smtClean="0"/>
              <a:t>ликом), если это созвучно его жизненной ситуации. Ребенок еще и еще раз пере-</a:t>
            </a:r>
          </a:p>
          <a:p>
            <a:pPr algn="just">
              <a:buNone/>
            </a:pPr>
            <a:r>
              <a:rPr lang="ru-RU" dirty="0" err="1" smtClean="0"/>
              <a:t>живает</a:t>
            </a:r>
            <a:r>
              <a:rPr lang="ru-RU" dirty="0" smtClean="0"/>
              <a:t> то, с чем он пока не может справиться в реальности.</a:t>
            </a:r>
            <a:endParaRPr lang="ru-RU" dirty="0"/>
          </a:p>
        </p:txBody>
      </p:sp>
      <p:pic>
        <p:nvPicPr>
          <p:cNvPr id="5" name="Рисунок 4" descr="Oshibka-1305-oshibka-chteniya-iz-fayl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289"/>
          <a:stretch>
            <a:fillRect/>
          </a:stretch>
        </p:blipFill>
        <p:spPr>
          <a:xfrm>
            <a:off x="5334000" y="4419600"/>
            <a:ext cx="2171585" cy="170030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3255_html_111b0bd0.jpg"/>
          <p:cNvPicPr>
            <a:picLocks noChangeAspect="1"/>
          </p:cNvPicPr>
          <p:nvPr/>
        </p:nvPicPr>
        <p:blipFill>
          <a:blip r:embed="rId2"/>
          <a:srcRect t="43333"/>
          <a:stretch>
            <a:fillRect/>
          </a:stretch>
        </p:blipFill>
        <p:spPr>
          <a:xfrm>
            <a:off x="0" y="0"/>
            <a:ext cx="9144000" cy="69056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Обучение новым или необходимым моделям поведения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599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     Через книгу ребенок воспринимает различные модели поведения (как </a:t>
            </a:r>
            <a:r>
              <a:rPr lang="ru-RU" dirty="0" err="1" smtClean="0"/>
              <a:t>дру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smtClean="0"/>
              <a:t>жить, как добиваться цели, как решать конфликты), которые могут быть </a:t>
            </a:r>
            <a:r>
              <a:rPr lang="ru-RU" dirty="0" err="1" smtClean="0"/>
              <a:t>эффек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err="1" smtClean="0"/>
              <a:t>тивны</a:t>
            </a:r>
            <a:r>
              <a:rPr lang="ru-RU" dirty="0" smtClean="0"/>
              <a:t> в различных жизненных ситуациях. Наибольший эффект может быть </a:t>
            </a:r>
            <a:r>
              <a:rPr lang="ru-RU" dirty="0" err="1" smtClean="0"/>
              <a:t>дос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err="1" smtClean="0"/>
              <a:t>тигнут</a:t>
            </a:r>
            <a:r>
              <a:rPr lang="ru-RU" dirty="0" smtClean="0"/>
              <a:t>, если чтение дополняется также совместным обсуждением, кто и что вы-</a:t>
            </a:r>
          </a:p>
          <a:p>
            <a:pPr algn="just">
              <a:buNone/>
            </a:pPr>
            <a:r>
              <a:rPr lang="ru-RU" dirty="0" smtClean="0"/>
              <a:t>нес для себя, что понравилось, что было близко, напугало, позабавило. Родители </a:t>
            </a:r>
          </a:p>
          <a:p>
            <a:pPr algn="just">
              <a:buNone/>
            </a:pPr>
            <a:r>
              <a:rPr lang="ru-RU" dirty="0" smtClean="0"/>
              <a:t>могут помочь ребенку увидеть аналогии прочитанного с его собственной </a:t>
            </a:r>
          </a:p>
          <a:p>
            <a:pPr algn="just">
              <a:buNone/>
            </a:pPr>
            <a:r>
              <a:rPr lang="ru-RU" dirty="0" smtClean="0"/>
              <a:t>жизнью.</a:t>
            </a:r>
            <a:endParaRPr lang="ru-RU" dirty="0"/>
          </a:p>
        </p:txBody>
      </p:sp>
      <p:pic>
        <p:nvPicPr>
          <p:cNvPr id="5" name="Рисунок 4" descr="Oshibka-1305-oshibka-chteniya-iz-fayl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289"/>
          <a:stretch>
            <a:fillRect/>
          </a:stretch>
        </p:blipFill>
        <p:spPr>
          <a:xfrm>
            <a:off x="5486400" y="4267200"/>
            <a:ext cx="2171585" cy="170030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3255_html_111b0bd0.jpg"/>
          <p:cNvPicPr>
            <a:picLocks noChangeAspect="1"/>
          </p:cNvPicPr>
          <p:nvPr/>
        </p:nvPicPr>
        <p:blipFill>
          <a:blip r:embed="rId2"/>
          <a:srcRect t="43333"/>
          <a:stretch>
            <a:fillRect/>
          </a:stretch>
        </p:blipFill>
        <p:spPr>
          <a:xfrm>
            <a:off x="0" y="0"/>
            <a:ext cx="9144000" cy="690560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Как правило, в семьях, где родители часто</a:t>
            </a:r>
          </a:p>
          <a:p>
            <a:pPr algn="just">
              <a:buNone/>
            </a:pPr>
            <a:r>
              <a:rPr lang="ru-RU" dirty="0" smtClean="0"/>
              <a:t>и много читают детям, существует </a:t>
            </a:r>
            <a:r>
              <a:rPr lang="ru-RU" dirty="0" err="1" smtClean="0"/>
              <a:t>гармонич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err="1" smtClean="0"/>
              <a:t>ная</a:t>
            </a:r>
            <a:r>
              <a:rPr lang="ru-RU" dirty="0" smtClean="0"/>
              <a:t>, доброжелательная атмосфера. Чтение </a:t>
            </a:r>
          </a:p>
          <a:p>
            <a:pPr algn="just">
              <a:buNone/>
            </a:pPr>
            <a:r>
              <a:rPr lang="ru-RU" dirty="0" smtClean="0"/>
              <a:t>книг родителями своему ребенку можно рас-</a:t>
            </a:r>
          </a:p>
          <a:p>
            <a:pPr algn="just">
              <a:buNone/>
            </a:pPr>
            <a:r>
              <a:rPr lang="ru-RU" dirty="0" smtClean="0"/>
              <a:t>сматривать как показатель благополучной </a:t>
            </a:r>
          </a:p>
          <a:p>
            <a:pPr algn="just">
              <a:buNone/>
            </a:pPr>
            <a:r>
              <a:rPr lang="ru-RU" dirty="0" smtClean="0"/>
              <a:t>семьи, в таких семьях низкий уровень </a:t>
            </a:r>
            <a:r>
              <a:rPr lang="ru-RU" dirty="0" err="1" smtClean="0"/>
              <a:t>наси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smtClean="0"/>
              <a:t>лия и семейной дисгармонии.</a:t>
            </a:r>
            <a:endParaRPr lang="ru-RU" dirty="0"/>
          </a:p>
        </p:txBody>
      </p:sp>
      <p:pic>
        <p:nvPicPr>
          <p:cNvPr id="5" name="Рисунок 4" descr="Oshibka-1305-oshibka-chteniya-iz-fayl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289"/>
          <a:stretch>
            <a:fillRect/>
          </a:stretch>
        </p:blipFill>
        <p:spPr>
          <a:xfrm>
            <a:off x="5334000" y="4876800"/>
            <a:ext cx="2171585" cy="17003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778</Words>
  <PresentationFormat>Экран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Книга в жизни ребенка</vt:lpstr>
      <vt:lpstr>Слайд 2</vt:lpstr>
      <vt:lpstr>Слайд 3</vt:lpstr>
      <vt:lpstr>Удовлетворение потребности  в безопасности </vt:lpstr>
      <vt:lpstr>Чувство ценности и значимости своего «Я» и своих интересов </vt:lpstr>
      <vt:lpstr> Формирование ценностей </vt:lpstr>
      <vt:lpstr> Отреагирование значимых переживаний </vt:lpstr>
      <vt:lpstr>Обучение новым или необходимым моделям поведения 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Книга в жизни ребенка</dc:title>
  <dc:creator>алёна</dc:creator>
  <cp:lastModifiedBy>алёна</cp:lastModifiedBy>
  <cp:revision>8</cp:revision>
  <dcterms:created xsi:type="dcterms:W3CDTF">2015-04-24T13:16:04Z</dcterms:created>
  <dcterms:modified xsi:type="dcterms:W3CDTF">2015-05-03T15:12:12Z</dcterms:modified>
</cp:coreProperties>
</file>