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85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ADA8725-4A0B-4077-8B6D-D973C43C85F1}" type="datetimeFigureOut">
              <a:rPr lang="ru-RU" smtClean="0"/>
              <a:pPr/>
              <a:t>17.03.2011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97EF8A1-134A-4036-9172-D4A5F3448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DA8725-4A0B-4077-8B6D-D973C43C85F1}" type="datetimeFigureOut">
              <a:rPr lang="ru-RU" smtClean="0"/>
              <a:pPr/>
              <a:t>17.03.2011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7EF8A1-134A-4036-9172-D4A5F3448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DA8725-4A0B-4077-8B6D-D973C43C85F1}" type="datetimeFigureOut">
              <a:rPr lang="ru-RU" smtClean="0"/>
              <a:pPr/>
              <a:t>17.03.2011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7EF8A1-134A-4036-9172-D4A5F3448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BD2E2DA-2284-4E53-B88F-8819845B92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DA8725-4A0B-4077-8B6D-D973C43C85F1}" type="datetimeFigureOut">
              <a:rPr lang="ru-RU" smtClean="0"/>
              <a:pPr/>
              <a:t>17.03.2011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7EF8A1-134A-4036-9172-D4A5F3448E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DA8725-4A0B-4077-8B6D-D973C43C85F1}" type="datetimeFigureOut">
              <a:rPr lang="ru-RU" smtClean="0"/>
              <a:pPr/>
              <a:t>17.03.2011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7EF8A1-134A-4036-9172-D4A5F3448E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DA8725-4A0B-4077-8B6D-D973C43C85F1}" type="datetimeFigureOut">
              <a:rPr lang="ru-RU" smtClean="0"/>
              <a:pPr/>
              <a:t>17.03.2011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7EF8A1-134A-4036-9172-D4A5F3448E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DA8725-4A0B-4077-8B6D-D973C43C85F1}" type="datetimeFigureOut">
              <a:rPr lang="ru-RU" smtClean="0"/>
              <a:pPr/>
              <a:t>17.03.2011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7EF8A1-134A-4036-9172-D4A5F3448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DA8725-4A0B-4077-8B6D-D973C43C85F1}" type="datetimeFigureOut">
              <a:rPr lang="ru-RU" smtClean="0"/>
              <a:pPr/>
              <a:t>17.03.2011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7EF8A1-134A-4036-9172-D4A5F3448E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DA8725-4A0B-4077-8B6D-D973C43C85F1}" type="datetimeFigureOut">
              <a:rPr lang="ru-RU" smtClean="0"/>
              <a:pPr/>
              <a:t>17.03.2011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7EF8A1-134A-4036-9172-D4A5F3448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ADA8725-4A0B-4077-8B6D-D973C43C85F1}" type="datetimeFigureOut">
              <a:rPr lang="ru-RU" smtClean="0"/>
              <a:pPr/>
              <a:t>17.03.2011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7EF8A1-134A-4036-9172-D4A5F3448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ADA8725-4A0B-4077-8B6D-D973C43C85F1}" type="datetimeFigureOut">
              <a:rPr lang="ru-RU" smtClean="0"/>
              <a:pPr/>
              <a:t>17.03.2011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97EF8A1-134A-4036-9172-D4A5F3448E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ADA8725-4A0B-4077-8B6D-D973C43C85F1}" type="datetimeFigureOut">
              <a:rPr lang="ru-RU" smtClean="0"/>
              <a:pPr/>
              <a:t>17.03.2011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97EF8A1-134A-4036-9172-D4A5F3448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38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3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2.png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audio" Target="../media/audio5.wav"/><Relationship Id="rId9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2.png"/><Relationship Id="rId2" Type="http://schemas.openxmlformats.org/officeDocument/2006/relationships/audio" Target="../media/audio5.wav"/><Relationship Id="rId1" Type="http://schemas.openxmlformats.org/officeDocument/2006/relationships/audio" Target="../media/audio6.wav"/><Relationship Id="rId6" Type="http://schemas.openxmlformats.org/officeDocument/2006/relationships/audio" Target="../media/audio4.wav"/><Relationship Id="rId5" Type="http://schemas.openxmlformats.org/officeDocument/2006/relationships/image" Target="../media/image46.png"/><Relationship Id="rId10" Type="http://schemas.openxmlformats.org/officeDocument/2006/relationships/image" Target="../media/image45.png"/><Relationship Id="rId4" Type="http://schemas.openxmlformats.org/officeDocument/2006/relationships/image" Target="../media/image47.png"/><Relationship Id="rId9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5.wav"/><Relationship Id="rId7" Type="http://schemas.openxmlformats.org/officeDocument/2006/relationships/audio" Target="../media/audio4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6" Type="http://schemas.openxmlformats.org/officeDocument/2006/relationships/image" Target="../media/image42.png"/><Relationship Id="rId5" Type="http://schemas.openxmlformats.org/officeDocument/2006/relationships/image" Target="../media/image46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5.wav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6" Type="http://schemas.openxmlformats.org/officeDocument/2006/relationships/image" Target="../media/image42.png"/><Relationship Id="rId5" Type="http://schemas.openxmlformats.org/officeDocument/2006/relationships/image" Target="../media/image46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6.png"/><Relationship Id="rId9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357429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«В волшебном  мире слов»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9144000" cy="3428999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Добро пожаловать!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180c89b11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colec14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2071678"/>
            <a:ext cx="2143140" cy="2532802"/>
          </a:xfrm>
          <a:prstGeom prst="rect">
            <a:avLst/>
          </a:prstGeom>
        </p:spPr>
      </p:pic>
      <p:pic>
        <p:nvPicPr>
          <p:cNvPr id="4" name="Рисунок 3" descr="Изображение 746.jpg"/>
          <p:cNvPicPr>
            <a:picLocks noChangeAspect="1"/>
          </p:cNvPicPr>
          <p:nvPr/>
        </p:nvPicPr>
        <p:blipFill>
          <a:blip r:embed="rId4" cstate="print"/>
          <a:srcRect l="5610" t="4928"/>
          <a:stretch>
            <a:fillRect/>
          </a:stretch>
        </p:blipFill>
        <p:spPr>
          <a:xfrm>
            <a:off x="5572132" y="2285992"/>
            <a:ext cx="2160481" cy="25717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29190" y="-214338"/>
            <a:ext cx="83058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 smtClean="0">
                <a:solidFill>
                  <a:srgbClr val="9933FF"/>
                </a:solidFill>
              </a:rPr>
              <a:t>,</a:t>
            </a:r>
            <a:endParaRPr lang="ru-RU" sz="19900" dirty="0">
              <a:solidFill>
                <a:srgbClr val="9933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6380" y="-214338"/>
            <a:ext cx="83058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 smtClean="0">
                <a:solidFill>
                  <a:srgbClr val="9933FF"/>
                </a:solidFill>
              </a:rPr>
              <a:t>,</a:t>
            </a:r>
            <a:endParaRPr lang="ru-RU" sz="19900" dirty="0">
              <a:solidFill>
                <a:srgbClr val="9933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32" y="714356"/>
            <a:ext cx="97815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b="1" dirty="0" smtClean="0"/>
              <a:t>о</a:t>
            </a:r>
            <a:endParaRPr lang="ru-RU" sz="115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1928794" y="1214422"/>
            <a:ext cx="1214446" cy="107157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57620" y="2786058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+</a:t>
            </a:r>
            <a:endParaRPr lang="ru-RU" sz="9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26772" y="4286256"/>
            <a:ext cx="378334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книга</a:t>
            </a:r>
            <a:endParaRPr lang="ru-RU" sz="115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5"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180c89b11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02456" y="4286256"/>
            <a:ext cx="323197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ночь</a:t>
            </a:r>
            <a:endParaRPr lang="ru-RU" sz="115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Рисунок 4" descr="Изображение 001.jpg"/>
          <p:cNvPicPr>
            <a:picLocks noChangeAspect="1"/>
          </p:cNvPicPr>
          <p:nvPr/>
        </p:nvPicPr>
        <p:blipFill>
          <a:blip r:embed="rId4" cstate="print"/>
          <a:srcRect r="11764" b="11184"/>
          <a:stretch>
            <a:fillRect/>
          </a:stretch>
        </p:blipFill>
        <p:spPr>
          <a:xfrm>
            <a:off x="1214414" y="2071678"/>
            <a:ext cx="2286016" cy="2571768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Русская печь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2071677"/>
            <a:ext cx="2300286" cy="28922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00496" y="2428868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+</a:t>
            </a:r>
            <a:endParaRPr lang="ru-RU" sz="9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00430" y="-428652"/>
            <a:ext cx="83058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 smtClean="0">
                <a:solidFill>
                  <a:srgbClr val="9933FF"/>
                </a:solidFill>
              </a:rPr>
              <a:t>,</a:t>
            </a:r>
            <a:endParaRPr lang="ru-RU" sz="19900" dirty="0">
              <a:solidFill>
                <a:srgbClr val="9933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7818" y="-714404"/>
            <a:ext cx="83058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 smtClean="0">
                <a:solidFill>
                  <a:srgbClr val="9933FF"/>
                </a:solidFill>
              </a:rPr>
              <a:t>,</a:t>
            </a:r>
            <a:endParaRPr lang="ru-RU" sz="19900" dirty="0">
              <a:solidFill>
                <a:srgbClr val="9933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9190" y="-714404"/>
            <a:ext cx="83058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 smtClean="0">
                <a:solidFill>
                  <a:srgbClr val="9933FF"/>
                </a:solidFill>
              </a:rPr>
              <a:t>,</a:t>
            </a:r>
            <a:endParaRPr lang="ru-RU" sz="19900" dirty="0">
              <a:solidFill>
                <a:srgbClr val="99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180c89b11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22269" y="4286256"/>
            <a:ext cx="319234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воля</a:t>
            </a:r>
            <a:endParaRPr lang="ru-RU" sz="115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-285776"/>
            <a:ext cx="3765775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13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</a:t>
            </a:r>
            <a:endParaRPr lang="ru-RU" sz="413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blipFill>
                <a:blip r:embed="rId4"/>
                <a:stretch>
                  <a:fillRect/>
                </a:stretch>
              </a:blip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6182" y="2000240"/>
            <a:ext cx="169469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b="1" dirty="0" smtClean="0">
                <a:blipFill>
                  <a:blip r:embed="rId5"/>
                  <a:stretch>
                    <a:fillRect/>
                  </a:stretch>
                </a:blipFill>
              </a:rPr>
              <a:t>ля</a:t>
            </a:r>
            <a:endParaRPr lang="ru-RU" sz="11500" b="1" dirty="0">
              <a:blipFill>
                <a:blip r:embed="rId5"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180c89b11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1729" y="4286256"/>
            <a:ext cx="315342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врач</a:t>
            </a:r>
            <a:endParaRPr lang="ru-RU" sz="115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 descr="clock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2143116"/>
            <a:ext cx="1748118" cy="17145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7224" y="0"/>
            <a:ext cx="3002746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13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</a:t>
            </a:r>
            <a:endParaRPr lang="ru-RU" sz="413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1714488"/>
            <a:ext cx="9124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b="1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а</a:t>
            </a:r>
            <a:endParaRPr lang="ru-RU" sz="11500" b="1" dirty="0"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248" y="2214554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+</a:t>
            </a:r>
            <a:endParaRPr lang="ru-RU" sz="9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29388" y="-642966"/>
            <a:ext cx="83058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 smtClean="0">
                <a:solidFill>
                  <a:srgbClr val="9933FF"/>
                </a:solidFill>
              </a:rPr>
              <a:t>,</a:t>
            </a:r>
            <a:endParaRPr lang="ru-RU" sz="19900" dirty="0">
              <a:solidFill>
                <a:srgbClr val="9933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16" y="-642966"/>
            <a:ext cx="83058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 smtClean="0">
                <a:solidFill>
                  <a:srgbClr val="9933FF"/>
                </a:solidFill>
              </a:rPr>
              <a:t>,</a:t>
            </a:r>
            <a:endParaRPr lang="ru-RU" sz="19900" dirty="0">
              <a:solidFill>
                <a:srgbClr val="9933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15206" y="-642966"/>
            <a:ext cx="83058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 smtClean="0">
                <a:solidFill>
                  <a:srgbClr val="9933FF"/>
                </a:solidFill>
              </a:rPr>
              <a:t>,</a:t>
            </a:r>
            <a:endParaRPr lang="ru-RU" sz="19900" dirty="0">
              <a:solidFill>
                <a:srgbClr val="99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180c89b11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98188" y="4286256"/>
            <a:ext cx="304051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друг</a:t>
            </a:r>
            <a:endParaRPr lang="ru-RU" sz="115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48" y="2214554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+</a:t>
            </a:r>
            <a:endParaRPr lang="ru-RU" sz="9600" b="1" dirty="0"/>
          </a:p>
        </p:txBody>
      </p:sp>
      <p:pic>
        <p:nvPicPr>
          <p:cNvPr id="7" name="Рисунок 6" descr="Изображение 3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1857364"/>
            <a:ext cx="2267712" cy="2194560"/>
          </a:xfrm>
          <a:prstGeom prst="rect">
            <a:avLst/>
          </a:prstGeom>
        </p:spPr>
      </p:pic>
      <p:pic>
        <p:nvPicPr>
          <p:cNvPr id="8" name="Рисунок 7" descr="Изображение 049.jpg"/>
          <p:cNvPicPr>
            <a:picLocks noChangeAspect="1"/>
          </p:cNvPicPr>
          <p:nvPr/>
        </p:nvPicPr>
        <p:blipFill>
          <a:blip r:embed="rId5" cstate="print"/>
          <a:srcRect l="6813" r="9156"/>
          <a:stretch>
            <a:fillRect/>
          </a:stretch>
        </p:blipFill>
        <p:spPr>
          <a:xfrm>
            <a:off x="5214942" y="1857364"/>
            <a:ext cx="2643206" cy="2560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72066" y="-714404"/>
            <a:ext cx="83058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 smtClean="0">
                <a:solidFill>
                  <a:srgbClr val="9933FF"/>
                </a:solidFill>
              </a:rPr>
              <a:t>,</a:t>
            </a:r>
            <a:endParaRPr lang="ru-RU" sz="19900" dirty="0">
              <a:solidFill>
                <a:srgbClr val="9933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4744" y="-785842"/>
            <a:ext cx="83058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 smtClean="0">
                <a:solidFill>
                  <a:srgbClr val="9933FF"/>
                </a:solidFill>
              </a:rPr>
              <a:t>,</a:t>
            </a:r>
            <a:endParaRPr lang="ru-RU" sz="19900" dirty="0">
              <a:solidFill>
                <a:srgbClr val="9933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8992" y="-785842"/>
            <a:ext cx="83058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 smtClean="0">
                <a:solidFill>
                  <a:srgbClr val="9933FF"/>
                </a:solidFill>
              </a:rPr>
              <a:t>,</a:t>
            </a:r>
            <a:endParaRPr lang="ru-RU" sz="19900" dirty="0">
              <a:solidFill>
                <a:srgbClr val="99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180c89b11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77743" y="4286256"/>
            <a:ext cx="488140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улыбка</a:t>
            </a:r>
            <a:endParaRPr lang="ru-RU" sz="115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Рисунок 5" descr="Изображение 316.jpg"/>
          <p:cNvPicPr>
            <a:picLocks noChangeAspect="1"/>
          </p:cNvPicPr>
          <p:nvPr/>
        </p:nvPicPr>
        <p:blipFill>
          <a:blip r:embed="rId4" cstate="print"/>
          <a:srcRect l="13317" t="13317" r="11221" b="11221"/>
          <a:stretch>
            <a:fillRect/>
          </a:stretch>
        </p:blipFill>
        <p:spPr>
          <a:xfrm>
            <a:off x="6286512" y="2428868"/>
            <a:ext cx="1714512" cy="1714512"/>
          </a:xfrm>
          <a:prstGeom prst="rect">
            <a:avLst/>
          </a:prstGeom>
        </p:spPr>
      </p:pic>
      <p:pic>
        <p:nvPicPr>
          <p:cNvPr id="7" name="Рисунок 6" descr="Изображение.jpg"/>
          <p:cNvPicPr>
            <a:picLocks noChangeAspect="1"/>
          </p:cNvPicPr>
          <p:nvPr/>
        </p:nvPicPr>
        <p:blipFill>
          <a:blip r:embed="rId5" cstate="print"/>
          <a:srcRect l="17756" t="10851" r="15660" b="5960"/>
          <a:stretch>
            <a:fillRect/>
          </a:stretch>
        </p:blipFill>
        <p:spPr>
          <a:xfrm>
            <a:off x="1214414" y="1928802"/>
            <a:ext cx="1397700" cy="21431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29256" y="2357430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+</a:t>
            </a:r>
            <a:endParaRPr lang="ru-RU" sz="9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71736" y="2357430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+</a:t>
            </a:r>
            <a:endParaRPr lang="ru-RU" sz="9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14678" y="1142984"/>
            <a:ext cx="2366352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39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blipFill>
                  <a:blip r:embed="rId6"/>
                  <a:stretch>
                    <a:fillRect/>
                  </a:stretch>
                </a:blip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ы</a:t>
            </a:r>
            <a:endParaRPr lang="ru-RU" sz="239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blipFill>
                <a:blip r:embed="rId6"/>
                <a:stretch>
                  <a:fillRect/>
                </a:stretch>
              </a:blip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388" y="0"/>
            <a:ext cx="83058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 smtClean="0">
                <a:solidFill>
                  <a:srgbClr val="9933FF"/>
                </a:solidFill>
              </a:rPr>
              <a:t>,</a:t>
            </a:r>
            <a:endParaRPr lang="ru-RU" sz="19900" dirty="0">
              <a:solidFill>
                <a:srgbClr val="9933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224" y="-714404"/>
            <a:ext cx="83058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 smtClean="0">
                <a:solidFill>
                  <a:srgbClr val="9933FF"/>
                </a:solidFill>
              </a:rPr>
              <a:t>,</a:t>
            </a:r>
            <a:endParaRPr lang="ru-RU" sz="19900" dirty="0">
              <a:solidFill>
                <a:srgbClr val="9933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2976" y="-714404"/>
            <a:ext cx="83058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 smtClean="0">
                <a:solidFill>
                  <a:srgbClr val="9933FF"/>
                </a:solidFill>
              </a:rPr>
              <a:t>,</a:t>
            </a:r>
            <a:endParaRPr lang="ru-RU" sz="19900" dirty="0">
              <a:solidFill>
                <a:srgbClr val="99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180c89b11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87568" y="4286256"/>
            <a:ext cx="546175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пятница</a:t>
            </a:r>
            <a:endParaRPr lang="ru-RU" sz="115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571480"/>
            <a:ext cx="2420856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5</a:t>
            </a:r>
            <a:endParaRPr lang="ru-RU" sz="3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blipFill>
                <a:blip r:embed="rId4"/>
                <a:stretch>
                  <a:fillRect/>
                </a:stretch>
              </a:blip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628" y="-214338"/>
            <a:ext cx="83058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 smtClean="0">
                <a:solidFill>
                  <a:srgbClr val="9933FF"/>
                </a:solidFill>
              </a:rPr>
              <a:t>,</a:t>
            </a:r>
            <a:endParaRPr lang="ru-RU" sz="19900" dirty="0">
              <a:solidFill>
                <a:srgbClr val="9933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438" y="-214338"/>
            <a:ext cx="83058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 smtClean="0">
                <a:solidFill>
                  <a:srgbClr val="9933FF"/>
                </a:solidFill>
              </a:rPr>
              <a:t>,</a:t>
            </a:r>
            <a:endParaRPr lang="ru-RU" sz="19900" dirty="0">
              <a:solidFill>
                <a:srgbClr val="9933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8" y="-214338"/>
            <a:ext cx="83058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 smtClean="0">
                <a:solidFill>
                  <a:srgbClr val="9933FF"/>
                </a:solidFill>
              </a:rPr>
              <a:t>,</a:t>
            </a:r>
            <a:endParaRPr lang="ru-RU" sz="19900" dirty="0">
              <a:solidFill>
                <a:srgbClr val="9933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818" y="-214338"/>
            <a:ext cx="83058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 smtClean="0">
                <a:solidFill>
                  <a:srgbClr val="9933FF"/>
                </a:solidFill>
              </a:rPr>
              <a:t>,</a:t>
            </a:r>
            <a:endParaRPr lang="ru-RU" sz="19900" dirty="0">
              <a:solidFill>
                <a:srgbClr val="9933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1802" y="-785842"/>
            <a:ext cx="83058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 smtClean="0">
                <a:solidFill>
                  <a:srgbClr val="9933FF"/>
                </a:solidFill>
              </a:rPr>
              <a:t>,</a:t>
            </a:r>
            <a:endParaRPr lang="ru-RU" sz="19900" dirty="0">
              <a:solidFill>
                <a:srgbClr val="9933FF"/>
              </a:solidFill>
            </a:endParaRPr>
          </a:p>
        </p:txBody>
      </p:sp>
      <p:pic>
        <p:nvPicPr>
          <p:cNvPr id="10" name="Рисунок 9" descr="Изображение 1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2643182"/>
            <a:ext cx="3400162" cy="1673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180c89b11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1181" y="4286256"/>
            <a:ext cx="811453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погремушка</a:t>
            </a:r>
            <a:endParaRPr lang="ru-RU" sz="115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785794"/>
            <a:ext cx="448808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мушка</a:t>
            </a:r>
            <a:endParaRPr lang="ru-RU" sz="115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4"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285984" y="2571744"/>
            <a:ext cx="4429156" cy="71438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357554" y="2285992"/>
            <a:ext cx="224131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гре</a:t>
            </a:r>
            <a:endParaRPr lang="ru-RU" sz="115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5"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180c89b11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95483" y="4286256"/>
            <a:ext cx="384592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кукла</a:t>
            </a:r>
            <a:endParaRPr lang="ru-RU" sz="115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9466" y="1714488"/>
            <a:ext cx="770916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2700000" scaled="1"/>
                  <a:tileRect/>
                </a:gra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кулак</a:t>
            </a:r>
            <a:r>
              <a:rPr lang="ru-RU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8900000" scaled="1"/>
                  <a:tileRect/>
                </a:gra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→</a:t>
            </a:r>
            <a:r>
              <a:rPr lang="ru-RU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8100000" scaled="1"/>
                  <a:tileRect/>
                </a:gra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12534</a:t>
            </a:r>
            <a:endParaRPr lang="ru-RU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gradFill flip="none"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8100000" scaled="1"/>
                <a:tileRect/>
              </a:gra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180c89b11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26362" y="4286256"/>
            <a:ext cx="538416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нарцисс</a:t>
            </a:r>
            <a:endParaRPr lang="ru-RU" sz="115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857232"/>
            <a:ext cx="305981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цисс</a:t>
            </a:r>
            <a:endParaRPr lang="ru-RU" sz="115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4"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2214554"/>
            <a:ext cx="97654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</a:t>
            </a:r>
            <a:endParaRPr lang="ru-RU" sz="115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5"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428860" y="2571744"/>
            <a:ext cx="4429156" cy="71438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714375" y="857250"/>
            <a:ext cx="7889875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i="1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Учись, смекай, активным будь!</a:t>
            </a:r>
          </a:p>
          <a:p>
            <a:pPr algn="ctr"/>
            <a:r>
              <a:rPr lang="ru-RU" i="1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 к знаниям откроешь путь!</a:t>
            </a:r>
          </a:p>
        </p:txBody>
      </p:sp>
      <p:pic>
        <p:nvPicPr>
          <p:cNvPr id="4099" name="Рисунок 2" descr="6144484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2857500"/>
            <a:ext cx="2090737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3" descr="6144484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2857500"/>
            <a:ext cx="2090737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4" descr="6144484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2928938"/>
            <a:ext cx="2090737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180c89b11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0566" y="4286256"/>
            <a:ext cx="815575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подснежник</a:t>
            </a:r>
            <a:endParaRPr lang="ru-RU" sz="115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37610" y="857232"/>
            <a:ext cx="341394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снеж</a:t>
            </a:r>
            <a:endParaRPr lang="ru-RU" sz="115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4"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2214554"/>
            <a:ext cx="253947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ник</a:t>
            </a:r>
            <a:endParaRPr lang="ru-RU" sz="115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5"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428860" y="2571744"/>
            <a:ext cx="4429156" cy="71438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180c89b11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71761" y="4286256"/>
            <a:ext cx="269336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мак</a:t>
            </a:r>
            <a:endParaRPr lang="ru-RU" sz="115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 descr="Изображение 1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1571612"/>
            <a:ext cx="2664424" cy="321468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29256" y="785794"/>
            <a:ext cx="123623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</a:t>
            </a:r>
            <a:endParaRPr lang="ru-RU" sz="115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5"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2428868"/>
            <a:ext cx="97654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</a:t>
            </a:r>
            <a:endParaRPr lang="ru-RU" sz="115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6"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5107785" y="3178967"/>
            <a:ext cx="1500198" cy="100013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6350" y="15875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Игра для формирования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самоконтроля у детей</a:t>
            </a: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0" y="3048000"/>
            <a:ext cx="91440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РАССАДИ ПАССАЖИРОВ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066800" y="838200"/>
            <a:ext cx="7086600" cy="2667000"/>
            <a:chOff x="152400" y="1143000"/>
            <a:chExt cx="7086600" cy="2667000"/>
          </a:xfrm>
          <a:solidFill>
            <a:schemeClr val="accent3">
              <a:lumMod val="50000"/>
            </a:schemeClr>
          </a:solidFill>
        </p:grpSpPr>
        <p:sp>
          <p:nvSpPr>
            <p:cNvPr id="2" name="Прямоугольник 1"/>
            <p:cNvSpPr/>
            <p:nvPr/>
          </p:nvSpPr>
          <p:spPr>
            <a:xfrm>
              <a:off x="152400" y="1143000"/>
              <a:ext cx="7086600" cy="2667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381000" y="1295400"/>
              <a:ext cx="1066800" cy="10668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4925">
              <a:solidFill>
                <a:srgbClr val="465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5867400" y="1295400"/>
              <a:ext cx="1066800" cy="10668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4925">
              <a:solidFill>
                <a:srgbClr val="465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124200" y="1295400"/>
              <a:ext cx="1066800" cy="10668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4925">
              <a:solidFill>
                <a:srgbClr val="465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752600" y="1295400"/>
              <a:ext cx="1066800" cy="10668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4925">
              <a:solidFill>
                <a:srgbClr val="465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572000" y="1295400"/>
              <a:ext cx="1066800" cy="10668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4925">
              <a:solidFill>
                <a:srgbClr val="465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9" name="Блок-схема: ручное управление 8"/>
          <p:cNvSpPr/>
          <p:nvPr/>
        </p:nvSpPr>
        <p:spPr>
          <a:xfrm rot="16200000">
            <a:off x="584200" y="2867025"/>
            <a:ext cx="533400" cy="457200"/>
          </a:xfrm>
          <a:prstGeom prst="flowChartManualOperati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Блок-схема: ручное управление 9"/>
          <p:cNvSpPr/>
          <p:nvPr/>
        </p:nvSpPr>
        <p:spPr>
          <a:xfrm rot="16200000">
            <a:off x="8686800" y="2971800"/>
            <a:ext cx="533400" cy="381000"/>
          </a:xfrm>
          <a:prstGeom prst="flowChartManualOperati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ручное управление 10"/>
          <p:cNvSpPr/>
          <p:nvPr/>
        </p:nvSpPr>
        <p:spPr>
          <a:xfrm rot="5400000">
            <a:off x="-38100" y="2857500"/>
            <a:ext cx="533400" cy="457200"/>
          </a:xfrm>
          <a:prstGeom prst="flowChartManualOperati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ручное управление 11"/>
          <p:cNvSpPr/>
          <p:nvPr/>
        </p:nvSpPr>
        <p:spPr>
          <a:xfrm rot="5400000">
            <a:off x="8115300" y="2933700"/>
            <a:ext cx="533400" cy="457200"/>
          </a:xfrm>
          <a:prstGeom prst="flowChartManualOperati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752600" y="3352800"/>
            <a:ext cx="914400" cy="838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61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629400" y="3352800"/>
            <a:ext cx="914400" cy="838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61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9945" name="Picture 2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91440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3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990600"/>
            <a:ext cx="12874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4" descr="C:\Program Files\Microsoft Office\MEDIA\CAGCAT10\j0216724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990600"/>
            <a:ext cx="13382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6" descr="C:\Program Files\Microsoft Office\MEDIA\CAGCAT10\j0297551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0" y="928688"/>
            <a:ext cx="13144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9" name="Picture 4" descr="C:\Program Files\Microsoft Office\MEDIA\CAGCAT10\j0216724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2250" y="857250"/>
            <a:ext cx="1447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запомни">
            <a:hlinkClick r:id="" action="ppaction://media"/>
          </p:cNvPr>
          <p:cNvPicPr>
            <a:picLocks noRot="1" noChangeAspect="1"/>
          </p:cNvPicPr>
          <p:nvPr>
            <a:wavAudioFile r:embed="rId1" name="запомни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продолжи">
            <a:hlinkClick r:id="" action="ppaction://media"/>
          </p:cNvPr>
          <p:cNvPicPr>
            <a:picLocks noRot="1" noChangeAspect="1"/>
          </p:cNvPicPr>
          <p:nvPr>
            <a:wavAudioFile r:embed="rId2" name="продолжи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Группа 22"/>
          <p:cNvGrpSpPr>
            <a:grpSpLocks/>
          </p:cNvGrpSpPr>
          <p:nvPr/>
        </p:nvGrpSpPr>
        <p:grpSpPr bwMode="auto">
          <a:xfrm>
            <a:off x="3200400" y="5443538"/>
            <a:ext cx="3048000" cy="500062"/>
            <a:chOff x="928662" y="6143644"/>
            <a:chExt cx="1714512" cy="500066"/>
          </a:xfrm>
        </p:grpSpPr>
        <p:sp>
          <p:nvSpPr>
            <p:cNvPr id="24" name="Скругленный прямоугольник 23">
              <a:hlinkClick r:id="" action="ppaction://hlinkshowjump?jump=nextslide"/>
            </p:cNvPr>
            <p:cNvSpPr/>
            <p:nvPr/>
          </p:nvSpPr>
          <p:spPr>
            <a:xfrm>
              <a:off x="928662" y="6143644"/>
              <a:ext cx="1714512" cy="50006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TextBox 24">
              <a:hlinkClick r:id="" action="ppaction://hlinkshowjump?jump=nextslide"/>
            </p:cNvPr>
            <p:cNvSpPr txBox="1"/>
            <p:nvPr/>
          </p:nvSpPr>
          <p:spPr>
            <a:xfrm>
              <a:off x="1046535" y="6215082"/>
              <a:ext cx="1478767" cy="39687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>
                  <a:solidFill>
                    <a:srgbClr val="4F6228"/>
                  </a:solidFill>
                  <a:latin typeface="Calibri" pitchFamily="34" charset="0"/>
                </a:rPr>
                <a:t>ПРОДОЛЖИТЬ</a:t>
              </a:r>
            </a:p>
          </p:txBody>
        </p:sp>
      </p:grpSp>
      <p:sp>
        <p:nvSpPr>
          <p:cNvPr id="39953" name="TextBox 25"/>
          <p:cNvSpPr txBox="1">
            <a:spLocks noChangeArrowheads="1"/>
          </p:cNvSpPr>
          <p:nvPr/>
        </p:nvSpPr>
        <p:spPr bwMode="auto">
          <a:xfrm>
            <a:off x="1371600" y="1676400"/>
            <a:ext cx="1057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Анна</a:t>
            </a:r>
          </a:p>
        </p:txBody>
      </p:sp>
      <p:sp>
        <p:nvSpPr>
          <p:cNvPr id="39954" name="TextBox 26"/>
          <p:cNvSpPr txBox="1">
            <a:spLocks noChangeArrowheads="1"/>
          </p:cNvSpPr>
          <p:nvPr/>
        </p:nvSpPr>
        <p:spPr bwMode="auto">
          <a:xfrm>
            <a:off x="2643188" y="1643063"/>
            <a:ext cx="12430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Жанна</a:t>
            </a:r>
          </a:p>
        </p:txBody>
      </p:sp>
      <p:sp>
        <p:nvSpPr>
          <p:cNvPr id="39955" name="TextBox 27"/>
          <p:cNvSpPr txBox="1">
            <a:spLocks noChangeArrowheads="1"/>
          </p:cNvSpPr>
          <p:nvPr/>
        </p:nvSpPr>
        <p:spPr bwMode="auto">
          <a:xfrm>
            <a:off x="4038600" y="1643063"/>
            <a:ext cx="10668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Римма</a:t>
            </a:r>
          </a:p>
        </p:txBody>
      </p:sp>
      <p:sp>
        <p:nvSpPr>
          <p:cNvPr id="39956" name="TextBox 27"/>
          <p:cNvSpPr txBox="1">
            <a:spLocks noChangeArrowheads="1"/>
          </p:cNvSpPr>
          <p:nvPr/>
        </p:nvSpPr>
        <p:spPr bwMode="auto">
          <a:xfrm>
            <a:off x="5572125" y="1643063"/>
            <a:ext cx="928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Алла</a:t>
            </a:r>
          </a:p>
        </p:txBody>
      </p:sp>
      <p:sp>
        <p:nvSpPr>
          <p:cNvPr id="39957" name="TextBox 28"/>
          <p:cNvSpPr txBox="1">
            <a:spLocks noChangeArrowheads="1"/>
          </p:cNvSpPr>
          <p:nvPr/>
        </p:nvSpPr>
        <p:spPr bwMode="auto">
          <a:xfrm>
            <a:off x="6643688" y="1643063"/>
            <a:ext cx="1643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Камилла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45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459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0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066800" y="838200"/>
            <a:ext cx="7086600" cy="2667000"/>
            <a:chOff x="152400" y="1143000"/>
            <a:chExt cx="7086600" cy="2667000"/>
          </a:xfrm>
          <a:solidFill>
            <a:schemeClr val="accent3">
              <a:lumMod val="50000"/>
            </a:schemeClr>
          </a:solidFill>
        </p:grpSpPr>
        <p:sp>
          <p:nvSpPr>
            <p:cNvPr id="2" name="Прямоугольник 1"/>
            <p:cNvSpPr/>
            <p:nvPr/>
          </p:nvSpPr>
          <p:spPr>
            <a:xfrm>
              <a:off x="152400" y="1143000"/>
              <a:ext cx="7086600" cy="2667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381000" y="1295400"/>
              <a:ext cx="1066800" cy="10668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4925">
              <a:solidFill>
                <a:srgbClr val="465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5867400" y="1295400"/>
              <a:ext cx="1066800" cy="10668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4925">
              <a:solidFill>
                <a:srgbClr val="465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124200" y="1295400"/>
              <a:ext cx="1066800" cy="10668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4925">
              <a:solidFill>
                <a:srgbClr val="465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752600" y="1295400"/>
              <a:ext cx="1066800" cy="10668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4925">
              <a:solidFill>
                <a:srgbClr val="465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572000" y="1295400"/>
              <a:ext cx="1066800" cy="10668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4925">
              <a:solidFill>
                <a:srgbClr val="465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9" name="Блок-схема: ручное управление 8"/>
          <p:cNvSpPr/>
          <p:nvPr/>
        </p:nvSpPr>
        <p:spPr>
          <a:xfrm rot="16200000">
            <a:off x="584200" y="2867025"/>
            <a:ext cx="533400" cy="457200"/>
          </a:xfrm>
          <a:prstGeom prst="flowChartManualOperati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Блок-схема: ручное управление 9"/>
          <p:cNvSpPr/>
          <p:nvPr/>
        </p:nvSpPr>
        <p:spPr>
          <a:xfrm rot="16200000">
            <a:off x="8686800" y="2971800"/>
            <a:ext cx="533400" cy="381000"/>
          </a:xfrm>
          <a:prstGeom prst="flowChartManualOperati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ручное управление 10"/>
          <p:cNvSpPr/>
          <p:nvPr/>
        </p:nvSpPr>
        <p:spPr>
          <a:xfrm rot="5400000">
            <a:off x="-38100" y="2857500"/>
            <a:ext cx="533400" cy="457200"/>
          </a:xfrm>
          <a:prstGeom prst="flowChartManualOperati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ручное управление 11"/>
          <p:cNvSpPr/>
          <p:nvPr/>
        </p:nvSpPr>
        <p:spPr>
          <a:xfrm rot="5400000">
            <a:off x="8115300" y="2933700"/>
            <a:ext cx="533400" cy="457200"/>
          </a:xfrm>
          <a:prstGeom prst="flowChartManualOperati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752600" y="3352800"/>
            <a:ext cx="914400" cy="838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61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629400" y="3352800"/>
            <a:ext cx="914400" cy="838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61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600200" y="1143000"/>
            <a:ext cx="419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1</a:t>
            </a:r>
            <a:endParaRPr lang="ru-RU" sz="36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971800" y="1143000"/>
            <a:ext cx="419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2</a:t>
            </a:r>
            <a:endParaRPr lang="ru-RU" sz="36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343400" y="1143000"/>
            <a:ext cx="419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3</a:t>
            </a:r>
            <a:endParaRPr lang="ru-RU" sz="36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791200" y="1143000"/>
            <a:ext cx="419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4</a:t>
            </a:r>
            <a:endParaRPr lang="ru-RU" sz="36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086600" y="1143000"/>
            <a:ext cx="419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5</a:t>
            </a:r>
            <a:endParaRPr lang="ru-RU" sz="36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6" name="Picture 2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4300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143000"/>
            <a:ext cx="12874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 descr="C:\Program Files\Microsoft Office\MEDIA\CAGCAT10\j021672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219200"/>
            <a:ext cx="13382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" descr="C:\Program Files\Microsoft Office\MEDIA\CAGCAT10\j0297551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1219200"/>
            <a:ext cx="13144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 descr="C:\Program Files\Microsoft Office\MEDIA\CAGCAT10\j0216724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1066800"/>
            <a:ext cx="1447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29166 0.644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32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0.57135 0.6444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32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L -0.42309 0.638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" y="31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39687 0.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" y="32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0875 0.638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1" grpId="0"/>
      <p:bldP spid="22" grpId="0"/>
      <p:bldP spid="23" grpId="0"/>
      <p:bldP spid="24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066800" y="838200"/>
            <a:ext cx="7086600" cy="2667000"/>
            <a:chOff x="152400" y="1143000"/>
            <a:chExt cx="7086600" cy="2667000"/>
          </a:xfrm>
          <a:solidFill>
            <a:schemeClr val="accent3">
              <a:lumMod val="50000"/>
            </a:schemeClr>
          </a:solidFill>
        </p:grpSpPr>
        <p:sp>
          <p:nvSpPr>
            <p:cNvPr id="2" name="Прямоугольник 1"/>
            <p:cNvSpPr/>
            <p:nvPr/>
          </p:nvSpPr>
          <p:spPr>
            <a:xfrm>
              <a:off x="152400" y="1143000"/>
              <a:ext cx="7086600" cy="2667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381000" y="1295400"/>
              <a:ext cx="1066800" cy="10668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4925">
              <a:solidFill>
                <a:srgbClr val="465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5867400" y="1295400"/>
              <a:ext cx="1066800" cy="10668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4925">
              <a:solidFill>
                <a:srgbClr val="465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124200" y="1295400"/>
              <a:ext cx="1066800" cy="10668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4925">
              <a:solidFill>
                <a:srgbClr val="465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752600" y="1295400"/>
              <a:ext cx="1066800" cy="10668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4925">
              <a:solidFill>
                <a:srgbClr val="465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572000" y="1295400"/>
              <a:ext cx="1066800" cy="10668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4925">
              <a:solidFill>
                <a:srgbClr val="465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9" name="Блок-схема: ручное управление 8"/>
          <p:cNvSpPr/>
          <p:nvPr/>
        </p:nvSpPr>
        <p:spPr>
          <a:xfrm rot="16200000">
            <a:off x="584200" y="2867025"/>
            <a:ext cx="533400" cy="457200"/>
          </a:xfrm>
          <a:prstGeom prst="flowChartManualOperati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Блок-схема: ручное управление 9"/>
          <p:cNvSpPr/>
          <p:nvPr/>
        </p:nvSpPr>
        <p:spPr>
          <a:xfrm rot="16200000">
            <a:off x="8686800" y="2971800"/>
            <a:ext cx="533400" cy="381000"/>
          </a:xfrm>
          <a:prstGeom prst="flowChartManualOperati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ручное управление 10"/>
          <p:cNvSpPr/>
          <p:nvPr/>
        </p:nvSpPr>
        <p:spPr>
          <a:xfrm rot="5400000">
            <a:off x="-38100" y="2857500"/>
            <a:ext cx="533400" cy="457200"/>
          </a:xfrm>
          <a:prstGeom prst="flowChartManualOperati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ручное управление 11"/>
          <p:cNvSpPr/>
          <p:nvPr/>
        </p:nvSpPr>
        <p:spPr>
          <a:xfrm rot="5400000">
            <a:off x="8115300" y="2933700"/>
            <a:ext cx="533400" cy="457200"/>
          </a:xfrm>
          <a:prstGeom prst="flowChartManualOperati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752600" y="3352800"/>
            <a:ext cx="914400" cy="838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61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629400" y="3352800"/>
            <a:ext cx="914400" cy="838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61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600200" y="1143000"/>
            <a:ext cx="419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1</a:t>
            </a:r>
            <a:endParaRPr lang="ru-RU" sz="36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1994" name="TextBox 21"/>
          <p:cNvSpPr txBox="1">
            <a:spLocks noChangeArrowheads="1"/>
          </p:cNvSpPr>
          <p:nvPr/>
        </p:nvSpPr>
        <p:spPr bwMode="auto">
          <a:xfrm>
            <a:off x="2971800" y="1143000"/>
            <a:ext cx="419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2</a:t>
            </a:r>
            <a:endParaRPr lang="ru-RU" sz="36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1995" name="TextBox 22"/>
          <p:cNvSpPr txBox="1">
            <a:spLocks noChangeArrowheads="1"/>
          </p:cNvSpPr>
          <p:nvPr/>
        </p:nvSpPr>
        <p:spPr bwMode="auto">
          <a:xfrm>
            <a:off x="4343400" y="1143000"/>
            <a:ext cx="419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3</a:t>
            </a:r>
            <a:endParaRPr lang="ru-RU" sz="36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1996" name="TextBox 23"/>
          <p:cNvSpPr txBox="1">
            <a:spLocks noChangeArrowheads="1"/>
          </p:cNvSpPr>
          <p:nvPr/>
        </p:nvSpPr>
        <p:spPr bwMode="auto">
          <a:xfrm>
            <a:off x="5791200" y="1143000"/>
            <a:ext cx="419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4</a:t>
            </a:r>
            <a:endParaRPr lang="ru-RU" sz="36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1997" name="TextBox 24"/>
          <p:cNvSpPr txBox="1">
            <a:spLocks noChangeArrowheads="1"/>
          </p:cNvSpPr>
          <p:nvPr/>
        </p:nvSpPr>
        <p:spPr bwMode="auto">
          <a:xfrm>
            <a:off x="7086600" y="1143000"/>
            <a:ext cx="419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5</a:t>
            </a:r>
            <a:endParaRPr lang="ru-RU" sz="36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1998" name="Picture 2" descr="C:\Program Files\Microsoft Office\MEDIA\CAGCAT10\j0240719.wmf">
            <a:hlinkClick r:id="" action="ppaction://hlinkshowjump?jump=nextslide">
              <a:snd r:embed="rId4" name="молодец"/>
            </a:hlinkClick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556260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9" name="Picture 3" descr="C:\Program Files\Microsoft Office\MEDIA\CAGCAT10\j0301252.wmf">
            <a:hlinkClick r:id="" action="ppaction://noaction">
              <a:snd r:embed="rId2" name="попроуй  еще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6538" y="5562600"/>
            <a:ext cx="12874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0" name="Picture 4" descr="C:\Program Files\Microsoft Office\MEDIA\CAGCAT10\j0216724.wmf">
            <a:hlinkClick r:id="" action="ppaction://noaction">
              <a:snd r:embed="rId2" name="попроуй  еще"/>
            </a:hlinkClick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638800"/>
            <a:ext cx="13382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1" name="Picture 6" descr="C:\Program Files\Microsoft Office\MEDIA\CAGCAT10\j0297551.wmf">
            <a:hlinkClick r:id="" action="ppaction://noaction">
              <a:snd r:embed="rId2" name="попроуй  еще"/>
            </a:hlinkClick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28800" y="5638800"/>
            <a:ext cx="13144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2" name="Picture 4" descr="C:\Program Files\Microsoft Office\MEDIA\CAGCAT10\j0216724.wmf">
            <a:hlinkClick r:id="" action="ppaction://noaction">
              <a:snd r:embed="rId2" name="попроуй  еще"/>
            </a:hlinkClick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0" y="5486400"/>
            <a:ext cx="1447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ассади">
            <a:hlinkClick r:id="" action="ppaction://media"/>
          </p:cNvPr>
          <p:cNvPicPr>
            <a:picLocks noRot="1" noChangeAspect="1"/>
          </p:cNvPicPr>
          <p:nvPr>
            <a:wavAudioFile r:embed="rId1" name="рассади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6477000" y="-304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попроуй  еще">
            <a:hlinkClick r:id="" action="ppaction://media"/>
          </p:cNvPr>
          <p:cNvPicPr>
            <a:picLocks noRot="1" noChangeAspect="1"/>
          </p:cNvPicPr>
          <p:nvPr>
            <a:wavAudioFile r:embed="rId2" name="попроуй  еще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5638800" y="-304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sndAc>
      <p:stSnd>
        <p:snd r:embed="rId1" name="рассади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066800" y="838200"/>
            <a:ext cx="7086600" cy="2667000"/>
            <a:chOff x="152400" y="1143000"/>
            <a:chExt cx="7086600" cy="2667000"/>
          </a:xfrm>
          <a:solidFill>
            <a:schemeClr val="accent3">
              <a:lumMod val="50000"/>
            </a:schemeClr>
          </a:solidFill>
        </p:grpSpPr>
        <p:sp>
          <p:nvSpPr>
            <p:cNvPr id="2" name="Прямоугольник 1"/>
            <p:cNvSpPr/>
            <p:nvPr/>
          </p:nvSpPr>
          <p:spPr>
            <a:xfrm>
              <a:off x="152400" y="1143000"/>
              <a:ext cx="7086600" cy="2667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381000" y="1295400"/>
              <a:ext cx="1066800" cy="10668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4925">
              <a:solidFill>
                <a:srgbClr val="465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5867400" y="1295400"/>
              <a:ext cx="1066800" cy="10668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4925">
              <a:solidFill>
                <a:srgbClr val="465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124200" y="1295400"/>
              <a:ext cx="1066800" cy="10668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4925">
              <a:solidFill>
                <a:srgbClr val="465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752600" y="1295400"/>
              <a:ext cx="1066800" cy="10668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4925">
              <a:solidFill>
                <a:srgbClr val="465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572000" y="1295400"/>
              <a:ext cx="1066800" cy="10668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4925">
              <a:solidFill>
                <a:srgbClr val="465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9" name="Блок-схема: ручное управление 8"/>
          <p:cNvSpPr/>
          <p:nvPr/>
        </p:nvSpPr>
        <p:spPr>
          <a:xfrm rot="16200000">
            <a:off x="584200" y="2867025"/>
            <a:ext cx="533400" cy="457200"/>
          </a:xfrm>
          <a:prstGeom prst="flowChartManualOperati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Блок-схема: ручное управление 9"/>
          <p:cNvSpPr/>
          <p:nvPr/>
        </p:nvSpPr>
        <p:spPr>
          <a:xfrm rot="16200000">
            <a:off x="8686800" y="2971800"/>
            <a:ext cx="533400" cy="381000"/>
          </a:xfrm>
          <a:prstGeom prst="flowChartManualOperati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ручное управление 10"/>
          <p:cNvSpPr/>
          <p:nvPr/>
        </p:nvSpPr>
        <p:spPr>
          <a:xfrm rot="5400000">
            <a:off x="-38100" y="2857500"/>
            <a:ext cx="533400" cy="457200"/>
          </a:xfrm>
          <a:prstGeom prst="flowChartManualOperati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ручное управление 11"/>
          <p:cNvSpPr/>
          <p:nvPr/>
        </p:nvSpPr>
        <p:spPr>
          <a:xfrm rot="5400000">
            <a:off x="8115300" y="2933700"/>
            <a:ext cx="533400" cy="457200"/>
          </a:xfrm>
          <a:prstGeom prst="flowChartManualOperati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752600" y="3352800"/>
            <a:ext cx="914400" cy="838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61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629400" y="3352800"/>
            <a:ext cx="914400" cy="838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61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971800" y="1143000"/>
            <a:ext cx="419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2</a:t>
            </a:r>
            <a:endParaRPr lang="ru-RU" sz="36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3018" name="TextBox 22"/>
          <p:cNvSpPr txBox="1">
            <a:spLocks noChangeArrowheads="1"/>
          </p:cNvSpPr>
          <p:nvPr/>
        </p:nvSpPr>
        <p:spPr bwMode="auto">
          <a:xfrm>
            <a:off x="4343400" y="1143000"/>
            <a:ext cx="419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3</a:t>
            </a:r>
            <a:endParaRPr lang="ru-RU" sz="36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3019" name="TextBox 23"/>
          <p:cNvSpPr txBox="1">
            <a:spLocks noChangeArrowheads="1"/>
          </p:cNvSpPr>
          <p:nvPr/>
        </p:nvSpPr>
        <p:spPr bwMode="auto">
          <a:xfrm>
            <a:off x="5791200" y="1143000"/>
            <a:ext cx="419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4</a:t>
            </a:r>
            <a:endParaRPr lang="ru-RU" sz="36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3020" name="TextBox 24"/>
          <p:cNvSpPr txBox="1">
            <a:spLocks noChangeArrowheads="1"/>
          </p:cNvSpPr>
          <p:nvPr/>
        </p:nvSpPr>
        <p:spPr bwMode="auto">
          <a:xfrm>
            <a:off x="7086600" y="1143000"/>
            <a:ext cx="419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5</a:t>
            </a:r>
            <a:endParaRPr lang="ru-RU" sz="36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3021" name="Picture 2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990600"/>
            <a:ext cx="137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2" name="Picture 3" descr="C:\Program Files\Microsoft Office\MEDIA\CAGCAT10\j0301252.wmf">
            <a:hlinkClick r:id="" action="ppaction://hlinkshowjump?jump=nextslide">
              <a:snd r:embed="rId2" name="молодец"/>
            </a:hlinkClick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6538" y="5562600"/>
            <a:ext cx="12874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3" name="Picture 4" descr="C:\Program Files\Microsoft Office\MEDIA\CAGCAT10\j0216724.wmf">
            <a:hlinkClick r:id="" action="ppaction://noaction">
              <a:snd r:embed="rId6" name="попроуй  еще"/>
            </a:hlinkClick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638800"/>
            <a:ext cx="13382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4" name="Picture 6" descr="C:\Program Files\Microsoft Office\MEDIA\CAGCAT10\j0297551.wmf">
            <a:hlinkClick r:id="" action="ppaction://noaction">
              <a:snd r:embed="rId6" name="попроуй  еще"/>
            </a:hlinkClick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28800" y="5638800"/>
            <a:ext cx="13144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5" name="Picture 4" descr="C:\Program Files\Microsoft Office\MEDIA\CAGCAT10\j0216724.wmf">
            <a:hlinkClick r:id="" action="ppaction://noaction">
              <a:snd r:embed="rId6" name="попроуй  еще"/>
            </a:hlinkClick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0" y="5486400"/>
            <a:ext cx="1447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2">
            <a:hlinkClick r:id="" action="ppaction://media"/>
          </p:cNvPr>
          <p:cNvPicPr>
            <a:picLocks noRot="1" noChangeAspect="1"/>
          </p:cNvPicPr>
          <p:nvPr>
            <a:wavAudioFile r:embed="rId1" name="2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9296400" y="1676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молодец">
            <a:hlinkClick r:id="" action="ppaction://media"/>
          </p:cNvPr>
          <p:cNvPicPr>
            <a:picLocks noRot="1" noChangeAspect="1"/>
          </p:cNvPicPr>
          <p:nvPr>
            <a:wavAudioFile r:embed="rId2" name="молодец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9372600" y="1219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8" name="TextBox 25"/>
          <p:cNvSpPr txBox="1">
            <a:spLocks noChangeArrowheads="1"/>
          </p:cNvSpPr>
          <p:nvPr/>
        </p:nvSpPr>
        <p:spPr bwMode="auto">
          <a:xfrm>
            <a:off x="1295400" y="1600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АННА</a:t>
            </a:r>
          </a:p>
        </p:txBody>
      </p:sp>
    </p:spTree>
  </p:cSld>
  <p:clrMapOvr>
    <a:masterClrMapping/>
  </p:clrMapOvr>
  <p:transition advClick="0">
    <p:sndAc>
      <p:stSnd>
        <p:snd r:embed="rId2" name="молодец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7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066800" y="838200"/>
            <a:ext cx="7086600" cy="2667000"/>
            <a:chOff x="152400" y="1143000"/>
            <a:chExt cx="7086600" cy="2667000"/>
          </a:xfrm>
          <a:solidFill>
            <a:schemeClr val="accent3">
              <a:lumMod val="50000"/>
            </a:schemeClr>
          </a:solidFill>
        </p:grpSpPr>
        <p:sp>
          <p:nvSpPr>
            <p:cNvPr id="2" name="Прямоугольник 1"/>
            <p:cNvSpPr/>
            <p:nvPr/>
          </p:nvSpPr>
          <p:spPr>
            <a:xfrm>
              <a:off x="152400" y="1143000"/>
              <a:ext cx="7086600" cy="2667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381000" y="1295400"/>
              <a:ext cx="1066800" cy="10668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4925">
              <a:solidFill>
                <a:srgbClr val="465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5867400" y="1295400"/>
              <a:ext cx="1066800" cy="10668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4925">
              <a:solidFill>
                <a:srgbClr val="465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124200" y="1295400"/>
              <a:ext cx="1066800" cy="10668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4925">
              <a:solidFill>
                <a:srgbClr val="465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752600" y="1295400"/>
              <a:ext cx="1066800" cy="10668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4925">
              <a:solidFill>
                <a:srgbClr val="465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572000" y="1295400"/>
              <a:ext cx="1066800" cy="10668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4925">
              <a:solidFill>
                <a:srgbClr val="465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9" name="Блок-схема: ручное управление 8"/>
          <p:cNvSpPr/>
          <p:nvPr/>
        </p:nvSpPr>
        <p:spPr>
          <a:xfrm rot="16200000">
            <a:off x="584200" y="2867025"/>
            <a:ext cx="533400" cy="457200"/>
          </a:xfrm>
          <a:prstGeom prst="flowChartManualOperati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Блок-схема: ручное управление 9"/>
          <p:cNvSpPr/>
          <p:nvPr/>
        </p:nvSpPr>
        <p:spPr>
          <a:xfrm rot="16200000">
            <a:off x="8686800" y="2971800"/>
            <a:ext cx="533400" cy="381000"/>
          </a:xfrm>
          <a:prstGeom prst="flowChartManualOperati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ручное управление 10"/>
          <p:cNvSpPr/>
          <p:nvPr/>
        </p:nvSpPr>
        <p:spPr>
          <a:xfrm rot="5400000">
            <a:off x="-38100" y="2857500"/>
            <a:ext cx="533400" cy="457200"/>
          </a:xfrm>
          <a:prstGeom prst="flowChartManualOperati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ручное управление 11"/>
          <p:cNvSpPr/>
          <p:nvPr/>
        </p:nvSpPr>
        <p:spPr>
          <a:xfrm rot="5400000">
            <a:off x="8115300" y="2933700"/>
            <a:ext cx="533400" cy="457200"/>
          </a:xfrm>
          <a:prstGeom prst="flowChartManualOperati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752600" y="3352800"/>
            <a:ext cx="914400" cy="838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61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629400" y="3352800"/>
            <a:ext cx="914400" cy="838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61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343400" y="1143000"/>
            <a:ext cx="419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3</a:t>
            </a:r>
            <a:endParaRPr lang="ru-RU" sz="36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4042" name="TextBox 23"/>
          <p:cNvSpPr txBox="1">
            <a:spLocks noChangeArrowheads="1"/>
          </p:cNvSpPr>
          <p:nvPr/>
        </p:nvSpPr>
        <p:spPr bwMode="auto">
          <a:xfrm>
            <a:off x="5791200" y="1143000"/>
            <a:ext cx="419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4</a:t>
            </a:r>
            <a:endParaRPr lang="ru-RU" sz="36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4043" name="TextBox 24"/>
          <p:cNvSpPr txBox="1">
            <a:spLocks noChangeArrowheads="1"/>
          </p:cNvSpPr>
          <p:nvPr/>
        </p:nvSpPr>
        <p:spPr bwMode="auto">
          <a:xfrm>
            <a:off x="7086600" y="1143000"/>
            <a:ext cx="419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5</a:t>
            </a:r>
            <a:endParaRPr lang="ru-RU" sz="36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4044" name="Picture 2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14300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5" name="Picture 3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1143000"/>
            <a:ext cx="12874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6" name="Picture 4" descr="C:\Program Files\Microsoft Office\MEDIA\CAGCAT10\j0216724.wmf">
            <a:hlinkClick r:id="" action="ppaction://hlinkshowjump?jump=nextslide">
              <a:snd r:embed="rId3" name="молодец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638800"/>
            <a:ext cx="13382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7" name="Picture 6" descr="C:\Program Files\Microsoft Office\MEDIA\CAGCAT10\j0297551.wmf">
            <a:hlinkClick r:id="" action="ppaction://noaction">
              <a:snd r:embed="rId7" name="попроуй  еще"/>
            </a:hlinkClick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28800" y="5638800"/>
            <a:ext cx="13144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8" name="Picture 4" descr="C:\Program Files\Microsoft Office\MEDIA\CAGCAT10\j0216724.wmf">
            <a:hlinkClick r:id="" action="ppaction://noaction">
              <a:snd r:embed="rId7" name="попроуй  еще"/>
            </a:hlinkClick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0" y="5486400"/>
            <a:ext cx="1447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3">
            <a:hlinkClick r:id="" action="ppaction://media"/>
          </p:cNvPr>
          <p:cNvPicPr>
            <a:picLocks noRot="1" noChangeAspect="1"/>
          </p:cNvPicPr>
          <p:nvPr>
            <a:wavAudioFile r:embed="rId1" name="3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5867400" y="-304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sndAc>
      <p:stSnd>
        <p:snd r:embed="rId3" name="молодец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7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066800" y="838200"/>
            <a:ext cx="7086600" cy="2667000"/>
            <a:chOff x="152400" y="1143000"/>
            <a:chExt cx="7086600" cy="2667000"/>
          </a:xfrm>
          <a:solidFill>
            <a:schemeClr val="accent3">
              <a:lumMod val="50000"/>
            </a:schemeClr>
          </a:solidFill>
        </p:grpSpPr>
        <p:sp>
          <p:nvSpPr>
            <p:cNvPr id="2" name="Прямоугольник 1"/>
            <p:cNvSpPr/>
            <p:nvPr/>
          </p:nvSpPr>
          <p:spPr>
            <a:xfrm>
              <a:off x="152400" y="1143000"/>
              <a:ext cx="7086600" cy="2667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381000" y="1295400"/>
              <a:ext cx="1066800" cy="10668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4925">
              <a:solidFill>
                <a:srgbClr val="465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5867400" y="1295400"/>
              <a:ext cx="1066800" cy="10668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4925">
              <a:solidFill>
                <a:srgbClr val="465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124200" y="1295400"/>
              <a:ext cx="1066800" cy="10668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4925">
              <a:solidFill>
                <a:srgbClr val="465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752600" y="1295400"/>
              <a:ext cx="1066800" cy="10668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4925">
              <a:solidFill>
                <a:srgbClr val="465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572000" y="1295400"/>
              <a:ext cx="1066800" cy="10668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4925">
              <a:solidFill>
                <a:srgbClr val="465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9" name="Блок-схема: ручное управление 8"/>
          <p:cNvSpPr/>
          <p:nvPr/>
        </p:nvSpPr>
        <p:spPr>
          <a:xfrm rot="16200000">
            <a:off x="584200" y="2867025"/>
            <a:ext cx="533400" cy="457200"/>
          </a:xfrm>
          <a:prstGeom prst="flowChartManualOperati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Блок-схема: ручное управление 9"/>
          <p:cNvSpPr/>
          <p:nvPr/>
        </p:nvSpPr>
        <p:spPr>
          <a:xfrm rot="16200000">
            <a:off x="8686800" y="2971800"/>
            <a:ext cx="533400" cy="381000"/>
          </a:xfrm>
          <a:prstGeom prst="flowChartManualOperati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ручное управление 10"/>
          <p:cNvSpPr/>
          <p:nvPr/>
        </p:nvSpPr>
        <p:spPr>
          <a:xfrm rot="5400000">
            <a:off x="-38100" y="2857500"/>
            <a:ext cx="533400" cy="457200"/>
          </a:xfrm>
          <a:prstGeom prst="flowChartManualOperati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ручное управление 11"/>
          <p:cNvSpPr/>
          <p:nvPr/>
        </p:nvSpPr>
        <p:spPr>
          <a:xfrm rot="5400000">
            <a:off x="8115300" y="2933700"/>
            <a:ext cx="533400" cy="457200"/>
          </a:xfrm>
          <a:prstGeom prst="flowChartManualOperati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752600" y="3352800"/>
            <a:ext cx="914400" cy="838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61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629400" y="3352800"/>
            <a:ext cx="914400" cy="838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61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065" name="TextBox 24"/>
          <p:cNvSpPr txBox="1">
            <a:spLocks noChangeArrowheads="1"/>
          </p:cNvSpPr>
          <p:nvPr/>
        </p:nvSpPr>
        <p:spPr bwMode="auto">
          <a:xfrm>
            <a:off x="7086600" y="1143000"/>
            <a:ext cx="419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5</a:t>
            </a:r>
            <a:endParaRPr lang="ru-RU" sz="36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5066" name="Picture 2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14300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3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1143000"/>
            <a:ext cx="12874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Picture 4" descr="C:\Program Files\Microsoft Office\MEDIA\CAGCAT10\j0216724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1219200"/>
            <a:ext cx="13382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791200" y="1219200"/>
            <a:ext cx="419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4</a:t>
            </a:r>
            <a:endParaRPr lang="ru-RU" sz="36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5070" name="Picture 6" descr="C:\Program Files\Microsoft Office\MEDIA\CAGCAT10\j0297551.wmf">
            <a:hlinkClick r:id="" action="ppaction://hlinkshowjump?jump=nextslide">
              <a:snd r:embed="rId3" name="молодец"/>
            </a:hlinkClick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0" y="5638800"/>
            <a:ext cx="13144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1" name="Picture 4" descr="C:\Program Files\Microsoft Office\MEDIA\CAGCAT10\j0216724.wmf">
            <a:hlinkClick r:id="" action="ppaction://hlinkshowjump?jump=nextslide">
              <a:snd r:embed="rId8" name="попроуй  еще"/>
            </a:hlinkClick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0" y="5486400"/>
            <a:ext cx="1447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4">
            <a:hlinkClick r:id="" action="ppaction://media"/>
          </p:cNvPr>
          <p:cNvPicPr>
            <a:picLocks noRot="1" noChangeAspect="1"/>
          </p:cNvPicPr>
          <p:nvPr>
            <a:wavAudioFile r:embed="rId1" name="4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sndAc>
      <p:stSnd>
        <p:snd r:embed="rId3" name="молодец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0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9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066800" y="838200"/>
            <a:ext cx="7086600" cy="2667000"/>
            <a:chOff x="152400" y="1143000"/>
            <a:chExt cx="7086600" cy="2667000"/>
          </a:xfrm>
          <a:solidFill>
            <a:schemeClr val="accent3">
              <a:lumMod val="50000"/>
            </a:schemeClr>
          </a:solidFill>
        </p:grpSpPr>
        <p:sp>
          <p:nvSpPr>
            <p:cNvPr id="2" name="Прямоугольник 1"/>
            <p:cNvSpPr/>
            <p:nvPr/>
          </p:nvSpPr>
          <p:spPr>
            <a:xfrm>
              <a:off x="152400" y="1143000"/>
              <a:ext cx="7086600" cy="2667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381000" y="1295400"/>
              <a:ext cx="1066800" cy="10668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4925">
              <a:solidFill>
                <a:srgbClr val="465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5867400" y="1295400"/>
              <a:ext cx="1066800" cy="10668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4925">
              <a:solidFill>
                <a:srgbClr val="465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124200" y="1295400"/>
              <a:ext cx="1066800" cy="10668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4925">
              <a:solidFill>
                <a:srgbClr val="465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752600" y="1295400"/>
              <a:ext cx="1066800" cy="10668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4925">
              <a:solidFill>
                <a:srgbClr val="465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572000" y="1295400"/>
              <a:ext cx="1066800" cy="10668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4925">
              <a:solidFill>
                <a:srgbClr val="465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9" name="Блок-схема: ручное управление 8"/>
          <p:cNvSpPr/>
          <p:nvPr/>
        </p:nvSpPr>
        <p:spPr>
          <a:xfrm rot="16200000">
            <a:off x="584200" y="2867025"/>
            <a:ext cx="533400" cy="457200"/>
          </a:xfrm>
          <a:prstGeom prst="flowChartManualOperati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Блок-схема: ручное управление 9"/>
          <p:cNvSpPr/>
          <p:nvPr/>
        </p:nvSpPr>
        <p:spPr>
          <a:xfrm rot="16200000">
            <a:off x="8686800" y="2971800"/>
            <a:ext cx="533400" cy="381000"/>
          </a:xfrm>
          <a:prstGeom prst="flowChartManualOperati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ручное управление 10"/>
          <p:cNvSpPr/>
          <p:nvPr/>
        </p:nvSpPr>
        <p:spPr>
          <a:xfrm rot="5400000">
            <a:off x="-38100" y="2857500"/>
            <a:ext cx="533400" cy="457200"/>
          </a:xfrm>
          <a:prstGeom prst="flowChartManualOperati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ручное управление 11"/>
          <p:cNvSpPr/>
          <p:nvPr/>
        </p:nvSpPr>
        <p:spPr>
          <a:xfrm rot="5400000">
            <a:off x="8115300" y="2933700"/>
            <a:ext cx="533400" cy="457200"/>
          </a:xfrm>
          <a:prstGeom prst="flowChartManualOperati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752600" y="3352800"/>
            <a:ext cx="914400" cy="838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61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629400" y="3352800"/>
            <a:ext cx="914400" cy="838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61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086600" y="1143000"/>
            <a:ext cx="419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5</a:t>
            </a:r>
            <a:endParaRPr lang="ru-RU" sz="36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6090" name="Picture 2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14300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Picture 3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1143000"/>
            <a:ext cx="12874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Picture 4" descr="C:\Program Files\Microsoft Office\MEDIA\CAGCAT10\j0216724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1219200"/>
            <a:ext cx="13382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3" name="Picture 6" descr="C:\Program Files\Microsoft Office\MEDIA\CAGCAT10\j0297551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1219200"/>
            <a:ext cx="13144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4" name="Picture 4" descr="C:\Program Files\Microsoft Office\MEDIA\CAGCAT10\j0216724.wmf">
            <a:hlinkClick r:id="" action="ppaction://hlinkshowjump?jump=nextslide">
              <a:snd r:embed="rId7" name="молодец"/>
            </a:hlinkClick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0" y="5486400"/>
            <a:ext cx="1447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5">
            <a:hlinkClick r:id="" action="ppaction://media"/>
          </p:cNvPr>
          <p:cNvPicPr>
            <a:picLocks noRot="1" noChangeAspect="1"/>
          </p:cNvPicPr>
          <p:nvPr>
            <a:wavAudioFile r:embed="rId1" name="5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6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l"/>
            <a:r>
              <a:rPr lang="ru-RU" sz="2400" b="1">
                <a:solidFill>
                  <a:srgbClr val="990099"/>
                </a:solidFill>
                <a:latin typeface="Comic Sans MS" pitchFamily="66" charset="0"/>
              </a:rPr>
              <a:t>Назовите предметы. Образуйте единственное число и распределите имена существительные на 4 группы. Объясните, на какие группы разделили.</a:t>
            </a:r>
          </a:p>
        </p:txBody>
      </p:sp>
      <p:pic>
        <p:nvPicPr>
          <p:cNvPr id="71687" name="Picture 7" descr="i?id=43202846&amp;tov=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72225" y="1773238"/>
            <a:ext cx="2519363" cy="1296987"/>
          </a:xfrm>
        </p:spPr>
      </p:pic>
      <p:pic>
        <p:nvPicPr>
          <p:cNvPr id="71690" name="Picture 10" descr="i?id=25494175&amp;tov=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651500" y="3573463"/>
            <a:ext cx="1647825" cy="1152525"/>
          </a:xfrm>
        </p:spPr>
      </p:pic>
      <p:pic>
        <p:nvPicPr>
          <p:cNvPr id="71693" name="Picture 13" descr="i?id=26353353&amp;tov=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140200" y="5013325"/>
            <a:ext cx="1325563" cy="1371600"/>
          </a:xfrm>
        </p:spPr>
      </p:pic>
      <p:pic>
        <p:nvPicPr>
          <p:cNvPr id="71685" name="Picture 5" descr="i?id=27642593&amp;tov=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989138"/>
            <a:ext cx="1655763" cy="1511300"/>
          </a:xfrm>
          <a:prstGeom prst="rect">
            <a:avLst/>
          </a:prstGeom>
          <a:noFill/>
        </p:spPr>
      </p:pic>
      <p:pic>
        <p:nvPicPr>
          <p:cNvPr id="71696" name="Picture 16" descr="i?id=20789528&amp;tov=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7164388" y="5229225"/>
            <a:ext cx="1514475" cy="1135063"/>
          </a:xfrm>
        </p:spPr>
      </p:pic>
      <p:pic>
        <p:nvPicPr>
          <p:cNvPr id="71699" name="Picture 19" descr="i?id=65575494&amp;tov=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4292600"/>
            <a:ext cx="1223963" cy="1657350"/>
          </a:xfrm>
          <a:prstGeom prst="rect">
            <a:avLst/>
          </a:prstGeom>
          <a:noFill/>
        </p:spPr>
      </p:pic>
      <p:pic>
        <p:nvPicPr>
          <p:cNvPr id="71701" name="Picture 21" descr="i?id=68166489&amp;tov=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19475" y="3573463"/>
            <a:ext cx="1728788" cy="1139825"/>
          </a:xfrm>
          <a:prstGeom prst="rect">
            <a:avLst/>
          </a:prstGeom>
          <a:noFill/>
        </p:spPr>
      </p:pic>
      <p:pic>
        <p:nvPicPr>
          <p:cNvPr id="71703" name="Picture 23" descr="i?id=14017246&amp;tov=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96188" y="3500438"/>
            <a:ext cx="1352550" cy="1019175"/>
          </a:xfrm>
          <a:prstGeom prst="rect">
            <a:avLst/>
          </a:prstGeom>
          <a:noFill/>
        </p:spPr>
      </p:pic>
      <p:pic>
        <p:nvPicPr>
          <p:cNvPr id="71705" name="Picture 25" descr="i?id=87015942&amp;tov=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08175" y="3860800"/>
            <a:ext cx="1295400" cy="1152525"/>
          </a:xfrm>
          <a:prstGeom prst="rect">
            <a:avLst/>
          </a:prstGeom>
          <a:noFill/>
        </p:spPr>
      </p:pic>
      <p:pic>
        <p:nvPicPr>
          <p:cNvPr id="71707" name="Picture 27" descr="i?id=43738883&amp;tov=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00338" y="1628775"/>
            <a:ext cx="1871662" cy="1512888"/>
          </a:xfrm>
          <a:prstGeom prst="rect">
            <a:avLst/>
          </a:prstGeom>
          <a:noFill/>
        </p:spPr>
      </p:pic>
      <p:pic>
        <p:nvPicPr>
          <p:cNvPr id="71709" name="Picture 29" descr="i?id=21628339&amp;tov=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651500" y="5157788"/>
            <a:ext cx="1419225" cy="914400"/>
          </a:xfrm>
          <a:prstGeom prst="rect">
            <a:avLst/>
          </a:prstGeom>
          <a:noFill/>
        </p:spPr>
      </p:pic>
      <p:pic>
        <p:nvPicPr>
          <p:cNvPr id="71711" name="Picture 31" descr="i?id=40373809&amp;tov=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835150" y="5300663"/>
            <a:ext cx="1584325" cy="1223962"/>
          </a:xfrm>
          <a:prstGeom prst="rect">
            <a:avLst/>
          </a:prstGeom>
          <a:noFill/>
        </p:spPr>
      </p:pic>
      <p:pic>
        <p:nvPicPr>
          <p:cNvPr id="71713" name="Picture 33" descr="i?id=39549711&amp;tov=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787900" y="2133600"/>
            <a:ext cx="1655763" cy="1223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1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1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1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1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1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1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1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1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1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1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1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1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1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000100" y="785794"/>
            <a:ext cx="7086600" cy="2667000"/>
            <a:chOff x="152400" y="1143000"/>
            <a:chExt cx="7086600" cy="2667000"/>
          </a:xfrm>
          <a:solidFill>
            <a:schemeClr val="accent3">
              <a:lumMod val="50000"/>
            </a:schemeClr>
          </a:solidFill>
        </p:grpSpPr>
        <p:sp>
          <p:nvSpPr>
            <p:cNvPr id="2" name="Прямоугольник 1"/>
            <p:cNvSpPr/>
            <p:nvPr/>
          </p:nvSpPr>
          <p:spPr>
            <a:xfrm>
              <a:off x="152400" y="1143000"/>
              <a:ext cx="7086600" cy="2667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381000" y="1295400"/>
              <a:ext cx="1066800" cy="10668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4925">
              <a:solidFill>
                <a:srgbClr val="465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5867400" y="1295400"/>
              <a:ext cx="1066800" cy="10668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4925">
              <a:solidFill>
                <a:srgbClr val="465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124200" y="1295400"/>
              <a:ext cx="1066800" cy="10668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4925">
              <a:solidFill>
                <a:srgbClr val="465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752600" y="1295400"/>
              <a:ext cx="1066800" cy="10668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4925">
              <a:solidFill>
                <a:srgbClr val="465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581556" y="1285876"/>
              <a:ext cx="1066800" cy="10668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4925">
              <a:solidFill>
                <a:srgbClr val="465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9" name="Блок-схема: ручное управление 8"/>
          <p:cNvSpPr/>
          <p:nvPr/>
        </p:nvSpPr>
        <p:spPr>
          <a:xfrm rot="16200000">
            <a:off x="584200" y="2867025"/>
            <a:ext cx="533400" cy="457200"/>
          </a:xfrm>
          <a:prstGeom prst="flowChartManualOperati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Блок-схема: ручное управление 9"/>
          <p:cNvSpPr/>
          <p:nvPr/>
        </p:nvSpPr>
        <p:spPr>
          <a:xfrm rot="16200000">
            <a:off x="8686800" y="2971800"/>
            <a:ext cx="533400" cy="381000"/>
          </a:xfrm>
          <a:prstGeom prst="flowChartManualOperati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ручное управление 10"/>
          <p:cNvSpPr/>
          <p:nvPr/>
        </p:nvSpPr>
        <p:spPr>
          <a:xfrm rot="5400000">
            <a:off x="-38100" y="2857500"/>
            <a:ext cx="533400" cy="457200"/>
          </a:xfrm>
          <a:prstGeom prst="flowChartManualOperati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ручное управление 11"/>
          <p:cNvSpPr/>
          <p:nvPr/>
        </p:nvSpPr>
        <p:spPr>
          <a:xfrm rot="5400000">
            <a:off x="8115300" y="2933700"/>
            <a:ext cx="533400" cy="457200"/>
          </a:xfrm>
          <a:prstGeom prst="flowChartManualOperati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752600" y="3352800"/>
            <a:ext cx="914400" cy="838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61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629400" y="3352800"/>
            <a:ext cx="914400" cy="838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61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7113" name="Picture 2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857250"/>
            <a:ext cx="13716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Picture 3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857250"/>
            <a:ext cx="12874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5" name="Picture 4" descr="C:\Program Files\Microsoft Office\MEDIA\CAGCAT10\j021672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928688"/>
            <a:ext cx="13382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6" name="Picture 6" descr="C:\Program Files\Microsoft Office\MEDIA\CAGCAT10\j0297551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3" y="928688"/>
            <a:ext cx="13144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7" name="Picture 4" descr="C:\Program Files\Microsoft Office\MEDIA\CAGCAT10\j0216724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50" y="785813"/>
            <a:ext cx="1447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371600" y="4357688"/>
            <a:ext cx="57658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800" b="1">
                <a:latin typeface="Calibri" pitchFamily="34" charset="0"/>
              </a:rPr>
              <a:t>МОЛОДЕЦ!</a:t>
            </a:r>
          </a:p>
        </p:txBody>
      </p:sp>
      <p:sp>
        <p:nvSpPr>
          <p:cNvPr id="47119" name="TextBox 24"/>
          <p:cNvSpPr txBox="1">
            <a:spLocks noChangeArrowheads="1"/>
          </p:cNvSpPr>
          <p:nvPr/>
        </p:nvSpPr>
        <p:spPr bwMode="auto">
          <a:xfrm>
            <a:off x="1214438" y="1643063"/>
            <a:ext cx="1214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Анна</a:t>
            </a:r>
          </a:p>
        </p:txBody>
      </p:sp>
      <p:sp>
        <p:nvSpPr>
          <p:cNvPr id="47120" name="TextBox 26"/>
          <p:cNvSpPr txBox="1">
            <a:spLocks noChangeArrowheads="1"/>
          </p:cNvSpPr>
          <p:nvPr/>
        </p:nvSpPr>
        <p:spPr bwMode="auto">
          <a:xfrm>
            <a:off x="2714625" y="1643063"/>
            <a:ext cx="1071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Жанна</a:t>
            </a:r>
          </a:p>
        </p:txBody>
      </p:sp>
      <p:sp>
        <p:nvSpPr>
          <p:cNvPr id="47121" name="TextBox 27"/>
          <p:cNvSpPr txBox="1">
            <a:spLocks noChangeArrowheads="1"/>
          </p:cNvSpPr>
          <p:nvPr/>
        </p:nvSpPr>
        <p:spPr bwMode="auto">
          <a:xfrm>
            <a:off x="4071938" y="1643063"/>
            <a:ext cx="1071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Римма</a:t>
            </a:r>
          </a:p>
        </p:txBody>
      </p:sp>
      <p:sp>
        <p:nvSpPr>
          <p:cNvPr id="47122" name="TextBox 23"/>
          <p:cNvSpPr txBox="1">
            <a:spLocks noChangeArrowheads="1"/>
          </p:cNvSpPr>
          <p:nvPr/>
        </p:nvSpPr>
        <p:spPr bwMode="auto">
          <a:xfrm>
            <a:off x="5500688" y="1643063"/>
            <a:ext cx="1071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Алла</a:t>
            </a:r>
          </a:p>
        </p:txBody>
      </p:sp>
      <p:sp>
        <p:nvSpPr>
          <p:cNvPr id="47123" name="TextBox 24"/>
          <p:cNvSpPr txBox="1">
            <a:spLocks noChangeArrowheads="1"/>
          </p:cNvSpPr>
          <p:nvPr/>
        </p:nvSpPr>
        <p:spPr bwMode="auto">
          <a:xfrm>
            <a:off x="6643688" y="1643063"/>
            <a:ext cx="1500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Камилла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 descr="SNOWBRD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71500"/>
            <a:ext cx="2413000" cy="2778125"/>
          </a:xfrm>
          <a:noFill/>
        </p:spPr>
      </p:pic>
      <p:pic>
        <p:nvPicPr>
          <p:cNvPr id="206851" name="Picture 3" descr="SNOWBRD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 flipH="1">
            <a:off x="6357938" y="0"/>
            <a:ext cx="2528887" cy="2778125"/>
          </a:xfrm>
          <a:noFill/>
        </p:spPr>
      </p:pic>
      <p:sp>
        <p:nvSpPr>
          <p:cNvPr id="60420" name="Rectangle 4"/>
          <p:cNvSpPr>
            <a:spLocks noChangeArrowheads="1"/>
          </p:cNvSpPr>
          <p:nvPr/>
        </p:nvSpPr>
        <p:spPr bwMode="auto">
          <a:xfrm rot="-607776">
            <a:off x="1354138" y="2360613"/>
            <a:ext cx="5832475" cy="12969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853" name="WordArt 5"/>
          <p:cNvSpPr>
            <a:spLocks noChangeArrowheads="1" noChangeShapeType="1" noTextEdit="1"/>
          </p:cNvSpPr>
          <p:nvPr/>
        </p:nvSpPr>
        <p:spPr bwMode="auto">
          <a:xfrm rot="-606232">
            <a:off x="1882775" y="1555750"/>
            <a:ext cx="4786313" cy="2544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219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молодцы</a:t>
            </a:r>
          </a:p>
        </p:txBody>
      </p:sp>
      <p:sp>
        <p:nvSpPr>
          <p:cNvPr id="60422" name="AutoShape 6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604250" y="6453188"/>
            <a:ext cx="504825" cy="40481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23" name="TextBox 6"/>
          <p:cNvSpPr txBox="1">
            <a:spLocks noChangeArrowheads="1"/>
          </p:cNvSpPr>
          <p:nvPr/>
        </p:nvSpPr>
        <p:spPr bwMode="auto">
          <a:xfrm>
            <a:off x="2928938" y="4572000"/>
            <a:ext cx="62150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 закончить урок я хочу словами: </a:t>
            </a:r>
          </a:p>
          <a:p>
            <a:r>
              <a:rPr lang="ru-RU"/>
              <a:t>Учите русский годы к ряду</a:t>
            </a:r>
            <a:br>
              <a:rPr lang="ru-RU"/>
            </a:br>
            <a:r>
              <a:rPr lang="ru-RU"/>
              <a:t>С душой, с усердием, с умом.</a:t>
            </a:r>
            <a:br>
              <a:rPr lang="ru-RU"/>
            </a:br>
            <a:r>
              <a:rPr lang="ru-RU"/>
              <a:t>Вас ждет великая награда</a:t>
            </a:r>
            <a:br>
              <a:rPr lang="ru-RU"/>
            </a:br>
            <a:r>
              <a:rPr lang="ru-RU"/>
              <a:t>И та награда в нем самом!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6" dur="2000" spd="-100000" fill="hold"/>
                                        <p:tgtEl>
                                          <p:spTgt spid="2068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68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85" decel="100000"/>
                                        <p:tgtEl>
                                          <p:spTgt spid="2068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85" decel="100000"/>
                                        <p:tgtEl>
                                          <p:spTgt spid="2068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 build="p"/>
      <p:bldP spid="206851" grpId="0" build="p"/>
      <p:bldP spid="2068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928934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/>
              <a:t>Полено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611607"/>
            <a:ext cx="9144000" cy="3246393"/>
          </a:xfrm>
        </p:spPr>
        <p:txBody>
          <a:bodyPr>
            <a:normAutofit/>
          </a:bodyPr>
          <a:lstStyle/>
          <a:p>
            <a:pPr algn="ctr"/>
            <a:r>
              <a:rPr lang="ru-RU" sz="8800" dirty="0" err="1" smtClean="0"/>
              <a:t>хэрчим</a:t>
            </a:r>
            <a:r>
              <a:rPr lang="ru-RU" sz="8800" dirty="0" smtClean="0"/>
              <a:t> мод</a:t>
            </a:r>
            <a:endParaRPr lang="ru-RU" sz="8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581025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</a:rPr>
              <a:t>Проверь!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4"/>
            <a:ext cx="9144000" cy="58769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000" b="1" dirty="0">
                <a:solidFill>
                  <a:srgbClr val="0000FF"/>
                </a:solidFill>
                <a:latin typeface="Comic Sans MS" pitchFamily="66" charset="0"/>
              </a:rPr>
              <a:t>М.р.                 С.р. </a:t>
            </a:r>
          </a:p>
          <a:p>
            <a:pPr algn="ctr">
              <a:buFontTx/>
              <a:buNone/>
            </a:pPr>
            <a:r>
              <a:rPr lang="ru-RU" sz="3000" b="1" dirty="0">
                <a:latin typeface="Comic Sans MS" pitchFamily="66" charset="0"/>
              </a:rPr>
              <a:t>цыплёнок          полено </a:t>
            </a:r>
          </a:p>
          <a:p>
            <a:pPr algn="ctr">
              <a:buFontTx/>
              <a:buNone/>
            </a:pPr>
            <a:r>
              <a:rPr lang="ru-RU" sz="3000" b="1" dirty="0">
                <a:latin typeface="Comic Sans MS" pitchFamily="66" charset="0"/>
              </a:rPr>
              <a:t>стул                перо </a:t>
            </a:r>
          </a:p>
          <a:p>
            <a:pPr algn="ctr">
              <a:buFontTx/>
              <a:buNone/>
            </a:pPr>
            <a:r>
              <a:rPr lang="ru-RU" sz="3000" b="1" dirty="0">
                <a:latin typeface="Comic Sans MS" pitchFamily="66" charset="0"/>
              </a:rPr>
              <a:t>карандаш           зерно</a:t>
            </a:r>
          </a:p>
          <a:p>
            <a:pPr algn="ctr">
              <a:buFontTx/>
              <a:buNone/>
            </a:pPr>
            <a:r>
              <a:rPr lang="ru-RU" sz="3000" b="1" dirty="0">
                <a:solidFill>
                  <a:srgbClr val="0000FF"/>
                </a:solidFill>
                <a:latin typeface="Comic Sans MS" pitchFamily="66" charset="0"/>
              </a:rPr>
              <a:t>Ж.р.                 Мн.ч.</a:t>
            </a:r>
          </a:p>
          <a:p>
            <a:pPr algn="ctr">
              <a:buFontTx/>
              <a:buNone/>
            </a:pPr>
            <a:r>
              <a:rPr lang="ru-RU" sz="3000" b="1" dirty="0">
                <a:latin typeface="Comic Sans MS" pitchFamily="66" charset="0"/>
              </a:rPr>
              <a:t>кружка              ножницы      </a:t>
            </a:r>
          </a:p>
          <a:p>
            <a:pPr algn="ctr">
              <a:buFontTx/>
              <a:buNone/>
            </a:pPr>
            <a:r>
              <a:rPr lang="ru-RU" sz="3000" b="1" dirty="0">
                <a:latin typeface="Comic Sans MS" pitchFamily="66" charset="0"/>
              </a:rPr>
              <a:t>слива               шахматы</a:t>
            </a:r>
          </a:p>
          <a:p>
            <a:pPr algn="ctr">
              <a:buFontTx/>
              <a:buNone/>
            </a:pPr>
            <a:r>
              <a:rPr lang="ru-RU" sz="3000" b="1" dirty="0">
                <a:latin typeface="Comic Sans MS" pitchFamily="66" charset="0"/>
              </a:rPr>
              <a:t>зебра                очки</a:t>
            </a:r>
          </a:p>
          <a:p>
            <a:pPr algn="ctr">
              <a:buFontTx/>
              <a:buNone/>
            </a:pPr>
            <a:r>
              <a:rPr lang="ru-RU" sz="3000" b="1" dirty="0">
                <a:latin typeface="Comic Sans MS" pitchFamily="66" charset="0"/>
              </a:rPr>
              <a:t>                      макароны</a:t>
            </a:r>
          </a:p>
          <a:p>
            <a:pPr algn="ctr">
              <a:buFontTx/>
              <a:buNone/>
            </a:pPr>
            <a:r>
              <a:rPr lang="ru-RU" sz="3000" b="1" dirty="0">
                <a:solidFill>
                  <a:srgbClr val="0000FF"/>
                </a:solidFill>
                <a:latin typeface="Comic Sans MS" pitchFamily="66" charset="0"/>
              </a:rPr>
              <a:t>*С некоторыми словами составь рассказ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ru-RU" sz="9600" dirty="0" smtClean="0"/>
              <a:t>Ребусы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7180c89b11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72198" y="-285776"/>
            <a:ext cx="821059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900" dirty="0" smtClean="0">
                <a:solidFill>
                  <a:srgbClr val="9933FF"/>
                </a:solidFill>
              </a:rPr>
              <a:t>,</a:t>
            </a:r>
            <a:endParaRPr lang="ru-RU" sz="19900" dirty="0">
              <a:solidFill>
                <a:srgbClr val="9933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00430" y="4071942"/>
            <a:ext cx="238558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век</a:t>
            </a:r>
            <a:endParaRPr lang="ru-RU" sz="115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6" name="Рисунок 15" descr="Рисунок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1643050"/>
            <a:ext cx="3571899" cy="2843230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 rot="5400000">
            <a:off x="4357686" y="1571612"/>
            <a:ext cx="1143008" cy="42862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180c89b11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Изображение 0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928802"/>
            <a:ext cx="2857520" cy="21431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4744" y="-714404"/>
            <a:ext cx="821059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900" dirty="0" smtClean="0">
                <a:solidFill>
                  <a:srgbClr val="9933FF"/>
                </a:solidFill>
              </a:rPr>
              <a:t>,</a:t>
            </a:r>
            <a:endParaRPr lang="ru-RU" sz="19900" dirty="0">
              <a:solidFill>
                <a:srgbClr val="9933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7554" y="-714404"/>
            <a:ext cx="83058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 smtClean="0">
                <a:solidFill>
                  <a:srgbClr val="9933FF"/>
                </a:solidFill>
              </a:rPr>
              <a:t>,</a:t>
            </a:r>
            <a:endParaRPr lang="ru-RU" sz="19900" dirty="0">
              <a:solidFill>
                <a:srgbClr val="9933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562" y="2285992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/>
              <a:t>+</a:t>
            </a:r>
            <a:endParaRPr lang="ru-RU" sz="8000" b="1" dirty="0"/>
          </a:p>
        </p:txBody>
      </p:sp>
      <p:pic>
        <p:nvPicPr>
          <p:cNvPr id="9" name="Рисунок 8" descr="Рисунок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1500174"/>
            <a:ext cx="2214578" cy="32337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00232" y="3357562"/>
            <a:ext cx="16850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е = а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76341" y="4071942"/>
            <a:ext cx="463376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капель</a:t>
            </a:r>
            <a:endParaRPr lang="ru-RU" sz="115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5"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180c89b11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86050" y="4286256"/>
            <a:ext cx="366478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овощ</a:t>
            </a:r>
            <a:endParaRPr lang="ru-RU" sz="115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Рисунок 4" descr="Изображение.jpg"/>
          <p:cNvPicPr>
            <a:picLocks noChangeAspect="1"/>
          </p:cNvPicPr>
          <p:nvPr/>
        </p:nvPicPr>
        <p:blipFill>
          <a:blip r:embed="rId4" cstate="print"/>
          <a:srcRect l="4650"/>
          <a:stretch>
            <a:fillRect/>
          </a:stretch>
        </p:blipFill>
        <p:spPr>
          <a:xfrm>
            <a:off x="1643042" y="2285992"/>
            <a:ext cx="2286016" cy="26258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29454" y="-428652"/>
            <a:ext cx="83058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 smtClean="0">
                <a:solidFill>
                  <a:srgbClr val="9933FF"/>
                </a:solidFill>
              </a:rPr>
              <a:t>,</a:t>
            </a:r>
            <a:endParaRPr lang="ru-RU" sz="19900" dirty="0">
              <a:solidFill>
                <a:srgbClr val="9933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6644" y="-428652"/>
            <a:ext cx="83058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 smtClean="0">
                <a:solidFill>
                  <a:srgbClr val="9933FF"/>
                </a:solidFill>
              </a:rPr>
              <a:t>,</a:t>
            </a:r>
            <a:endParaRPr lang="ru-RU" sz="19900" dirty="0">
              <a:solidFill>
                <a:srgbClr val="9933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4744" y="-214338"/>
            <a:ext cx="83058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 smtClean="0">
                <a:solidFill>
                  <a:srgbClr val="9933FF"/>
                </a:solidFill>
              </a:rPr>
              <a:t>,</a:t>
            </a:r>
            <a:endParaRPr lang="ru-RU" sz="19900" dirty="0">
              <a:solidFill>
                <a:srgbClr val="9933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34" y="-428652"/>
            <a:ext cx="83058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 smtClean="0">
                <a:solidFill>
                  <a:srgbClr val="9933FF"/>
                </a:solidFill>
              </a:rPr>
              <a:t>,</a:t>
            </a:r>
            <a:endParaRPr lang="ru-RU" sz="19900" dirty="0">
              <a:solidFill>
                <a:srgbClr val="9933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4480" y="-285776"/>
            <a:ext cx="83058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 smtClean="0">
                <a:solidFill>
                  <a:srgbClr val="9933FF"/>
                </a:solidFill>
              </a:rPr>
              <a:t>,</a:t>
            </a:r>
            <a:endParaRPr lang="ru-RU" sz="19900" dirty="0">
              <a:solidFill>
                <a:srgbClr val="9933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7290" y="-285776"/>
            <a:ext cx="83058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 smtClean="0">
                <a:solidFill>
                  <a:srgbClr val="9933FF"/>
                </a:solidFill>
              </a:rPr>
              <a:t>,</a:t>
            </a:r>
            <a:endParaRPr lang="ru-RU" sz="19900" dirty="0">
              <a:solidFill>
                <a:srgbClr val="9933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0100" y="-285776"/>
            <a:ext cx="83058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 smtClean="0">
                <a:solidFill>
                  <a:srgbClr val="9933FF"/>
                </a:solidFill>
              </a:rPr>
              <a:t>,</a:t>
            </a:r>
            <a:endParaRPr lang="ru-RU" sz="19900" dirty="0">
              <a:solidFill>
                <a:srgbClr val="9933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43372" y="2928934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+</a:t>
            </a:r>
            <a:endParaRPr lang="ru-RU" sz="8000" dirty="0"/>
          </a:p>
        </p:txBody>
      </p:sp>
      <p:pic>
        <p:nvPicPr>
          <p:cNvPr id="14" name="Рисунок 13" descr="щука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2500306"/>
            <a:ext cx="2219886" cy="2019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</TotalTime>
  <Words>206</Words>
  <Application>Microsoft Office PowerPoint</Application>
  <PresentationFormat>Экран (4:3)</PresentationFormat>
  <Paragraphs>127</Paragraphs>
  <Slides>31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Открытая</vt:lpstr>
      <vt:lpstr>«В волшебном  мире слов»</vt:lpstr>
      <vt:lpstr>Слайд 2</vt:lpstr>
      <vt:lpstr>Назовите предметы. Образуйте единственное число и распределите имена существительные на 4 группы. Объясните, на какие группы разделили.</vt:lpstr>
      <vt:lpstr>Полено</vt:lpstr>
      <vt:lpstr>Проверь!</vt:lpstr>
      <vt:lpstr>Ребусы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 волшебном  мире слов»</dc:title>
  <dc:creator>1</dc:creator>
  <cp:lastModifiedBy>1</cp:lastModifiedBy>
  <cp:revision>7</cp:revision>
  <dcterms:created xsi:type="dcterms:W3CDTF">2011-03-17T13:02:41Z</dcterms:created>
  <dcterms:modified xsi:type="dcterms:W3CDTF">2011-03-17T14:48:58Z</dcterms:modified>
</cp:coreProperties>
</file>