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19"/>
  </p:notesMasterIdLst>
  <p:sldIdLst>
    <p:sldId id="256" r:id="rId2"/>
    <p:sldId id="278" r:id="rId3"/>
    <p:sldId id="257" r:id="rId4"/>
    <p:sldId id="277" r:id="rId5"/>
    <p:sldId id="259" r:id="rId6"/>
    <p:sldId id="260" r:id="rId7"/>
    <p:sldId id="279" r:id="rId8"/>
    <p:sldId id="261" r:id="rId9"/>
    <p:sldId id="262" r:id="rId10"/>
    <p:sldId id="263" r:id="rId11"/>
    <p:sldId id="288" r:id="rId12"/>
    <p:sldId id="264" r:id="rId13"/>
    <p:sldId id="265" r:id="rId14"/>
    <p:sldId id="287" r:id="rId15"/>
    <p:sldId id="276" r:id="rId16"/>
    <p:sldId id="266" r:id="rId17"/>
    <p:sldId id="268" r:id="rId18"/>
  </p:sldIdLst>
  <p:sldSz cx="9144000" cy="6858000" type="screen4x3"/>
  <p:notesSz cx="6858000" cy="96980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00"/>
    <a:srgbClr val="009900"/>
    <a:srgbClr val="000066"/>
    <a:srgbClr val="663300"/>
    <a:srgbClr val="006600"/>
    <a:srgbClr val="FF00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03300" y="727075"/>
            <a:ext cx="4849813" cy="3636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06925"/>
            <a:ext cx="5486400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106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106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3381C8-5B86-45CA-8561-7DA3793F7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D75A6-5BCF-4B4F-BBD2-735297C8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8534B-E869-4B7A-A3B9-0B11DA744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D773D-7839-4B6B-A1B0-9F57F5698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3F0D6-1C74-4D65-97CD-079BC6E5F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D58E2-878A-43F7-B34A-17629A3B6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E87B6-5E94-458F-A880-E12298745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4C9FF-43E9-4BA6-AAD9-C8CC6DCA2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4B471-121B-4978-A8F2-09C6FF9C4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2590D-DADD-4244-A443-40F30DD75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E7A73-418F-4A0D-AF01-E66B3AFCB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BC460-C3DE-497E-B85A-756901EEC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5CE9C5-DD91-46C0-A4B3-0B930784A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.allday.ru/uploads/posts/2008-08/1220044462_1220023184_druck-kopija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detsad-kitty.ru/uploads/posts/2010-10/1287396154_vesna-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tsad-kitty.ru/uploads/posts/2010-10/1287396172_vesna-3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detsad-kitty.ru/uploads/posts/2010-10/1287396218_vesna-4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hyperlink" Target="http://www.ruskid.ru/uploads/posts/2009-03/1237448836_00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skraska.com/catalog0001/4837.gif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ruskid.ru/uploads/posts/2009-03/1237448772_00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http://www.host2pic.ru/images/9f406eea7198306d522167eaa6193bcb.jpg" TargetMode="External"/><Relationship Id="rId12" Type="http://schemas.openxmlformats.org/officeDocument/2006/relationships/hyperlink" Target="http://www.krokha.ru/sites/default/files/articles/aquarium.jpg" TargetMode="External"/><Relationship Id="rId2" Type="http://schemas.openxmlformats.org/officeDocument/2006/relationships/hyperlink" Target="http://www.varbak.com/galeri/tek-kiraz-nb463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http://wiki.vspu.ru/_media/workroom/ikto/m5/tatiana_du/0004-007-razrjady-chastits.png" TargetMode="External"/><Relationship Id="rId5" Type="http://schemas.openxmlformats.org/officeDocument/2006/relationships/hyperlink" Target="http://www.host2pic.ru/images/9f406eea7198306d522167eaa6193bcb.jpg" TargetMode="External"/><Relationship Id="rId10" Type="http://schemas.openxmlformats.org/officeDocument/2006/relationships/image" Target="../media/image5.png"/><Relationship Id="rId4" Type="http://schemas.openxmlformats.org/officeDocument/2006/relationships/image" Target="http://www.varbak.com/galeri/tek-kiraz-nb4631.jpg" TargetMode="External"/><Relationship Id="rId9" Type="http://schemas.openxmlformats.org/officeDocument/2006/relationships/hyperlink" Target="http://wiki.vspu.ru/_media/workroom/ikto/m5/tatiana_du/0004-007-razrjady-chastits.png" TargetMode="External"/><Relationship Id="rId14" Type="http://schemas.openxmlformats.org/officeDocument/2006/relationships/image" Target="http://www.krokha.ru/sites/default/files/articles/aquarium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0.liveinternet.ru/images/attach/b/3/22/717/22717920_1208174512_kUINDZHI_AI_RANNYAYA_VESN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unity.stroyinf.ru/image/gallery1/s3/img288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20th.su/wp-content/uploads/2011/06/deti_i_korabliki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img0.liveinternet.ru/images/attach/c/0/44/724/44724045_1244183386_lodka_2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-main-pic" descr="Картинка 10 из 1074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0"/>
            <a:ext cx="2819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009900"/>
                </a:solidFill>
              </a:rPr>
              <a:t>Открытое занятие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5181600" y="35052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u="sng">
                <a:solidFill>
                  <a:srgbClr val="009900"/>
                </a:solidFill>
              </a:rPr>
              <a:t>Проводит</a:t>
            </a:r>
          </a:p>
          <a:p>
            <a:pPr algn="ctr">
              <a:spcBef>
                <a:spcPct val="20000"/>
              </a:spcBef>
            </a:pPr>
            <a:r>
              <a:rPr lang="ru-RU" sz="2800" b="1" u="sng">
                <a:solidFill>
                  <a:srgbClr val="009900"/>
                </a:solidFill>
              </a:rPr>
              <a:t>Хахурина М.П.</a:t>
            </a:r>
            <a:r>
              <a:rPr lang="ru-RU" sz="2800">
                <a:solidFill>
                  <a:srgbClr val="009900"/>
                </a:solidFill>
              </a:rPr>
              <a:t>   </a:t>
            </a: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524000" y="1447800"/>
            <a:ext cx="6400800" cy="2273300"/>
          </a:xfrm>
        </p:spPr>
        <p:txBody>
          <a:bodyPr/>
          <a:lstStyle/>
          <a:p>
            <a:pPr eaLnBrk="1" hangingPunct="1"/>
            <a:r>
              <a:rPr lang="ru-RU" b="1" i="1" u="sng" smtClean="0">
                <a:solidFill>
                  <a:srgbClr val="000066"/>
                </a:solidFill>
              </a:rPr>
              <a:t>РАЗВИТИЕ РЕЧИ</a:t>
            </a:r>
            <a:br>
              <a:rPr lang="ru-RU" b="1" i="1" u="sng" smtClean="0">
                <a:solidFill>
                  <a:srgbClr val="000066"/>
                </a:solidFill>
              </a:rPr>
            </a:br>
            <a:r>
              <a:rPr lang="ru-RU" b="1" i="1" u="sng" smtClean="0">
                <a:solidFill>
                  <a:srgbClr val="000066"/>
                </a:solidFill>
              </a:rPr>
              <a:t>ВЕСНА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8D66C9-739E-49DB-9D9B-9849AE7EBE51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763000" cy="990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smtClean="0">
                <a:solidFill>
                  <a:srgbClr val="006600"/>
                </a:solidFill>
              </a:rPr>
              <a:t>Ребята давайте вместе вспомним весенние месяцы.  (март, апрель, май)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0033CC"/>
                </a:solidFill>
              </a:rPr>
              <a:t>Демонстрируется раскладушка посвящённая весне.</a:t>
            </a:r>
          </a:p>
        </p:txBody>
      </p:sp>
      <p:pic>
        <p:nvPicPr>
          <p:cNvPr id="11268" name="i-main-pic" descr="Картинка 28 из 10535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981200"/>
            <a:ext cx="2857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i-main-pic" descr="Картинка 29 из 10535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8075" y="2057400"/>
            <a:ext cx="28035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i-main-pic" descr="Картинка 47 из 10535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2300" y="1981200"/>
            <a:ext cx="2857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D22B79-75FF-45A1-A527-E5A95A85A93A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chemeClr val="accent2"/>
                </a:solidFill>
              </a:rPr>
              <a:t>Давайте вместе разделим эти слова на слоги!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57600" cy="762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9900"/>
                </a:solidFill>
              </a:rPr>
              <a:t>ВЕСНА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4191000" y="38862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600" b="1">
                <a:solidFill>
                  <a:srgbClr val="FF0000"/>
                </a:solidFill>
              </a:rPr>
              <a:t>СОСУЛЬКА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381000" y="38100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600" b="1">
                <a:solidFill>
                  <a:srgbClr val="663300"/>
                </a:solidFill>
              </a:rPr>
              <a:t>ВЕРБА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962400" y="27432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600" b="1">
                <a:solidFill>
                  <a:srgbClr val="0033CC"/>
                </a:solidFill>
              </a:rPr>
              <a:t>ПРОТАЛИНА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57200" y="25908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600" b="1">
                <a:solidFill>
                  <a:srgbClr val="000066"/>
                </a:solidFill>
              </a:rPr>
              <a:t>ГРАЧ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343400" y="16002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600" b="1">
                <a:solidFill>
                  <a:srgbClr val="663300"/>
                </a:solidFill>
              </a:rPr>
              <a:t>ВОРОБЕЙ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133600" y="49530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600" b="1">
                <a:solidFill>
                  <a:schemeClr val="folHlink"/>
                </a:solidFill>
              </a:rPr>
              <a:t>СТРИЖ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150E7-55B6-417E-ADFA-1FDAECB77949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228600"/>
            <a:ext cx="62484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0033CC"/>
                </a:solidFill>
              </a:rPr>
              <a:t>Послушайте стихотворения и постарайтесь запомнить как можно больше примет весны: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9900"/>
                </a:solidFill>
              </a:rPr>
              <a:t>Я раскрываю почки.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9900"/>
                </a:solidFill>
              </a:rPr>
              <a:t>В зелёные листочки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9900"/>
                </a:solidFill>
              </a:rPr>
              <a:t>Деревья одеваю,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9900"/>
                </a:solidFill>
              </a:rPr>
              <a:t>Посевы поливаю.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9900"/>
                </a:solidFill>
              </a:rPr>
              <a:t>Движения полна,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9900"/>
                </a:solidFill>
              </a:rPr>
              <a:t>А зовут меня ...</a:t>
            </a:r>
            <a:r>
              <a:rPr lang="ru-RU" sz="1800" i="1" smtClean="0">
                <a:solidFill>
                  <a:srgbClr val="009900"/>
                </a:solidFill>
              </a:rPr>
              <a:t> {весна).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i="1" smtClean="0"/>
              <a:t>{Е. В. Колесникова)</a:t>
            </a:r>
            <a:r>
              <a:rPr lang="ru-RU" sz="18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66"/>
                </a:solidFill>
              </a:rPr>
              <a:t>О весне сказали нам воробьи драчливые,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66"/>
                </a:solidFill>
              </a:rPr>
              <a:t>Вербочки лохматые, ручейки шумливые,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66"/>
                </a:solidFill>
              </a:rPr>
              <a:t>Бабочка-крапивница налесной проталинке,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66"/>
                </a:solidFill>
              </a:rPr>
              <a:t>Синие подснежники и сырые валенки.</a:t>
            </a:r>
            <a:endParaRPr lang="ru-RU" sz="1800" i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i="1" smtClean="0"/>
              <a:t>(Н. Найденова)</a:t>
            </a: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3300"/>
                </a:solidFill>
              </a:rPr>
              <a:t>Без забот и без тревоги спал медведь в своей берлоге.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3300"/>
                </a:solidFill>
              </a:rPr>
              <a:t>Спал всю зиму до весны и, наверно, видел сны.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3300"/>
                </a:solidFill>
              </a:rPr>
              <a:t> Вдруг проснулся косолапый, слышит: каплет. Вот беда!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3300"/>
                </a:solidFill>
              </a:rPr>
              <a:t>В темноте пошарил лапой и вскочил - кругом вода!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3300"/>
                </a:solidFill>
              </a:rPr>
              <a:t>Заспешил медведь наружу: заливает, не до сна.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663300"/>
                </a:solidFill>
              </a:rPr>
              <a:t> Вылез он и видит: лужи, тает снег, пришла весна!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i="1" smtClean="0"/>
              <a:t>(Г. Ладонщиков)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D3D686-49B8-495B-8750-A602BD36167D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534400" cy="22860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3600" smtClean="0">
                <a:solidFill>
                  <a:srgbClr val="009900"/>
                </a:solidFill>
              </a:rPr>
              <a:t>Перечислите приметы весны!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3600" smtClean="0">
                <a:solidFill>
                  <a:srgbClr val="009900"/>
                </a:solidFill>
              </a:rPr>
              <a:t> Дети называют.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3600" smtClean="0"/>
              <a:t>Появляются почки и первые листочки.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3600" smtClean="0"/>
              <a:t>Просыпается медведь.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3600" smtClean="0"/>
              <a:t>Появляются лужи, тает снег.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3600" smtClean="0"/>
              <a:t>Цветущая верба.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3600" smtClean="0"/>
              <a:t>Ручейки.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3600" smtClean="0"/>
              <a:t>Проталинки.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3600" smtClean="0"/>
              <a:t>Бабочки.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3600" smtClean="0"/>
              <a:t>Подснежники.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3600" smtClean="0"/>
              <a:t>Сырые валенки.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E39FAE-C849-4241-B9F5-75A962B50F78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9906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9900"/>
                </a:solidFill>
              </a:rPr>
              <a:t>Какие ещё стихи о весне Вы знаете?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3200400" cy="4572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solidFill>
                  <a:srgbClr val="0033CC"/>
                </a:solidFill>
              </a:rPr>
              <a:t>Весенняя песенка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Снег теперь уже не тот 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Потемнел он в поле.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На озерах треснул лёд,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Будто раскололи.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Облака бегут быстрей,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Небо стало выше.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Зачирикал воробей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Веселей на крыше.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Все чернее с каждым днём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Стёжки и дорожки,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И на вербах серебром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Светятся серёжки.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С. Маршак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248400" y="1219200"/>
            <a:ext cx="274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0033CC"/>
                </a:solidFill>
              </a:rPr>
              <a:t>***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/>
              <a:t>Блестящие, звенящие,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/>
              <a:t>Хрустят, как леденцы.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/>
              <a:t>Под крышами висящие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/>
              <a:t>Сосульки – сорванцы.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/>
              <a:t>Блестящие, звенящие,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/>
              <a:t>Как солнышка лучи.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/>
              <a:t>…Отсюда начинаются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/>
              <a:t>Весенние ручьи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/>
              <a:t>А. Инчин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657600" y="3733800"/>
            <a:ext cx="274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rgbClr val="0033CC"/>
                </a:solidFill>
              </a:rPr>
              <a:t>Весна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/>
              <a:t>К нам весна шагает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/>
              <a:t>Быстрыми шагами,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/>
              <a:t>И сугробы тают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/>
              <a:t>Под её ногами.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/>
              <a:t>Черные проталины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/>
              <a:t>На полях видны.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/>
              <a:t>Верно, очень тёплые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/>
              <a:t>Ноги у весны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/>
              <a:t>И. Токмакова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10D47E-268F-4FC3-A3BF-D2766E531B11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9154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smtClean="0">
                <a:solidFill>
                  <a:srgbClr val="006600"/>
                </a:solidFill>
              </a:rPr>
              <a:t>Давайте посмотрим на наши веточки.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chemeClr val="folHlink"/>
                </a:solidFill>
              </a:rPr>
              <a:t>(Дети приносят веточки заранее, они стоят в воде в стаканчиках)</a:t>
            </a:r>
          </a:p>
          <a:p>
            <a:pPr eaLnBrk="1" hangingPunct="1">
              <a:buFontTx/>
              <a:buNone/>
            </a:pPr>
            <a:endParaRPr lang="ru-RU" sz="2000" smtClean="0">
              <a:solidFill>
                <a:srgbClr val="0033CC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33CC"/>
                </a:solidFill>
              </a:rPr>
              <a:t>Посмотрим что у нас произошло?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33CC"/>
                </a:solidFill>
              </a:rPr>
              <a:t>На веточке вербы распушились почки.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33CC"/>
                </a:solidFill>
              </a:rPr>
              <a:t>Они стали какие?</a:t>
            </a:r>
          </a:p>
          <a:p>
            <a:pPr eaLnBrk="1" hangingPunct="1">
              <a:buFontTx/>
              <a:buNone/>
            </a:pPr>
            <a:r>
              <a:rPr lang="ru-RU" sz="2000" smtClean="0">
                <a:solidFill>
                  <a:srgbClr val="0033CC"/>
                </a:solidFill>
              </a:rPr>
              <a:t>А на березе появились маленькие листочки и распустились сережки.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700A3A-CEB3-4DBF-A1F9-3FF93E9F48A7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7696200" cy="624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ФИЗКУЛЬТМИНУТКА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/>
              <a:t>На лужайке поутру мы затеяли игру.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/>
              <a:t>Ты - ромашка, я - вьюнок.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/>
              <a:t>Становитесь в наш венок.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/>
              <a:t>Раз, два, три, четыре,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/>
              <a:t> Раздвигайте круг пошире.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/>
              <a:t>А теперь мы - ручейки,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/>
              <a:t>Побежим вперегонки.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/>
              <a:t>Прямо к озеру спешим,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/>
              <a:t>Станет озеро большим.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/>
              <a:t>Раз, два, три, четыре,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/>
              <a:t>Раздвигайте круг пошире.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i="1" smtClean="0"/>
              <a:t>(Из книги В. Волиной «Праздник числа»)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A4B5BB-045D-4051-876E-FF0AF7897E59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991600" cy="6629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0033CC"/>
                </a:solidFill>
              </a:rPr>
              <a:t>А теперь подведём </a:t>
            </a:r>
            <a:r>
              <a:rPr lang="ru-RU" sz="2400" b="1" u="sng" smtClean="0">
                <a:solidFill>
                  <a:srgbClr val="0033CC"/>
                </a:solidFill>
              </a:rPr>
              <a:t>итоги</a:t>
            </a:r>
            <a:r>
              <a:rPr lang="ru-RU" sz="2400" b="1" smtClean="0">
                <a:solidFill>
                  <a:srgbClr val="0033CC"/>
                </a:solidFill>
              </a:rPr>
              <a:t> и вспомним приметы весны.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b="1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0033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chemeClr val="folHlink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1800" smtClean="0">
              <a:solidFill>
                <a:srgbClr val="0099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solidFill>
                  <a:srgbClr val="009900"/>
                </a:solidFill>
              </a:rPr>
              <a:t>Включается  музыка Чайковского Времена года. Весна.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solidFill>
                  <a:srgbClr val="009900"/>
                </a:solidFill>
              </a:rPr>
              <a:t>Послушайте музыку внимательно.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solidFill>
                  <a:srgbClr val="009900"/>
                </a:solidFill>
              </a:rPr>
              <a:t>Какие чувства она у вас вызывает?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solidFill>
                  <a:srgbClr val="009900"/>
                </a:solidFill>
              </a:rPr>
              <a:t>А теперь давайте попробуем нарисовать весну.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solidFill>
                  <a:srgbClr val="009900"/>
                </a:solidFill>
              </a:rPr>
              <a:t>Посмотрите на изображения.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solidFill>
                  <a:srgbClr val="009900"/>
                </a:solidFill>
              </a:rPr>
              <a:t>Может быть вы захотите нарисовать или раскрасить по своему?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smtClean="0">
                <a:solidFill>
                  <a:srgbClr val="009900"/>
                </a:solidFill>
              </a:rPr>
              <a:t>Проводится урок ИЗО или детям даётся задание на дом.</a:t>
            </a:r>
          </a:p>
        </p:txBody>
      </p:sp>
      <p:pic>
        <p:nvPicPr>
          <p:cNvPr id="18436" name="i-main-pic" descr="Картинка 34 из 10535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2695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-main-pic" descr="Картинка 37 из 10535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0325" y="838200"/>
            <a:ext cx="25336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-main-pic" descr="Картинка 36 из 10535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685800"/>
            <a:ext cx="289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426F80-AEAA-4B72-96C3-2878790F5EA4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1" u="sng" smtClean="0">
                <a:solidFill>
                  <a:srgbClr val="006600"/>
                </a:solidFill>
              </a:rPr>
              <a:t>Тема: «Времена года-Весна. </a:t>
            </a:r>
            <a:endParaRPr lang="ru-RU" b="1" i="1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u="sng" smtClean="0">
                <a:solidFill>
                  <a:srgbClr val="663300"/>
                </a:solidFill>
              </a:rPr>
              <a:t>Программное содержание: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Закрепить знание детей о весенних месяцах, совершенствовать умение называть признаки каждого весеннего месяца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Познакомить детей с понятиями авитаминоз, витамины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Продолжать формировать умение делить слова на слоги, определять количество слогов, различать гласные и согласные звуки, составлять предложение с заданным словом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Воспитывать умение слушать и слышать задание воспитателя.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FB7EF0-9315-4912-9C06-8B70A7D323DA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6705600" cy="1431925"/>
          </a:xfrm>
        </p:spPr>
        <p:txBody>
          <a:bodyPr/>
          <a:lstStyle/>
          <a:p>
            <a:pPr eaLnBrk="1" hangingPunct="1"/>
            <a:r>
              <a:rPr lang="ru-RU" sz="3200" b="1" i="1" u="sng" smtClean="0">
                <a:solidFill>
                  <a:srgbClr val="006600"/>
                </a:solidFill>
              </a:rPr>
              <a:t>Тема: «Времена года-Весна»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0073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663300"/>
                </a:solidFill>
              </a:rPr>
              <a:t>Атрибуты:</a:t>
            </a:r>
            <a:r>
              <a:rPr lang="ru-RU" smtClean="0">
                <a:solidFill>
                  <a:srgbClr val="663300"/>
                </a:solidFill>
              </a:rPr>
              <a:t> Иллюстрации весны, примет, занятий детей, музыкальные произведения, раздаточный материал для художественной деятельности, сосулька, стаканчик, веточка вербы и березы (можно иллюстрации), листочек бумаги для кораблика, раскраски или листы для изодеятельности (готовится заранее).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372630-1F3F-4B86-BC5B-5003495CCE6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5123" name="Rectangle 4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z="3600" b="1" u="sng" smtClean="0">
                <a:solidFill>
                  <a:srgbClr val="006600"/>
                </a:solidFill>
              </a:rPr>
              <a:t>Дети, кто в гостях у нас сегодня?</a:t>
            </a:r>
            <a:br>
              <a:rPr lang="ru-RU" sz="3600" b="1" u="sng" smtClean="0">
                <a:solidFill>
                  <a:srgbClr val="006600"/>
                </a:solidFill>
              </a:rPr>
            </a:br>
            <a:r>
              <a:rPr lang="ru-RU" sz="3600" b="1" smtClean="0">
                <a:solidFill>
                  <a:srgbClr val="006600"/>
                </a:solidFill>
              </a:rPr>
              <a:t>Посмотрите и отгадайте ребус!</a:t>
            </a:r>
          </a:p>
        </p:txBody>
      </p:sp>
      <p:pic>
        <p:nvPicPr>
          <p:cNvPr id="5124" name="i-main-pic" descr="Картинка 7 из 112360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" y="2819400"/>
            <a:ext cx="12668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i-main-pic" descr="Картинка 18 из 10543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752600" y="2895600"/>
            <a:ext cx="15811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3276600"/>
            <a:ext cx="13620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i-main-pic" descr="Картинка 17 из 39901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5029200" y="2286000"/>
            <a:ext cx="197485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i-main-pic" descr="Картинка 45 из 28386">
            <a:hlinkClick r:id="rId12"/>
          </p:cNvPr>
          <p:cNvPicPr>
            <a:picLocks noChangeAspect="1" noChangeArrowheads="1"/>
          </p:cNvPicPr>
          <p:nvPr/>
        </p:nvPicPr>
        <p:blipFill>
          <a:blip r:embed="rId13" r:link="rId14" cstate="print"/>
          <a:srcRect/>
          <a:stretch>
            <a:fillRect/>
          </a:stretch>
        </p:blipFill>
        <p:spPr bwMode="auto">
          <a:xfrm>
            <a:off x="7042150" y="3200400"/>
            <a:ext cx="210185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Rectangle 10"/>
          <p:cNvSpPr>
            <a:spLocks noRot="1" noChangeArrowheads="1"/>
          </p:cNvSpPr>
          <p:nvPr/>
        </p:nvSpPr>
        <p:spPr bwMode="auto">
          <a:xfrm>
            <a:off x="3810000" y="5486400"/>
            <a:ext cx="495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Правильно! Весна!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794CE8-677F-4204-AEC1-C8D3F031C926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382000" cy="25908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0066"/>
                </a:solidFill>
              </a:rPr>
              <a:t>Как изменяется погода весной?</a:t>
            </a:r>
          </a:p>
          <a:p>
            <a:pPr eaLnBrk="1" hangingPunct="1"/>
            <a:r>
              <a:rPr lang="ru-RU" sz="2800" smtClean="0">
                <a:solidFill>
                  <a:srgbClr val="000066"/>
                </a:solidFill>
              </a:rPr>
              <a:t>Что происходит со снегом?</a:t>
            </a:r>
          </a:p>
          <a:p>
            <a:pPr eaLnBrk="1" hangingPunct="1"/>
            <a:r>
              <a:rPr lang="ru-RU" sz="2800" smtClean="0">
                <a:solidFill>
                  <a:srgbClr val="000066"/>
                </a:solidFill>
              </a:rPr>
              <a:t>Посмотрите на нашу сосульку (демонстрируется сосулька в стаканчике). Что с ней происходит? Почему?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30C96A-EC4D-42B8-A198-8FDCCA15F385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3775" cy="1050925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0066"/>
                </a:solidFill>
              </a:rPr>
              <a:t>Посмотрите на картины и расскажите….</a:t>
            </a:r>
            <a:br>
              <a:rPr lang="ru-RU" sz="3200" smtClean="0">
                <a:solidFill>
                  <a:srgbClr val="000066"/>
                </a:solidFill>
              </a:rPr>
            </a:br>
            <a:r>
              <a:rPr lang="ru-RU" sz="1600" smtClean="0">
                <a:solidFill>
                  <a:srgbClr val="000066"/>
                </a:solidFill>
              </a:rPr>
              <a:t>Опорные слова: </a:t>
            </a:r>
            <a:br>
              <a:rPr lang="ru-RU" sz="1600" smtClean="0">
                <a:solidFill>
                  <a:srgbClr val="000066"/>
                </a:solidFill>
              </a:rPr>
            </a:br>
            <a:r>
              <a:rPr lang="ru-RU" sz="1600" smtClean="0">
                <a:solidFill>
                  <a:srgbClr val="000066"/>
                </a:solidFill>
              </a:rPr>
              <a:t>снег, лед, небо, свет, проталины, ледоход, полынья, половодье, распутица …</a:t>
            </a:r>
            <a:endParaRPr lang="ru-RU" sz="3200" smtClean="0">
              <a:solidFill>
                <a:srgbClr val="000066"/>
              </a:solidFill>
            </a:endParaRPr>
          </a:p>
        </p:txBody>
      </p:sp>
      <p:pic>
        <p:nvPicPr>
          <p:cNvPr id="7172" name="i-main-pic" descr="Картинка 1 из 10034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4724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i-main-pic" descr="Картинка 22 из 10034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295400"/>
            <a:ext cx="392271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CE7D4F-1066-436C-AB02-BF74306FA011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663300"/>
                </a:solidFill>
              </a:rPr>
              <a:t>Слова: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Проталина – место где стаял снег и открылась земля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Полынья – незамёрзшее или уже растаявшее место на ледяной поверхности реки, озера, моря.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Половодье – разлив реки при таянии снега и вскрытии ото льда весной – синонимы: разлив, паводок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Ледоход - движение льдин и ледяных полей на реках и озёрах под действием течения или ветра.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3267D9-E2E8-47BF-A7FE-585A357C3853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7620000" cy="121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u="sng" smtClean="0">
                <a:solidFill>
                  <a:srgbClr val="0033CC"/>
                </a:solidFill>
              </a:rPr>
              <a:t>Что делают дети весной?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006600"/>
                </a:solidFill>
              </a:rPr>
              <a:t>Посмотрите и опишите, как дети заботятся о природе?</a:t>
            </a: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8580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7C23A2-C629-465A-8F65-CFD6DF9F3204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13725" cy="381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66"/>
                </a:solidFill>
              </a:rPr>
              <a:t>Чем Вы любите заниматься ранней весной?</a:t>
            </a:r>
          </a:p>
        </p:txBody>
      </p:sp>
      <p:pic>
        <p:nvPicPr>
          <p:cNvPr id="10244" name="i-main-pic" descr="Картинка 1 из 32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35893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i-main-pic" descr="Картинка 19 из 32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828800"/>
            <a:ext cx="3952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19"/>
          <p:cNvSpPr>
            <a:spLocks noChangeArrowheads="1"/>
          </p:cNvSpPr>
          <p:nvPr/>
        </p:nvSpPr>
        <p:spPr bwMode="auto">
          <a:xfrm>
            <a:off x="4038600" y="5791200"/>
            <a:ext cx="487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rgbClr val="000066"/>
                </a:solidFill>
              </a:rPr>
              <a:t>Давайте вместе сделаем кораблик…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</TotalTime>
  <Words>789</Words>
  <Application>Microsoft Office PowerPoint</Application>
  <PresentationFormat>Экран (4:3)</PresentationFormat>
  <Paragraphs>163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Arial</vt:lpstr>
      <vt:lpstr>Оформление по умолчанию</vt:lpstr>
      <vt:lpstr>РАЗВИТИЕ РЕЧИ ВЕСНА</vt:lpstr>
      <vt:lpstr>Тема: «Времена года-Весна. </vt:lpstr>
      <vt:lpstr>Тема: «Времена года-Весна»</vt:lpstr>
      <vt:lpstr>Дети, кто в гостях у нас сегодня? Посмотрите и отгадайте ребус!</vt:lpstr>
      <vt:lpstr>Слайд 5</vt:lpstr>
      <vt:lpstr>Посмотрите на картины и расскажите…. Опорные слова:  снег, лед, небо, свет, проталины, ледоход, полынья, половодье, распутица …</vt:lpstr>
      <vt:lpstr>Слова:</vt:lpstr>
      <vt:lpstr>Слайд 8</vt:lpstr>
      <vt:lpstr>Чем Вы любите заниматься ранней весной?</vt:lpstr>
      <vt:lpstr>Слайд 10</vt:lpstr>
      <vt:lpstr>Давайте вместе разделим эти слова на слоги!</vt:lpstr>
      <vt:lpstr>Слайд 12</vt:lpstr>
      <vt:lpstr>Слайд 13</vt:lpstr>
      <vt:lpstr>Какие ещё стихи о весне Вы знаете?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Aleksey</cp:lastModifiedBy>
  <cp:revision>62</cp:revision>
  <cp:lastPrinted>1601-01-01T00:00:00Z</cp:lastPrinted>
  <dcterms:created xsi:type="dcterms:W3CDTF">1601-01-01T00:00:00Z</dcterms:created>
  <dcterms:modified xsi:type="dcterms:W3CDTF">2015-05-06T20:07:30Z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