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7" r:id="rId9"/>
    <p:sldId id="263" r:id="rId10"/>
    <p:sldId id="264" r:id="rId11"/>
    <p:sldId id="286" r:id="rId12"/>
    <p:sldId id="268" r:id="rId13"/>
    <p:sldId id="265" r:id="rId14"/>
    <p:sldId id="266" r:id="rId15"/>
    <p:sldId id="269" r:id="rId16"/>
    <p:sldId id="270" r:id="rId17"/>
    <p:sldId id="271" r:id="rId18"/>
    <p:sldId id="272" r:id="rId19"/>
    <p:sldId id="275" r:id="rId20"/>
    <p:sldId id="281" r:id="rId21"/>
    <p:sldId id="273" r:id="rId22"/>
    <p:sldId id="274" r:id="rId23"/>
    <p:sldId id="276" r:id="rId24"/>
    <p:sldId id="277" r:id="rId25"/>
    <p:sldId id="278" r:id="rId26"/>
    <p:sldId id="279" r:id="rId27"/>
    <p:sldId id="287" r:id="rId28"/>
    <p:sldId id="282" r:id="rId29"/>
    <p:sldId id="283" r:id="rId30"/>
    <p:sldId id="284" r:id="rId31"/>
    <p:sldId id="285"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0" d="100"/>
          <a:sy n="40" d="100"/>
        </p:scale>
        <p:origin x="-13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452A7A8F-CB35-4A70-8E1D-6C7D809DD641}" type="datetimeFigureOut">
              <a:rPr lang="ru-RU" smtClean="0"/>
              <a:pPr/>
              <a:t>02.01.2003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39456235-3C0F-4DB2-8752-E9E7E217846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2A7A8F-CB35-4A70-8E1D-6C7D809DD641}" type="datetimeFigureOut">
              <a:rPr lang="ru-RU" smtClean="0"/>
              <a:pPr/>
              <a:t>02.01.2003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456235-3C0F-4DB2-8752-E9E7E217846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2A7A8F-CB35-4A70-8E1D-6C7D809DD641}" type="datetimeFigureOut">
              <a:rPr lang="ru-RU" smtClean="0"/>
              <a:pPr/>
              <a:t>02.01.2003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456235-3C0F-4DB2-8752-E9E7E217846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452A7A8F-CB35-4A70-8E1D-6C7D809DD641}" type="datetimeFigureOut">
              <a:rPr lang="ru-RU" smtClean="0"/>
              <a:pPr/>
              <a:t>02.01.2003</a:t>
            </a:fld>
            <a:endParaRPr lang="ru-RU"/>
          </a:p>
        </p:txBody>
      </p:sp>
      <p:sp>
        <p:nvSpPr>
          <p:cNvPr id="9" name="Номер слайда 8"/>
          <p:cNvSpPr>
            <a:spLocks noGrp="1"/>
          </p:cNvSpPr>
          <p:nvPr>
            <p:ph type="sldNum" sz="quarter" idx="15"/>
          </p:nvPr>
        </p:nvSpPr>
        <p:spPr/>
        <p:txBody>
          <a:bodyPr rtlCol="0"/>
          <a:lstStyle/>
          <a:p>
            <a:fld id="{39456235-3C0F-4DB2-8752-E9E7E217846F}"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452A7A8F-CB35-4A70-8E1D-6C7D809DD641}" type="datetimeFigureOut">
              <a:rPr lang="ru-RU" smtClean="0"/>
              <a:pPr/>
              <a:t>02.01.2003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39456235-3C0F-4DB2-8752-E9E7E217846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452A7A8F-CB35-4A70-8E1D-6C7D809DD641}" type="datetimeFigureOut">
              <a:rPr lang="ru-RU" smtClean="0"/>
              <a:pPr/>
              <a:t>02.01.2003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456235-3C0F-4DB2-8752-E9E7E217846F}"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452A7A8F-CB35-4A70-8E1D-6C7D809DD641}" type="datetimeFigureOut">
              <a:rPr lang="ru-RU" smtClean="0"/>
              <a:pPr/>
              <a:t>02.01.2003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9456235-3C0F-4DB2-8752-E9E7E217846F}"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452A7A8F-CB35-4A70-8E1D-6C7D809DD641}" type="datetimeFigureOut">
              <a:rPr lang="ru-RU" smtClean="0"/>
              <a:pPr/>
              <a:t>02.01.2003</a:t>
            </a:fld>
            <a:endParaRPr lang="ru-RU"/>
          </a:p>
        </p:txBody>
      </p:sp>
      <p:sp>
        <p:nvSpPr>
          <p:cNvPr id="7" name="Номер слайда 6"/>
          <p:cNvSpPr>
            <a:spLocks noGrp="1"/>
          </p:cNvSpPr>
          <p:nvPr>
            <p:ph type="sldNum" sz="quarter" idx="11"/>
          </p:nvPr>
        </p:nvSpPr>
        <p:spPr/>
        <p:txBody>
          <a:bodyPr rtlCol="0"/>
          <a:lstStyle/>
          <a:p>
            <a:fld id="{39456235-3C0F-4DB2-8752-E9E7E217846F}"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2A7A8F-CB35-4A70-8E1D-6C7D809DD641}" type="datetimeFigureOut">
              <a:rPr lang="ru-RU" smtClean="0"/>
              <a:pPr/>
              <a:t>02.01.2003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9456235-3C0F-4DB2-8752-E9E7E217846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452A7A8F-CB35-4A70-8E1D-6C7D809DD641}" type="datetimeFigureOut">
              <a:rPr lang="ru-RU" smtClean="0"/>
              <a:pPr/>
              <a:t>02.01.2003</a:t>
            </a:fld>
            <a:endParaRPr lang="ru-RU"/>
          </a:p>
        </p:txBody>
      </p:sp>
      <p:sp>
        <p:nvSpPr>
          <p:cNvPr id="22" name="Номер слайда 21"/>
          <p:cNvSpPr>
            <a:spLocks noGrp="1"/>
          </p:cNvSpPr>
          <p:nvPr>
            <p:ph type="sldNum" sz="quarter" idx="15"/>
          </p:nvPr>
        </p:nvSpPr>
        <p:spPr/>
        <p:txBody>
          <a:bodyPr rtlCol="0"/>
          <a:lstStyle/>
          <a:p>
            <a:fld id="{39456235-3C0F-4DB2-8752-E9E7E217846F}"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452A7A8F-CB35-4A70-8E1D-6C7D809DD641}" type="datetimeFigureOut">
              <a:rPr lang="ru-RU" smtClean="0"/>
              <a:pPr/>
              <a:t>02.01.2003</a:t>
            </a:fld>
            <a:endParaRPr lang="ru-RU"/>
          </a:p>
        </p:txBody>
      </p:sp>
      <p:sp>
        <p:nvSpPr>
          <p:cNvPr id="18" name="Номер слайда 17"/>
          <p:cNvSpPr>
            <a:spLocks noGrp="1"/>
          </p:cNvSpPr>
          <p:nvPr>
            <p:ph type="sldNum" sz="quarter" idx="11"/>
          </p:nvPr>
        </p:nvSpPr>
        <p:spPr/>
        <p:txBody>
          <a:bodyPr rtlCol="0"/>
          <a:lstStyle/>
          <a:p>
            <a:fld id="{39456235-3C0F-4DB2-8752-E9E7E217846F}"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52A7A8F-CB35-4A70-8E1D-6C7D809DD641}" type="datetimeFigureOut">
              <a:rPr lang="ru-RU" smtClean="0"/>
              <a:pPr/>
              <a:t>02.01.2003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9456235-3C0F-4DB2-8752-E9E7E217846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Урок английского языка </a:t>
            </a:r>
            <a:br>
              <a:rPr lang="ru-RU" dirty="0" smtClean="0"/>
            </a:br>
            <a:r>
              <a:rPr lang="ru-RU" dirty="0" smtClean="0"/>
              <a:t>в 5 классе</a:t>
            </a:r>
            <a:br>
              <a:rPr lang="ru-RU" dirty="0" smtClean="0"/>
            </a:br>
            <a:r>
              <a:rPr lang="ru-RU" dirty="0" smtClean="0"/>
              <a:t/>
            </a:r>
            <a:br>
              <a:rPr lang="ru-RU" dirty="0" smtClean="0"/>
            </a:br>
            <a:r>
              <a:rPr lang="ru-RU" dirty="0" smtClean="0"/>
              <a:t>по теме</a:t>
            </a:r>
            <a:br>
              <a:rPr lang="ru-RU" dirty="0" smtClean="0"/>
            </a:br>
            <a:r>
              <a:rPr lang="ru-RU" dirty="0" smtClean="0"/>
              <a:t>«Диалоги о Лондоне»</a:t>
            </a:r>
            <a:endParaRPr lang="ru-RU" dirty="0"/>
          </a:p>
        </p:txBody>
      </p:sp>
      <p:sp>
        <p:nvSpPr>
          <p:cNvPr id="3" name="Подзаголовок 2"/>
          <p:cNvSpPr>
            <a:spLocks noGrp="1"/>
          </p:cNvSpPr>
          <p:nvPr>
            <p:ph type="subTitle" idx="1"/>
          </p:nvPr>
        </p:nvSpPr>
        <p:spPr/>
        <p:txBody>
          <a:bodyPr/>
          <a:lstStyle/>
          <a:p>
            <a:endParaRPr lang="en-US" dirty="0" smtClean="0"/>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Фонетическая зарядка</a:t>
            </a:r>
            <a:endParaRPr lang="ru-RU" dirty="0"/>
          </a:p>
        </p:txBody>
      </p:sp>
      <p:sp>
        <p:nvSpPr>
          <p:cNvPr id="3" name="Содержимое 2"/>
          <p:cNvSpPr>
            <a:spLocks noGrp="1"/>
          </p:cNvSpPr>
          <p:nvPr>
            <p:ph sz="quarter" idx="1"/>
          </p:nvPr>
        </p:nvSpPr>
        <p:spPr/>
        <p:txBody>
          <a:bodyPr>
            <a:normAutofit/>
          </a:bodyPr>
          <a:lstStyle/>
          <a:p>
            <a:r>
              <a:rPr lang="ru-RU" dirty="0" smtClean="0"/>
              <a:t>Задачи: </a:t>
            </a:r>
          </a:p>
          <a:p>
            <a:r>
              <a:rPr lang="ru-RU" dirty="0" smtClean="0"/>
              <a:t>совершенствовать произносительные навыки</a:t>
            </a:r>
          </a:p>
          <a:p>
            <a:r>
              <a:rPr lang="ru-RU" dirty="0" smtClean="0"/>
              <a:t>Готовить к активному усвоению знаний</a:t>
            </a:r>
            <a:r>
              <a:rPr lang="en-US" dirty="0" smtClean="0"/>
              <a:t>.</a:t>
            </a:r>
          </a:p>
          <a:p>
            <a:pPr>
              <a:buNone/>
            </a:pPr>
            <a:r>
              <a:rPr lang="en-US" dirty="0" smtClean="0"/>
              <a:t>T: Let’s practice the English sounds and words on the topic </a:t>
            </a:r>
            <a:r>
              <a:rPr lang="ru-RU" dirty="0" smtClean="0"/>
              <a:t>«</a:t>
            </a:r>
            <a:r>
              <a:rPr lang="en-US" dirty="0" smtClean="0"/>
              <a:t>London</a:t>
            </a:r>
            <a:r>
              <a:rPr lang="ru-RU" dirty="0" smtClean="0"/>
              <a:t>»</a:t>
            </a:r>
          </a:p>
          <a:p>
            <a:pPr>
              <a:buNone/>
            </a:pPr>
            <a:r>
              <a:rPr lang="en-US" dirty="0" smtClean="0"/>
              <a:t>T: Now look at the blackboard and read the words. Pronounce the names of the places carefully.</a:t>
            </a:r>
            <a:endParaRPr lang="ru-RU" dirty="0" smtClean="0"/>
          </a:p>
          <a:p>
            <a:pPr>
              <a:buNone/>
            </a:pPr>
            <a:endParaRPr lang="en-US" dirty="0" smtClean="0"/>
          </a:p>
          <a:p>
            <a:pPr>
              <a:buNone/>
            </a:pPr>
            <a:endParaRPr lang="ru-RU" dirty="0" smtClean="0"/>
          </a:p>
          <a:p>
            <a:pPr>
              <a:buNone/>
            </a:pPr>
            <a:endParaRPr lang="ru-RU" dirty="0" smtClean="0"/>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Listen the words and read them !</a:t>
            </a:r>
            <a:endParaRPr lang="ru-RU" dirty="0"/>
          </a:p>
        </p:txBody>
      </p:sp>
      <p:sp>
        <p:nvSpPr>
          <p:cNvPr id="3" name="Содержимое 2"/>
          <p:cNvSpPr>
            <a:spLocks noGrp="1"/>
          </p:cNvSpPr>
          <p:nvPr>
            <p:ph sz="quarter" idx="1"/>
          </p:nvPr>
        </p:nvSpPr>
        <p:spPr/>
        <p:txBody>
          <a:bodyPr>
            <a:normAutofit/>
          </a:bodyPr>
          <a:lstStyle/>
          <a:p>
            <a:r>
              <a:rPr lang="en-US" dirty="0" smtClean="0"/>
              <a:t>Trafalgar Square</a:t>
            </a:r>
          </a:p>
          <a:p>
            <a:r>
              <a:rPr lang="en-US" dirty="0" smtClean="0">
                <a:solidFill>
                  <a:srgbClr val="FF0000"/>
                </a:solidFill>
              </a:rPr>
              <a:t>The Tower of London</a:t>
            </a:r>
          </a:p>
          <a:p>
            <a:r>
              <a:rPr lang="en-US" dirty="0" smtClean="0">
                <a:solidFill>
                  <a:schemeClr val="bg2">
                    <a:lumMod val="10000"/>
                  </a:schemeClr>
                </a:solidFill>
              </a:rPr>
              <a:t>The Houses of Parliament</a:t>
            </a:r>
          </a:p>
          <a:p>
            <a:r>
              <a:rPr lang="en-US" dirty="0" smtClean="0">
                <a:solidFill>
                  <a:srgbClr val="0070C0"/>
                </a:solidFill>
              </a:rPr>
              <a:t>Big Ben</a:t>
            </a:r>
          </a:p>
          <a:p>
            <a:r>
              <a:rPr lang="en-US" dirty="0" smtClean="0"/>
              <a:t>Westminster Abbey</a:t>
            </a:r>
          </a:p>
          <a:p>
            <a:r>
              <a:rPr lang="en-US" dirty="0" smtClean="0">
                <a:solidFill>
                  <a:schemeClr val="accent4">
                    <a:lumMod val="50000"/>
                  </a:schemeClr>
                </a:solidFill>
              </a:rPr>
              <a:t>The Bloody Tower</a:t>
            </a:r>
          </a:p>
          <a:p>
            <a:r>
              <a:rPr lang="en-US" dirty="0" smtClean="0"/>
              <a:t>Tower Bridge</a:t>
            </a:r>
          </a:p>
          <a:p>
            <a:r>
              <a:rPr lang="en-US" dirty="0" smtClean="0">
                <a:solidFill>
                  <a:srgbClr val="FF0000"/>
                </a:solidFill>
              </a:rPr>
              <a:t>Buckingham Palace</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You will work in pairs and remember three words  with each sound</a:t>
            </a:r>
            <a:endParaRPr lang="ru-RU" dirty="0"/>
          </a:p>
        </p:txBody>
      </p:sp>
      <p:sp>
        <p:nvSpPr>
          <p:cNvPr id="3" name="Содержимое 2"/>
          <p:cNvSpPr>
            <a:spLocks noGrp="1"/>
          </p:cNvSpPr>
          <p:nvPr>
            <p:ph sz="quarter" idx="1"/>
          </p:nvPr>
        </p:nvSpPr>
        <p:spPr/>
        <p:txBody>
          <a:bodyPr/>
          <a:lstStyle/>
          <a:p>
            <a:r>
              <a:rPr lang="en-US" dirty="0" smtClean="0"/>
              <a:t>[ j u:] –b</a:t>
            </a:r>
            <a:r>
              <a:rPr lang="en-US" dirty="0" smtClean="0">
                <a:solidFill>
                  <a:srgbClr val="0070C0"/>
                </a:solidFill>
              </a:rPr>
              <a:t>eau</a:t>
            </a:r>
            <a:r>
              <a:rPr lang="en-US" dirty="0" smtClean="0"/>
              <a:t>tiful, m</a:t>
            </a:r>
            <a:r>
              <a:rPr lang="en-US" dirty="0" smtClean="0">
                <a:solidFill>
                  <a:srgbClr val="0070C0"/>
                </a:solidFill>
              </a:rPr>
              <a:t>u</a:t>
            </a:r>
            <a:r>
              <a:rPr lang="en-US" dirty="0" smtClean="0"/>
              <a:t>seum, f</a:t>
            </a:r>
            <a:r>
              <a:rPr lang="en-US" dirty="0" smtClean="0">
                <a:solidFill>
                  <a:srgbClr val="0070C0"/>
                </a:solidFill>
              </a:rPr>
              <a:t>u</a:t>
            </a:r>
            <a:r>
              <a:rPr lang="en-US" dirty="0" smtClean="0"/>
              <a:t>ture</a:t>
            </a:r>
          </a:p>
          <a:p>
            <a:r>
              <a:rPr lang="en-US" dirty="0" smtClean="0"/>
              <a:t>[ e </a:t>
            </a:r>
            <a:r>
              <a:rPr lang="en-US" dirty="0" err="1" smtClean="0"/>
              <a:t>i</a:t>
            </a:r>
            <a:r>
              <a:rPr lang="en-US" dirty="0" smtClean="0"/>
              <a:t> ]- pl</a:t>
            </a:r>
            <a:r>
              <a:rPr lang="en-US" dirty="0" smtClean="0">
                <a:solidFill>
                  <a:srgbClr val="FF0000"/>
                </a:solidFill>
              </a:rPr>
              <a:t>a</a:t>
            </a:r>
            <a:r>
              <a:rPr lang="en-US" dirty="0" smtClean="0"/>
              <a:t>ce, f</a:t>
            </a:r>
            <a:r>
              <a:rPr lang="en-US" dirty="0" smtClean="0">
                <a:solidFill>
                  <a:srgbClr val="FF0000"/>
                </a:solidFill>
              </a:rPr>
              <a:t>a</a:t>
            </a:r>
            <a:r>
              <a:rPr lang="en-US" dirty="0" smtClean="0"/>
              <a:t>mous,  st</a:t>
            </a:r>
            <a:r>
              <a:rPr lang="en-US" dirty="0" smtClean="0">
                <a:solidFill>
                  <a:srgbClr val="FF0000"/>
                </a:solidFill>
              </a:rPr>
              <a:t>a</a:t>
            </a:r>
            <a:r>
              <a:rPr lang="en-US" dirty="0" smtClean="0"/>
              <a:t>dium</a:t>
            </a:r>
          </a:p>
          <a:p>
            <a:r>
              <a:rPr lang="en-US" dirty="0" smtClean="0"/>
              <a:t>[a:]-p</a:t>
            </a:r>
            <a:r>
              <a:rPr lang="en-US" dirty="0" smtClean="0">
                <a:solidFill>
                  <a:srgbClr val="00B050"/>
                </a:solidFill>
              </a:rPr>
              <a:t>ar</a:t>
            </a:r>
            <a:r>
              <a:rPr lang="en-US" dirty="0" smtClean="0"/>
              <a:t>k, </a:t>
            </a:r>
            <a:r>
              <a:rPr lang="en-US" dirty="0" smtClean="0">
                <a:solidFill>
                  <a:srgbClr val="00B050"/>
                </a:solidFill>
              </a:rPr>
              <a:t>ar</a:t>
            </a:r>
            <a:r>
              <a:rPr lang="en-US" dirty="0" smtClean="0"/>
              <a:t>t, postc</a:t>
            </a:r>
            <a:r>
              <a:rPr lang="en-US" dirty="0" smtClean="0">
                <a:solidFill>
                  <a:srgbClr val="00B050"/>
                </a:solidFill>
              </a:rPr>
              <a:t>ar</a:t>
            </a:r>
            <a:r>
              <a:rPr lang="en-US" dirty="0" smtClean="0"/>
              <a:t>d</a:t>
            </a:r>
          </a:p>
          <a:p>
            <a:r>
              <a:rPr lang="en-US" dirty="0" smtClean="0"/>
              <a:t>[ǽ ]-g</a:t>
            </a:r>
            <a:r>
              <a:rPr lang="en-US" dirty="0" smtClean="0">
                <a:solidFill>
                  <a:schemeClr val="accent2">
                    <a:lumMod val="75000"/>
                  </a:schemeClr>
                </a:solidFill>
              </a:rPr>
              <a:t>a</a:t>
            </a:r>
            <a:r>
              <a:rPr lang="en-US" dirty="0" smtClean="0"/>
              <a:t>llery, fant</a:t>
            </a:r>
            <a:r>
              <a:rPr lang="en-US" dirty="0" smtClean="0">
                <a:solidFill>
                  <a:schemeClr val="accent2">
                    <a:lumMod val="75000"/>
                  </a:schemeClr>
                </a:solidFill>
              </a:rPr>
              <a:t>a</a:t>
            </a:r>
            <a:r>
              <a:rPr lang="en-US" dirty="0" smtClean="0"/>
              <a:t>stic,  c</a:t>
            </a:r>
            <a:r>
              <a:rPr lang="en-US" dirty="0" smtClean="0">
                <a:solidFill>
                  <a:schemeClr val="accent2">
                    <a:lumMod val="75000"/>
                  </a:schemeClr>
                </a:solidFill>
              </a:rPr>
              <a:t>a</a:t>
            </a:r>
            <a:r>
              <a:rPr lang="en-US" dirty="0" smtClean="0"/>
              <a:t>pital</a:t>
            </a:r>
          </a:p>
          <a:p>
            <a:r>
              <a:rPr lang="en-US" dirty="0" smtClean="0"/>
              <a:t>[ </a:t>
            </a:r>
            <a:r>
              <a:rPr lang="el-GR" dirty="0" smtClean="0"/>
              <a:t>Λ</a:t>
            </a:r>
            <a:r>
              <a:rPr lang="en-US" dirty="0" smtClean="0"/>
              <a:t> ]- L</a:t>
            </a:r>
            <a:r>
              <a:rPr lang="en-US" dirty="0" smtClean="0">
                <a:solidFill>
                  <a:srgbClr val="C00000"/>
                </a:solidFill>
              </a:rPr>
              <a:t>o</a:t>
            </a:r>
            <a:r>
              <a:rPr lang="en-US" dirty="0" smtClean="0"/>
              <a:t>ndon, L</a:t>
            </a:r>
            <a:r>
              <a:rPr lang="en-US" dirty="0" smtClean="0">
                <a:solidFill>
                  <a:srgbClr val="C00000"/>
                </a:solidFill>
              </a:rPr>
              <a:t>o</a:t>
            </a:r>
            <a:r>
              <a:rPr lang="en-US" dirty="0" smtClean="0"/>
              <a:t>ndoner, c</a:t>
            </a:r>
            <a:r>
              <a:rPr lang="en-US" dirty="0" smtClean="0">
                <a:solidFill>
                  <a:srgbClr val="C00000"/>
                </a:solidFill>
              </a:rPr>
              <a:t>ou</a:t>
            </a:r>
            <a:r>
              <a:rPr lang="en-US" dirty="0" smtClean="0"/>
              <a:t>ntry</a:t>
            </a:r>
          </a:p>
          <a:p>
            <a:r>
              <a:rPr lang="en-US" dirty="0" smtClean="0"/>
              <a:t>[ </a:t>
            </a:r>
            <a:r>
              <a:rPr lang="en-US" dirty="0" err="1" smtClean="0"/>
              <a:t>i</a:t>
            </a:r>
            <a:r>
              <a:rPr lang="en-US" dirty="0" smtClean="0"/>
              <a:t>: ]- s</a:t>
            </a:r>
            <a:r>
              <a:rPr lang="en-US" dirty="0" smtClean="0">
                <a:solidFill>
                  <a:srgbClr val="00B050"/>
                </a:solidFill>
              </a:rPr>
              <a:t>ee</a:t>
            </a:r>
            <a:r>
              <a:rPr lang="en-US" dirty="0" smtClean="0"/>
              <a:t>, str</a:t>
            </a:r>
            <a:r>
              <a:rPr lang="en-US" dirty="0" smtClean="0">
                <a:solidFill>
                  <a:srgbClr val="00B050"/>
                </a:solidFill>
              </a:rPr>
              <a:t>ee</a:t>
            </a:r>
            <a:r>
              <a:rPr lang="en-US" dirty="0" smtClean="0"/>
              <a:t>t, l</a:t>
            </a:r>
            <a:r>
              <a:rPr lang="en-US" dirty="0" smtClean="0">
                <a:solidFill>
                  <a:srgbClr val="00B050"/>
                </a:solidFill>
              </a:rPr>
              <a:t>ea</a:t>
            </a:r>
            <a:r>
              <a:rPr lang="en-US" dirty="0" smtClean="0"/>
              <a:t>der</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Речевая зарядка</a:t>
            </a:r>
            <a:endParaRPr lang="ru-RU" dirty="0"/>
          </a:p>
        </p:txBody>
      </p:sp>
      <p:sp>
        <p:nvSpPr>
          <p:cNvPr id="3" name="Содержимое 2"/>
          <p:cNvSpPr>
            <a:spLocks noGrp="1"/>
          </p:cNvSpPr>
          <p:nvPr>
            <p:ph sz="quarter" idx="1"/>
          </p:nvPr>
        </p:nvSpPr>
        <p:spPr/>
        <p:txBody>
          <a:bodyPr/>
          <a:lstStyle/>
          <a:p>
            <a:r>
              <a:rPr lang="ru-RU" dirty="0" smtClean="0"/>
              <a:t>Задача:</a:t>
            </a:r>
          </a:p>
          <a:p>
            <a:r>
              <a:rPr lang="ru-RU" dirty="0" smtClean="0"/>
              <a:t>Активизировать лексические единицы и грамматические структуры по теме «Узнаем больше о Лондоне» </a:t>
            </a:r>
          </a:p>
          <a:p>
            <a:pPr>
              <a:buNone/>
            </a:pPr>
            <a:endParaRPr lang="ru-RU" dirty="0"/>
          </a:p>
        </p:txBody>
      </p:sp>
      <p:pic>
        <p:nvPicPr>
          <p:cNvPr id="15362" name="Picture 2" descr="C:\Documents and Settings\All Users\Документы\Манаева С.В\Изображение\Изображение 021.jpg"/>
          <p:cNvPicPr>
            <a:picLocks noGrp="1" noChangeAspect="1" noChangeArrowheads="1"/>
          </p:cNvPicPr>
          <p:nvPr>
            <p:ph sz="quarter" idx="2"/>
          </p:nvPr>
        </p:nvPicPr>
        <p:blipFill>
          <a:blip r:embed="rId2" cstate="print"/>
          <a:srcRect/>
          <a:stretch>
            <a:fillRect/>
          </a:stretch>
        </p:blipFill>
        <p:spPr bwMode="auto">
          <a:xfrm>
            <a:off x="4143373" y="1857364"/>
            <a:ext cx="4643469" cy="350046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Agree or disagree</a:t>
            </a:r>
            <a:endParaRPr lang="ru-RU" dirty="0"/>
          </a:p>
        </p:txBody>
      </p:sp>
      <p:sp>
        <p:nvSpPr>
          <p:cNvPr id="3" name="Содержимое 2"/>
          <p:cNvSpPr>
            <a:spLocks noGrp="1"/>
          </p:cNvSpPr>
          <p:nvPr>
            <p:ph sz="quarter" idx="1"/>
          </p:nvPr>
        </p:nvSpPr>
        <p:spPr/>
        <p:txBody>
          <a:bodyPr/>
          <a:lstStyle/>
          <a:p>
            <a:pPr>
              <a:buNone/>
            </a:pPr>
            <a:r>
              <a:rPr lang="en-US" dirty="0" smtClean="0"/>
              <a:t>Let’s play the game </a:t>
            </a:r>
            <a:r>
              <a:rPr lang="ru-RU" dirty="0" smtClean="0"/>
              <a:t>« </a:t>
            </a:r>
            <a:r>
              <a:rPr lang="en-US" dirty="0" smtClean="0"/>
              <a:t>Agree or disagree.</a:t>
            </a:r>
            <a:r>
              <a:rPr lang="ru-RU" dirty="0" smtClean="0"/>
              <a:t>» </a:t>
            </a:r>
            <a:r>
              <a:rPr lang="en-US" dirty="0" smtClean="0"/>
              <a:t>Listen to my sentences, please. Repeat my statement</a:t>
            </a:r>
          </a:p>
          <a:p>
            <a:pPr>
              <a:buNone/>
            </a:pPr>
            <a:r>
              <a:rPr lang="en-US" dirty="0" smtClean="0"/>
              <a:t>If you agree with me and correct it if you disagree with me. </a:t>
            </a:r>
            <a:r>
              <a:rPr lang="ru-RU" dirty="0" smtClean="0"/>
              <a:t> </a:t>
            </a:r>
            <a:endParaRPr lang="en-US" dirty="0" smtClean="0"/>
          </a:p>
          <a:p>
            <a:endParaRPr lang="ru-RU" dirty="0"/>
          </a:p>
        </p:txBody>
      </p:sp>
      <p:pic>
        <p:nvPicPr>
          <p:cNvPr id="6146" name="Picture 2" descr="C:\Documents and Settings\All Users\Документы\Манаева С.В\Изображение\Изображение 007.jpg"/>
          <p:cNvPicPr>
            <a:picLocks noGrp="1" noChangeAspect="1" noChangeArrowheads="1"/>
          </p:cNvPicPr>
          <p:nvPr>
            <p:ph sz="quarter" idx="2"/>
          </p:nvPr>
        </p:nvPicPr>
        <p:blipFill>
          <a:blip r:embed="rId2" cstate="print"/>
          <a:srcRect/>
          <a:stretch>
            <a:fillRect/>
          </a:stretch>
        </p:blipFill>
        <p:spPr bwMode="auto">
          <a:xfrm>
            <a:off x="4270375" y="1714488"/>
            <a:ext cx="4560000" cy="392909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Утверждения</a:t>
            </a:r>
            <a:endParaRPr lang="ru-RU" dirty="0"/>
          </a:p>
        </p:txBody>
      </p:sp>
      <p:sp>
        <p:nvSpPr>
          <p:cNvPr id="3" name="Содержимое 2"/>
          <p:cNvSpPr>
            <a:spLocks noGrp="1"/>
          </p:cNvSpPr>
          <p:nvPr>
            <p:ph sz="quarter" idx="1"/>
          </p:nvPr>
        </p:nvSpPr>
        <p:spPr/>
        <p:txBody>
          <a:bodyPr>
            <a:normAutofit/>
          </a:bodyPr>
          <a:lstStyle/>
          <a:p>
            <a:r>
              <a:rPr lang="en-US" dirty="0" smtClean="0"/>
              <a:t>T: Trafalgar Square is in London.</a:t>
            </a:r>
          </a:p>
          <a:p>
            <a:r>
              <a:rPr lang="en-US" dirty="0" smtClean="0">
                <a:solidFill>
                  <a:srgbClr val="0070C0"/>
                </a:solidFill>
              </a:rPr>
              <a:t>P: I agree with you. Trafalgar Square is in London.</a:t>
            </a:r>
          </a:p>
          <a:p>
            <a:r>
              <a:rPr lang="en-US" dirty="0" smtClean="0"/>
              <a:t>T: Moscow is the capital of the UK.</a:t>
            </a:r>
          </a:p>
          <a:p>
            <a:r>
              <a:rPr lang="en-US" dirty="0" smtClean="0">
                <a:solidFill>
                  <a:srgbClr val="0070C0"/>
                </a:solidFill>
              </a:rPr>
              <a:t>P: I disagree with you. London is the capital of  the UK.</a:t>
            </a:r>
          </a:p>
          <a:p>
            <a:r>
              <a:rPr lang="en-US" dirty="0" smtClean="0"/>
              <a:t>T: You don’t want to visit Great Britain.</a:t>
            </a:r>
          </a:p>
          <a:p>
            <a:r>
              <a:rPr lang="en-US" dirty="0" smtClean="0">
                <a:solidFill>
                  <a:srgbClr val="0070C0"/>
                </a:solidFill>
              </a:rPr>
              <a:t>P: I disagree with you. Moscow is different  from London.</a:t>
            </a:r>
          </a:p>
          <a:p>
            <a:endParaRPr lang="en-US" dirty="0" smtClean="0"/>
          </a:p>
          <a:p>
            <a:endParaRPr lang="en-US" dirty="0" smtClean="0"/>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a:bodyPr>
          <a:lstStyle/>
          <a:p>
            <a:r>
              <a:rPr lang="en-US" dirty="0" smtClean="0"/>
              <a:t>T: London is the biggest city of the UK.</a:t>
            </a:r>
          </a:p>
          <a:p>
            <a:r>
              <a:rPr lang="en-US" dirty="0" smtClean="0">
                <a:solidFill>
                  <a:srgbClr val="0070C0"/>
                </a:solidFill>
              </a:rPr>
              <a:t>P: I agree with you.  London is the biggest city of the UK.</a:t>
            </a:r>
          </a:p>
          <a:p>
            <a:r>
              <a:rPr lang="en-US" dirty="0" smtClean="0"/>
              <a:t>T:  There are a lot of places to visit in London.</a:t>
            </a:r>
          </a:p>
          <a:p>
            <a:r>
              <a:rPr lang="en-US" dirty="0" smtClean="0">
                <a:solidFill>
                  <a:srgbClr val="0070C0"/>
                </a:solidFill>
              </a:rPr>
              <a:t>P: I agree with you. There are a lot of places to visit in London.</a:t>
            </a:r>
          </a:p>
          <a:p>
            <a:r>
              <a:rPr lang="en-US" dirty="0" smtClean="0"/>
              <a:t>T: London is not a beautiful city. </a:t>
            </a:r>
          </a:p>
          <a:p>
            <a:r>
              <a:rPr lang="en-US" dirty="0" smtClean="0">
                <a:solidFill>
                  <a:srgbClr val="0070C0"/>
                </a:solidFill>
              </a:rPr>
              <a:t>P: I disagree with you. London is a beautiful city.</a:t>
            </a:r>
            <a:endParaRPr lang="ru-RU" dirty="0">
              <a:solidFill>
                <a:srgbClr val="0070C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Активизация знаний</a:t>
            </a:r>
            <a:endParaRPr lang="ru-RU" dirty="0"/>
          </a:p>
        </p:txBody>
      </p:sp>
      <p:sp>
        <p:nvSpPr>
          <p:cNvPr id="3" name="Содержимое 2"/>
          <p:cNvSpPr>
            <a:spLocks noGrp="1"/>
          </p:cNvSpPr>
          <p:nvPr>
            <p:ph sz="quarter" idx="1"/>
          </p:nvPr>
        </p:nvSpPr>
        <p:spPr/>
        <p:txBody>
          <a:bodyPr/>
          <a:lstStyle/>
          <a:p>
            <a:r>
              <a:rPr lang="ru-RU" dirty="0" smtClean="0"/>
              <a:t>задача: развивать навыки мышления, закрепить лексические единицы.</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Make up the words</a:t>
            </a:r>
            <a:endParaRPr lang="ru-RU" dirty="0"/>
          </a:p>
        </p:txBody>
      </p:sp>
      <p:sp>
        <p:nvSpPr>
          <p:cNvPr id="3" name="Содержимое 2"/>
          <p:cNvSpPr>
            <a:spLocks noGrp="1"/>
          </p:cNvSpPr>
          <p:nvPr>
            <p:ph sz="quarter" idx="1"/>
          </p:nvPr>
        </p:nvSpPr>
        <p:spPr/>
        <p:txBody>
          <a:bodyPr/>
          <a:lstStyle/>
          <a:p>
            <a:pPr>
              <a:buNone/>
            </a:pPr>
            <a:r>
              <a:rPr lang="en-US" dirty="0" smtClean="0"/>
              <a:t>Open your exercise- book and look at the blackboard. Put the letters in these words in the right order. One of you will go to the blackboard and write down the words on it.</a:t>
            </a:r>
          </a:p>
          <a:p>
            <a:pPr>
              <a:buNone/>
            </a:pPr>
            <a:endParaRPr lang="en-US" dirty="0" smtClean="0"/>
          </a:p>
          <a:p>
            <a:r>
              <a:rPr lang="en-US" dirty="0" err="1" smtClean="0"/>
              <a:t>Umesmu</a:t>
            </a:r>
            <a:endParaRPr lang="en-US" dirty="0" smtClean="0"/>
          </a:p>
          <a:p>
            <a:r>
              <a:rPr lang="en-US" dirty="0" err="1" smtClean="0"/>
              <a:t>Htaeret</a:t>
            </a:r>
            <a:endParaRPr lang="en-US" dirty="0" smtClean="0"/>
          </a:p>
          <a:p>
            <a:r>
              <a:rPr lang="en-US" dirty="0" err="1" smtClean="0"/>
              <a:t>Llagyre</a:t>
            </a:r>
            <a:endParaRPr lang="en-US" dirty="0" smtClean="0"/>
          </a:p>
          <a:p>
            <a:r>
              <a:rPr lang="en-US" dirty="0" err="1" smtClean="0"/>
              <a:t>Muistad</a:t>
            </a:r>
            <a:endParaRPr lang="en-US" dirty="0" smtClean="0"/>
          </a:p>
          <a:p>
            <a:r>
              <a:rPr lang="en-US" dirty="0" err="1" smtClean="0"/>
              <a:t>Nicame</a:t>
            </a:r>
            <a:endParaRPr lang="en-US" dirty="0" smtClean="0"/>
          </a:p>
          <a:p>
            <a:r>
              <a:rPr lang="en-US" dirty="0" err="1" smtClean="0"/>
              <a:t>momentnu</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229600" cy="1143000"/>
          </a:xfrm>
        </p:spPr>
        <p:txBody>
          <a:bodyPr/>
          <a:lstStyle/>
          <a:p>
            <a:r>
              <a:rPr lang="ru-RU" dirty="0" smtClean="0"/>
              <a:t>ключ</a:t>
            </a:r>
            <a:endParaRPr lang="ru-RU" dirty="0"/>
          </a:p>
        </p:txBody>
      </p:sp>
      <p:sp>
        <p:nvSpPr>
          <p:cNvPr id="3" name="Содержимое 2"/>
          <p:cNvSpPr>
            <a:spLocks noGrp="1"/>
          </p:cNvSpPr>
          <p:nvPr>
            <p:ph sz="quarter" idx="1"/>
          </p:nvPr>
        </p:nvSpPr>
        <p:spPr/>
        <p:txBody>
          <a:bodyPr/>
          <a:lstStyle/>
          <a:p>
            <a:r>
              <a:rPr lang="en-US" dirty="0" smtClean="0"/>
              <a:t>Museum</a:t>
            </a:r>
          </a:p>
          <a:p>
            <a:r>
              <a:rPr lang="en-US" dirty="0" smtClean="0"/>
              <a:t>Theatre</a:t>
            </a:r>
          </a:p>
          <a:p>
            <a:r>
              <a:rPr lang="en-US" dirty="0" smtClean="0"/>
              <a:t>Gallery</a:t>
            </a:r>
          </a:p>
          <a:p>
            <a:r>
              <a:rPr lang="en-US" dirty="0" smtClean="0"/>
              <a:t>Stadium</a:t>
            </a:r>
          </a:p>
          <a:p>
            <a:r>
              <a:rPr lang="en-US" dirty="0" smtClean="0"/>
              <a:t>Cinema</a:t>
            </a:r>
          </a:p>
          <a:p>
            <a:r>
              <a:rPr lang="en-US" dirty="0" smtClean="0"/>
              <a:t>monument</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a:t>
            </a:r>
            <a:endParaRPr lang="ru-RU" dirty="0"/>
          </a:p>
        </p:txBody>
      </p:sp>
      <p:sp>
        <p:nvSpPr>
          <p:cNvPr id="3" name="Содержимое 2"/>
          <p:cNvSpPr>
            <a:spLocks noGrp="1"/>
          </p:cNvSpPr>
          <p:nvPr>
            <p:ph sz="quarter" idx="1"/>
          </p:nvPr>
        </p:nvSpPr>
        <p:spPr/>
        <p:txBody>
          <a:bodyPr>
            <a:normAutofit lnSpcReduction="10000"/>
          </a:bodyPr>
          <a:lstStyle/>
          <a:p>
            <a:r>
              <a:rPr lang="ru-RU" dirty="0" smtClean="0"/>
              <a:t>Создание условий для совершенствования лексических навыков говорения</a:t>
            </a:r>
          </a:p>
          <a:p>
            <a:r>
              <a:rPr lang="ru-RU" dirty="0" smtClean="0"/>
              <a:t>Развитие навыков диалогической речи</a:t>
            </a:r>
          </a:p>
          <a:p>
            <a:r>
              <a:rPr lang="ru-RU" dirty="0" smtClean="0"/>
              <a:t>Совершенствование фонетических навыков</a:t>
            </a:r>
          </a:p>
          <a:p>
            <a:r>
              <a:rPr lang="ru-RU" dirty="0" smtClean="0"/>
              <a:t>Развитие навыков чтения</a:t>
            </a:r>
            <a:endParaRPr lang="ru-RU" dirty="0"/>
          </a:p>
        </p:txBody>
      </p:sp>
      <p:pic>
        <p:nvPicPr>
          <p:cNvPr id="3074" name="Picture 2" descr="C:\Documents and Settings\All Users\Документы\Манаева С.В\Изображение\Изображение 026.jpg"/>
          <p:cNvPicPr>
            <a:picLocks noGrp="1" noChangeAspect="1" noChangeArrowheads="1"/>
          </p:cNvPicPr>
          <p:nvPr>
            <p:ph sz="quarter" idx="2"/>
          </p:nvPr>
        </p:nvPicPr>
        <p:blipFill>
          <a:blip r:embed="rId2" cstate="print"/>
          <a:srcRect/>
          <a:stretch>
            <a:fillRect/>
          </a:stretch>
        </p:blipFill>
        <p:spPr bwMode="auto">
          <a:xfrm>
            <a:off x="4214810" y="1214422"/>
            <a:ext cx="4558876" cy="521497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Развитие навыков устной речи</a:t>
            </a:r>
            <a:endParaRPr lang="ru-RU" dirty="0"/>
          </a:p>
        </p:txBody>
      </p:sp>
      <p:sp>
        <p:nvSpPr>
          <p:cNvPr id="3" name="Содержимое 2"/>
          <p:cNvSpPr>
            <a:spLocks noGrp="1"/>
          </p:cNvSpPr>
          <p:nvPr>
            <p:ph sz="quarter" idx="1"/>
          </p:nvPr>
        </p:nvSpPr>
        <p:spPr/>
        <p:txBody>
          <a:bodyPr/>
          <a:lstStyle/>
          <a:p>
            <a:r>
              <a:rPr lang="ru-RU" dirty="0" smtClean="0"/>
              <a:t>Задача: построение речевого высказывания с использованием опоры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Match the words </a:t>
            </a:r>
            <a:endParaRPr lang="ru-RU" dirty="0"/>
          </a:p>
        </p:txBody>
      </p:sp>
      <p:sp>
        <p:nvSpPr>
          <p:cNvPr id="3" name="Содержимое 2"/>
          <p:cNvSpPr>
            <a:spLocks noGrp="1"/>
          </p:cNvSpPr>
          <p:nvPr>
            <p:ph sz="quarter" idx="1"/>
          </p:nvPr>
        </p:nvSpPr>
        <p:spPr/>
        <p:txBody>
          <a:bodyPr>
            <a:normAutofit/>
          </a:bodyPr>
          <a:lstStyle/>
          <a:p>
            <a:pPr>
              <a:buNone/>
            </a:pPr>
            <a:r>
              <a:rPr lang="en-US" dirty="0" smtClean="0"/>
              <a:t>Match the words from the two boxes to make phrases. Then make up your own sentences using the phrases.</a:t>
            </a:r>
          </a:p>
          <a:p>
            <a:r>
              <a:rPr lang="en-US" dirty="0" smtClean="0">
                <a:solidFill>
                  <a:srgbClr val="FF0000"/>
                </a:solidFill>
              </a:rPr>
              <a:t>Modern   </a:t>
            </a:r>
            <a:r>
              <a:rPr lang="en-US" dirty="0" smtClean="0"/>
              <a:t>                          </a:t>
            </a:r>
            <a:r>
              <a:rPr lang="en-US" dirty="0" smtClean="0">
                <a:solidFill>
                  <a:srgbClr val="00B050"/>
                </a:solidFill>
              </a:rPr>
              <a:t> building</a:t>
            </a:r>
          </a:p>
          <a:p>
            <a:r>
              <a:rPr lang="en-US" dirty="0" smtClean="0">
                <a:solidFill>
                  <a:srgbClr val="FF0000"/>
                </a:solidFill>
              </a:rPr>
              <a:t>Historical </a:t>
            </a:r>
            <a:r>
              <a:rPr lang="en-US" dirty="0" smtClean="0"/>
              <a:t>                           </a:t>
            </a:r>
            <a:r>
              <a:rPr lang="en-US" dirty="0" smtClean="0">
                <a:solidFill>
                  <a:srgbClr val="00B050"/>
                </a:solidFill>
              </a:rPr>
              <a:t>museum</a:t>
            </a:r>
          </a:p>
          <a:p>
            <a:r>
              <a:rPr lang="en-US" dirty="0" smtClean="0">
                <a:solidFill>
                  <a:srgbClr val="FF0000"/>
                </a:solidFill>
              </a:rPr>
              <a:t>Interesting </a:t>
            </a:r>
            <a:r>
              <a:rPr lang="en-US" dirty="0" smtClean="0"/>
              <a:t>                        </a:t>
            </a:r>
            <a:r>
              <a:rPr lang="en-US" dirty="0" smtClean="0">
                <a:solidFill>
                  <a:srgbClr val="00B050"/>
                </a:solidFill>
              </a:rPr>
              <a:t> place</a:t>
            </a:r>
          </a:p>
          <a:p>
            <a:r>
              <a:rPr lang="en-US" dirty="0" smtClean="0">
                <a:solidFill>
                  <a:srgbClr val="FF0000"/>
                </a:solidFill>
              </a:rPr>
              <a:t>Famous </a:t>
            </a:r>
            <a:r>
              <a:rPr lang="en-US" dirty="0" smtClean="0"/>
              <a:t>                              </a:t>
            </a:r>
            <a:r>
              <a:rPr lang="en-US" dirty="0" smtClean="0">
                <a:solidFill>
                  <a:srgbClr val="00B050"/>
                </a:solidFill>
              </a:rPr>
              <a:t>church</a:t>
            </a:r>
          </a:p>
          <a:p>
            <a:r>
              <a:rPr lang="en-US" dirty="0" smtClean="0">
                <a:solidFill>
                  <a:srgbClr val="FF0000"/>
                </a:solidFill>
              </a:rPr>
              <a:t>Lovely   </a:t>
            </a:r>
            <a:r>
              <a:rPr lang="en-US" dirty="0" smtClean="0"/>
              <a:t>                              </a:t>
            </a:r>
            <a:r>
              <a:rPr lang="en-US" dirty="0" smtClean="0">
                <a:solidFill>
                  <a:srgbClr val="00B050"/>
                </a:solidFill>
              </a:rPr>
              <a:t> cathedral</a:t>
            </a:r>
          </a:p>
          <a:p>
            <a:r>
              <a:rPr lang="en-US" dirty="0" smtClean="0">
                <a:solidFill>
                  <a:srgbClr val="FF0000"/>
                </a:solidFill>
              </a:rPr>
              <a:t>Hospitable </a:t>
            </a:r>
            <a:r>
              <a:rPr lang="en-US" dirty="0" smtClean="0"/>
              <a:t>                        </a:t>
            </a:r>
            <a:r>
              <a:rPr lang="en-US" dirty="0" smtClean="0">
                <a:solidFill>
                  <a:srgbClr val="00B050"/>
                </a:solidFill>
              </a:rPr>
              <a:t> city</a:t>
            </a:r>
          </a:p>
          <a:p>
            <a:r>
              <a:rPr lang="en-US" dirty="0" smtClean="0">
                <a:solidFill>
                  <a:srgbClr val="FF0000"/>
                </a:solidFill>
              </a:rPr>
              <a:t>Beautiful </a:t>
            </a:r>
            <a:r>
              <a:rPr lang="en-US" dirty="0" smtClean="0"/>
              <a:t>                            </a:t>
            </a:r>
            <a:r>
              <a:rPr lang="en-US" dirty="0" smtClean="0">
                <a:solidFill>
                  <a:srgbClr val="00B050"/>
                </a:solidFill>
              </a:rPr>
              <a:t>monument</a:t>
            </a:r>
          </a:p>
          <a:p>
            <a:r>
              <a:rPr lang="en-US" dirty="0" smtClean="0">
                <a:solidFill>
                  <a:srgbClr val="FF0000"/>
                </a:solidFill>
              </a:rPr>
              <a:t>Traditional  </a:t>
            </a:r>
            <a:r>
              <a:rPr lang="en-US" dirty="0" smtClean="0"/>
              <a:t>                        </a:t>
            </a:r>
            <a:r>
              <a:rPr lang="en-US" dirty="0" smtClean="0">
                <a:solidFill>
                  <a:srgbClr val="00B050"/>
                </a:solidFill>
              </a:rPr>
              <a:t> house</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Составленные словосочетания и предложения</a:t>
            </a:r>
            <a:endParaRPr lang="ru-RU" dirty="0"/>
          </a:p>
        </p:txBody>
      </p:sp>
      <p:sp>
        <p:nvSpPr>
          <p:cNvPr id="3" name="Содержимое 2"/>
          <p:cNvSpPr>
            <a:spLocks noGrp="1"/>
          </p:cNvSpPr>
          <p:nvPr>
            <p:ph sz="quarter" idx="1"/>
          </p:nvPr>
        </p:nvSpPr>
        <p:spPr/>
        <p:txBody>
          <a:bodyPr/>
          <a:lstStyle/>
          <a:p>
            <a:r>
              <a:rPr lang="en-US" dirty="0" smtClean="0"/>
              <a:t>modern city. </a:t>
            </a:r>
            <a:r>
              <a:rPr lang="en-US" dirty="0" smtClean="0">
                <a:solidFill>
                  <a:srgbClr val="0070C0"/>
                </a:solidFill>
              </a:rPr>
              <a:t>London is a modern city.</a:t>
            </a:r>
          </a:p>
          <a:p>
            <a:r>
              <a:rPr lang="en-US" dirty="0" smtClean="0"/>
              <a:t>historical place. </a:t>
            </a:r>
            <a:r>
              <a:rPr lang="en-US" dirty="0" smtClean="0">
                <a:solidFill>
                  <a:srgbClr val="0070C0"/>
                </a:solidFill>
              </a:rPr>
              <a:t>Big Ben is a historical place.  </a:t>
            </a:r>
          </a:p>
          <a:p>
            <a:r>
              <a:rPr lang="en-US" dirty="0" smtClean="0"/>
              <a:t>lovely city. </a:t>
            </a:r>
            <a:r>
              <a:rPr lang="en-US" dirty="0" smtClean="0">
                <a:solidFill>
                  <a:srgbClr val="0070C0"/>
                </a:solidFill>
              </a:rPr>
              <a:t>Moscow is a lovely city. </a:t>
            </a:r>
          </a:p>
          <a:p>
            <a:r>
              <a:rPr lang="en-US" dirty="0" smtClean="0"/>
              <a:t>hospitable house</a:t>
            </a:r>
            <a:r>
              <a:rPr lang="en-US" dirty="0" smtClean="0">
                <a:solidFill>
                  <a:srgbClr val="0070C0"/>
                </a:solidFill>
              </a:rPr>
              <a:t>. I live in a hospitable house.</a:t>
            </a:r>
          </a:p>
          <a:p>
            <a:r>
              <a:rPr lang="en-US" dirty="0" smtClean="0"/>
              <a:t>beautiful church. </a:t>
            </a:r>
            <a:r>
              <a:rPr lang="en-US" dirty="0" smtClean="0">
                <a:solidFill>
                  <a:srgbClr val="0070C0"/>
                </a:solidFill>
              </a:rPr>
              <a:t>There are many old beautiful churches in Russia.</a:t>
            </a:r>
          </a:p>
          <a:p>
            <a:r>
              <a:rPr lang="en-US" dirty="0" smtClean="0"/>
              <a:t>famous museum. </a:t>
            </a:r>
            <a:r>
              <a:rPr lang="en-US" dirty="0" smtClean="0">
                <a:solidFill>
                  <a:srgbClr val="0070C0"/>
                </a:solidFill>
              </a:rPr>
              <a:t>Madame Tussaud’s museum is a famous waxworks museum.</a:t>
            </a:r>
          </a:p>
          <a:p>
            <a:endParaRPr lang="en-US" dirty="0" smtClean="0"/>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Проверка домашнего задания.</a:t>
            </a:r>
            <a:endParaRPr lang="ru-RU" dirty="0"/>
          </a:p>
        </p:txBody>
      </p:sp>
      <p:sp>
        <p:nvSpPr>
          <p:cNvPr id="3" name="Содержимое 2"/>
          <p:cNvSpPr>
            <a:spLocks noGrp="1"/>
          </p:cNvSpPr>
          <p:nvPr>
            <p:ph sz="quarter" idx="1"/>
          </p:nvPr>
        </p:nvSpPr>
        <p:spPr/>
        <p:txBody>
          <a:bodyPr>
            <a:normAutofit fontScale="92500"/>
          </a:bodyPr>
          <a:lstStyle/>
          <a:p>
            <a:r>
              <a:rPr lang="ru-RU" dirty="0" smtClean="0"/>
              <a:t>Задача: развитие навыков чтения, воспитание уважительного отношения друг к другу.</a:t>
            </a:r>
          </a:p>
          <a:p>
            <a:r>
              <a:rPr lang="en-US" dirty="0" smtClean="0"/>
              <a:t>It’s time to work in pairs and read the dialog from your homework. One of you will read the part of Oleg and his partner will read the part of Lisa.</a:t>
            </a:r>
            <a:endParaRPr lang="ru-RU" dirty="0"/>
          </a:p>
        </p:txBody>
      </p:sp>
      <p:sp>
        <p:nvSpPr>
          <p:cNvPr id="5" name="Содержимое 4"/>
          <p:cNvSpPr>
            <a:spLocks noGrp="1"/>
          </p:cNvSpPr>
          <p:nvPr>
            <p:ph sz="quarter" idx="2"/>
          </p:nvPr>
        </p:nvSpPr>
        <p:spPr/>
        <p:txBody>
          <a:bodyPr/>
          <a:lstStyle/>
          <a:p>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Рефлексия</a:t>
            </a:r>
            <a:endParaRPr lang="ru-RU" dirty="0"/>
          </a:p>
        </p:txBody>
      </p:sp>
      <p:sp>
        <p:nvSpPr>
          <p:cNvPr id="3" name="Содержимое 2"/>
          <p:cNvSpPr>
            <a:spLocks noGrp="1"/>
          </p:cNvSpPr>
          <p:nvPr>
            <p:ph sz="quarter" idx="1"/>
          </p:nvPr>
        </p:nvSpPr>
        <p:spPr/>
        <p:txBody>
          <a:bodyPr/>
          <a:lstStyle/>
          <a:p>
            <a:r>
              <a:rPr lang="ru-RU" dirty="0" smtClean="0"/>
              <a:t>Вопросы учителя:</a:t>
            </a:r>
          </a:p>
          <a:p>
            <a:r>
              <a:rPr lang="en-US" dirty="0" smtClean="0"/>
              <a:t>Do you like their reading ?</a:t>
            </a:r>
          </a:p>
          <a:p>
            <a:r>
              <a:rPr lang="en-US" dirty="0" smtClean="0"/>
              <a:t>Did they read artistically ?</a:t>
            </a:r>
          </a:p>
          <a:p>
            <a:r>
              <a:rPr lang="en-US" dirty="0" smtClean="0"/>
              <a:t>Were there mistakes in their reading ?</a:t>
            </a:r>
          </a:p>
          <a:p>
            <a:r>
              <a:rPr lang="en-US" dirty="0" smtClean="0"/>
              <a:t>Whose reading do you like ?</a:t>
            </a:r>
            <a:endParaRPr lang="ru-RU" dirty="0" smtClean="0"/>
          </a:p>
        </p:txBody>
      </p:sp>
      <p:pic>
        <p:nvPicPr>
          <p:cNvPr id="12290" name="Picture 2" descr="C:\Documents and Settings\All Users\Документы\Манаева С.В\Изображение\Изображение 010.jpg"/>
          <p:cNvPicPr>
            <a:picLocks noGrp="1" noChangeAspect="1" noChangeArrowheads="1"/>
          </p:cNvPicPr>
          <p:nvPr>
            <p:ph sz="quarter" idx="2"/>
          </p:nvPr>
        </p:nvPicPr>
        <p:blipFill>
          <a:blip r:embed="rId2" cstate="print"/>
          <a:srcRect/>
          <a:stretch>
            <a:fillRect/>
          </a:stretch>
        </p:blipFill>
        <p:spPr bwMode="auto">
          <a:xfrm>
            <a:off x="4143373" y="1285860"/>
            <a:ext cx="4357718" cy="450059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физкультминутка</a:t>
            </a:r>
            <a:endParaRPr lang="ru-RU" dirty="0"/>
          </a:p>
        </p:txBody>
      </p:sp>
      <p:sp>
        <p:nvSpPr>
          <p:cNvPr id="3" name="Содержимое 2"/>
          <p:cNvSpPr>
            <a:spLocks noGrp="1"/>
          </p:cNvSpPr>
          <p:nvPr>
            <p:ph sz="quarter" idx="1"/>
          </p:nvPr>
        </p:nvSpPr>
        <p:spPr/>
        <p:txBody>
          <a:bodyPr/>
          <a:lstStyle/>
          <a:p>
            <a:r>
              <a:rPr lang="ru-RU" dirty="0" smtClean="0"/>
              <a:t>Задача: организация релаксации. </a:t>
            </a:r>
          </a:p>
          <a:p>
            <a:r>
              <a:rPr lang="en-US" dirty="0" smtClean="0"/>
              <a:t>Now we have a rest. Let’s sing a song and dance.</a:t>
            </a:r>
            <a:endParaRPr lang="ru-RU" dirty="0"/>
          </a:p>
        </p:txBody>
      </p:sp>
      <p:pic>
        <p:nvPicPr>
          <p:cNvPr id="8194" name="Picture 2" descr="C:\Documents and Settings\All Users\Документы\Манаева С.В\Изображение\Изображение 012.jpg"/>
          <p:cNvPicPr>
            <a:picLocks noGrp="1" noChangeAspect="1" noChangeArrowheads="1"/>
          </p:cNvPicPr>
          <p:nvPr>
            <p:ph sz="quarter" idx="2"/>
          </p:nvPr>
        </p:nvPicPr>
        <p:blipFill>
          <a:blip r:embed="rId2" cstate="print"/>
          <a:srcRect/>
          <a:stretch>
            <a:fillRect/>
          </a:stretch>
        </p:blipFill>
        <p:spPr bwMode="auto">
          <a:xfrm>
            <a:off x="4270375" y="785794"/>
            <a:ext cx="4587905" cy="554480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Развитие навыков диалогической речи</a:t>
            </a:r>
            <a:endParaRPr lang="ru-RU" dirty="0"/>
          </a:p>
        </p:txBody>
      </p:sp>
      <p:sp>
        <p:nvSpPr>
          <p:cNvPr id="3" name="Содержимое 2"/>
          <p:cNvSpPr>
            <a:spLocks noGrp="1"/>
          </p:cNvSpPr>
          <p:nvPr>
            <p:ph sz="quarter" idx="1"/>
          </p:nvPr>
        </p:nvSpPr>
        <p:spPr/>
        <p:txBody>
          <a:bodyPr/>
          <a:lstStyle/>
          <a:p>
            <a:r>
              <a:rPr lang="ru-RU" dirty="0" smtClean="0"/>
              <a:t>Задача: формировать навыки диалогической речи, учить слушать и понимать друг друга.</a:t>
            </a:r>
          </a:p>
          <a:p>
            <a:pPr>
              <a:buNone/>
            </a:pPr>
            <a:r>
              <a:rPr lang="en-US" dirty="0" smtClean="0"/>
              <a:t>As I know you would like to go to London. Now we shall make up the dialogues about the capital of Great Britain. You can see the model of the dialogue, work in pairs, make up your own and act them out.</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Схема диалога</a:t>
            </a:r>
            <a:endParaRPr lang="ru-RU" dirty="0"/>
          </a:p>
        </p:txBody>
      </p:sp>
      <p:sp>
        <p:nvSpPr>
          <p:cNvPr id="3" name="Содержимое 2"/>
          <p:cNvSpPr>
            <a:spLocks noGrp="1"/>
          </p:cNvSpPr>
          <p:nvPr>
            <p:ph sz="quarter" idx="1"/>
          </p:nvPr>
        </p:nvSpPr>
        <p:spPr/>
        <p:txBody>
          <a:bodyPr>
            <a:normAutofit/>
          </a:bodyPr>
          <a:lstStyle/>
          <a:p>
            <a:pPr>
              <a:buNone/>
            </a:pPr>
            <a:r>
              <a:rPr lang="ru-RU" dirty="0" smtClean="0"/>
              <a:t>-</a:t>
            </a:r>
            <a:r>
              <a:rPr lang="en-US" dirty="0" smtClean="0"/>
              <a:t>Would you like to visit London?</a:t>
            </a:r>
          </a:p>
          <a:p>
            <a:pPr>
              <a:buNone/>
            </a:pPr>
            <a:r>
              <a:rPr lang="en-US" dirty="0" smtClean="0">
                <a:solidFill>
                  <a:srgbClr val="0070C0"/>
                </a:solidFill>
              </a:rPr>
              <a:t>  Yes, I would.</a:t>
            </a:r>
          </a:p>
          <a:p>
            <a:pPr>
              <a:buNone/>
            </a:pPr>
            <a:r>
              <a:rPr lang="en-US" dirty="0" smtClean="0">
                <a:solidFill>
                  <a:srgbClr val="C00000"/>
                </a:solidFill>
              </a:rPr>
              <a:t>                       Sure.   </a:t>
            </a:r>
          </a:p>
          <a:p>
            <a:pPr>
              <a:buNone/>
            </a:pPr>
            <a:r>
              <a:rPr lang="en-US" dirty="0" smtClean="0"/>
              <a:t>                                     </a:t>
            </a:r>
            <a:r>
              <a:rPr lang="en-US" dirty="0" smtClean="0">
                <a:solidFill>
                  <a:srgbClr val="00B050"/>
                </a:solidFill>
              </a:rPr>
              <a:t>Of course, I would.</a:t>
            </a:r>
          </a:p>
          <a:p>
            <a:pPr>
              <a:buNone/>
            </a:pPr>
            <a:r>
              <a:rPr lang="en-US" dirty="0" smtClean="0"/>
              <a:t>-What places would you like to see there?</a:t>
            </a:r>
          </a:p>
          <a:p>
            <a:pPr>
              <a:buNone/>
            </a:pPr>
            <a:r>
              <a:rPr lang="en-US" dirty="0" smtClean="0"/>
              <a:t>   </a:t>
            </a:r>
            <a:r>
              <a:rPr lang="en-US" dirty="0" smtClean="0">
                <a:solidFill>
                  <a:srgbClr val="00B050"/>
                </a:solidFill>
              </a:rPr>
              <a:t>museum </a:t>
            </a:r>
            <a:r>
              <a:rPr lang="en-US" dirty="0" smtClean="0"/>
              <a:t>        </a:t>
            </a:r>
            <a:r>
              <a:rPr lang="en-US" dirty="0" smtClean="0">
                <a:solidFill>
                  <a:srgbClr val="FF0000"/>
                </a:solidFill>
              </a:rPr>
              <a:t>Tower Bridge      </a:t>
            </a:r>
            <a:r>
              <a:rPr lang="en-US" dirty="0" smtClean="0">
                <a:solidFill>
                  <a:srgbClr val="7030A0"/>
                </a:solidFill>
              </a:rPr>
              <a:t> Buckingham Palace</a:t>
            </a:r>
          </a:p>
          <a:p>
            <a:pPr>
              <a:buNone/>
            </a:pPr>
            <a:r>
              <a:rPr lang="en-US" dirty="0" smtClean="0"/>
              <a:t>              </a:t>
            </a:r>
            <a:r>
              <a:rPr lang="en-US" dirty="0" smtClean="0">
                <a:solidFill>
                  <a:schemeClr val="accent2">
                    <a:lumMod val="75000"/>
                  </a:schemeClr>
                </a:solidFill>
              </a:rPr>
              <a:t>theatre </a:t>
            </a:r>
            <a:r>
              <a:rPr lang="en-US" dirty="0" smtClean="0"/>
              <a:t>         </a:t>
            </a:r>
            <a:r>
              <a:rPr lang="en-US" dirty="0" smtClean="0">
                <a:solidFill>
                  <a:srgbClr val="C00000"/>
                </a:solidFill>
              </a:rPr>
              <a:t>Big Ben     </a:t>
            </a:r>
            <a:r>
              <a:rPr lang="en-US" dirty="0" smtClean="0">
                <a:solidFill>
                  <a:srgbClr val="00B050"/>
                </a:solidFill>
              </a:rPr>
              <a:t>Trafalgar Square</a:t>
            </a:r>
          </a:p>
          <a:p>
            <a:pPr>
              <a:buNone/>
            </a:pPr>
            <a:r>
              <a:rPr lang="en-US" dirty="0" smtClean="0"/>
              <a:t>      </a:t>
            </a:r>
            <a:r>
              <a:rPr lang="en-US" dirty="0" smtClean="0">
                <a:solidFill>
                  <a:schemeClr val="accent4">
                    <a:lumMod val="75000"/>
                  </a:schemeClr>
                </a:solidFill>
              </a:rPr>
              <a:t>art gallery        </a:t>
            </a:r>
            <a:r>
              <a:rPr lang="en-US" dirty="0" smtClean="0">
                <a:solidFill>
                  <a:schemeClr val="accent4">
                    <a:lumMod val="50000"/>
                  </a:schemeClr>
                </a:solidFill>
              </a:rPr>
              <a:t> stadium     </a:t>
            </a:r>
            <a:r>
              <a:rPr lang="en-US" dirty="0" smtClean="0">
                <a:solidFill>
                  <a:srgbClr val="0070C0"/>
                </a:solidFill>
              </a:rPr>
              <a:t> cinema</a:t>
            </a:r>
          </a:p>
          <a:p>
            <a:pPr>
              <a:buNone/>
            </a:pPr>
            <a:r>
              <a:rPr lang="en-US" dirty="0" smtClean="0">
                <a:solidFill>
                  <a:srgbClr val="FF0000"/>
                </a:solidFill>
              </a:rPr>
              <a:t>I really  don’t  know.</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model of the dialogue.</a:t>
            </a:r>
            <a:endParaRPr lang="ru-RU" dirty="0"/>
          </a:p>
        </p:txBody>
      </p:sp>
      <p:sp>
        <p:nvSpPr>
          <p:cNvPr id="3" name="Содержимое 2"/>
          <p:cNvSpPr>
            <a:spLocks noGrp="1"/>
          </p:cNvSpPr>
          <p:nvPr>
            <p:ph sz="quarter" idx="1"/>
          </p:nvPr>
        </p:nvSpPr>
        <p:spPr/>
        <p:txBody>
          <a:bodyPr>
            <a:normAutofit fontScale="92500" lnSpcReduction="20000"/>
          </a:bodyPr>
          <a:lstStyle/>
          <a:p>
            <a:r>
              <a:rPr lang="en-US" dirty="0" smtClean="0"/>
              <a:t>-Would you like to visit London?</a:t>
            </a:r>
          </a:p>
          <a:p>
            <a:r>
              <a:rPr lang="en-US" dirty="0" smtClean="0">
                <a:solidFill>
                  <a:srgbClr val="FF0000"/>
                </a:solidFill>
              </a:rPr>
              <a:t>-Yes, I would. It’s one of the most famous and interesting cities in Europe.</a:t>
            </a:r>
          </a:p>
          <a:p>
            <a:r>
              <a:rPr lang="en-US" dirty="0" smtClean="0"/>
              <a:t>-What places would you like to see there?</a:t>
            </a:r>
          </a:p>
          <a:p>
            <a:r>
              <a:rPr lang="en-US" dirty="0" smtClean="0">
                <a:solidFill>
                  <a:srgbClr val="FF0000"/>
                </a:solidFill>
              </a:rPr>
              <a:t>I would like to visit the main square, art galleries and museums.</a:t>
            </a:r>
          </a:p>
          <a:p>
            <a:r>
              <a:rPr lang="en-US" dirty="0" smtClean="0"/>
              <a:t>-What is the main square?</a:t>
            </a:r>
          </a:p>
          <a:p>
            <a:r>
              <a:rPr lang="en-US" dirty="0" smtClean="0">
                <a:solidFill>
                  <a:srgbClr val="FF0000"/>
                </a:solidFill>
              </a:rPr>
              <a:t>-It’s Trafalgar Square.</a:t>
            </a:r>
          </a:p>
        </p:txBody>
      </p:sp>
      <p:pic>
        <p:nvPicPr>
          <p:cNvPr id="10242" name="Picture 2" descr="C:\Documents and Settings\All Users\Документы\Манаева С.В\Изображение\Изображение 017.jpg"/>
          <p:cNvPicPr>
            <a:picLocks noGrp="1" noChangeAspect="1" noChangeArrowheads="1"/>
          </p:cNvPicPr>
          <p:nvPr>
            <p:ph sz="quarter" idx="2"/>
          </p:nvPr>
        </p:nvPicPr>
        <p:blipFill>
          <a:blip r:embed="rId2" cstate="print"/>
          <a:srcRect/>
          <a:stretch>
            <a:fillRect/>
          </a:stretch>
        </p:blipFill>
        <p:spPr bwMode="auto">
          <a:xfrm>
            <a:off x="4270375" y="1500174"/>
            <a:ext cx="4512000" cy="492922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Оценка деятельности учащихся на уроке</a:t>
            </a:r>
            <a:br>
              <a:rPr lang="ru-RU" dirty="0" smtClean="0"/>
            </a:br>
            <a:endParaRPr lang="ru-RU" dirty="0"/>
          </a:p>
        </p:txBody>
      </p:sp>
      <p:sp>
        <p:nvSpPr>
          <p:cNvPr id="3" name="Содержимое 2"/>
          <p:cNvSpPr>
            <a:spLocks noGrp="1"/>
          </p:cNvSpPr>
          <p:nvPr>
            <p:ph sz="quarter" idx="1"/>
          </p:nvPr>
        </p:nvSpPr>
        <p:spPr/>
        <p:txBody>
          <a:bodyPr/>
          <a:lstStyle/>
          <a:p>
            <a:r>
              <a:rPr lang="ru-RU" dirty="0" smtClean="0"/>
              <a:t>Задача: оценка активности и работы учащихся на уроке.</a:t>
            </a:r>
          </a:p>
          <a:p>
            <a:r>
              <a:rPr lang="ru-RU" dirty="0" smtClean="0"/>
              <a:t>- </a:t>
            </a:r>
            <a:r>
              <a:rPr lang="en-US" dirty="0" smtClean="0"/>
              <a:t>I’m sure that you have learnt something new and interesting on the lesson. I liked your work today and give you good and excellent marks. Thank you for being active.</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a:t>
            </a:r>
            <a:endParaRPr lang="ru-RU" dirty="0"/>
          </a:p>
        </p:txBody>
      </p:sp>
      <p:sp>
        <p:nvSpPr>
          <p:cNvPr id="3" name="Содержимое 2"/>
          <p:cNvSpPr>
            <a:spLocks noGrp="1"/>
          </p:cNvSpPr>
          <p:nvPr>
            <p:ph sz="quarter" idx="1"/>
          </p:nvPr>
        </p:nvSpPr>
        <p:spPr/>
        <p:txBody>
          <a:bodyPr>
            <a:normAutofit/>
          </a:bodyPr>
          <a:lstStyle/>
          <a:p>
            <a:r>
              <a:rPr lang="ru-RU" dirty="0" smtClean="0"/>
              <a:t>Образовательные: расширить представления учащихся о Лондоне, способствовать формированию коммуникативных навыков</a:t>
            </a:r>
          </a:p>
          <a:p>
            <a:r>
              <a:rPr lang="ru-RU" dirty="0" smtClean="0"/>
              <a:t>Развивающие: развивать способности к языковой догадке и выражать свое мнение</a:t>
            </a:r>
          </a:p>
          <a:p>
            <a:r>
              <a:rPr lang="ru-RU" dirty="0" smtClean="0"/>
              <a:t>Воспитательные: воспитывать интерес и уважение к культуре и ценностям другой страны</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рефлексия</a:t>
            </a:r>
            <a:endParaRPr lang="ru-RU" dirty="0"/>
          </a:p>
        </p:txBody>
      </p:sp>
      <p:sp>
        <p:nvSpPr>
          <p:cNvPr id="3" name="Содержимое 2"/>
          <p:cNvSpPr>
            <a:spLocks noGrp="1"/>
          </p:cNvSpPr>
          <p:nvPr>
            <p:ph sz="quarter" idx="1"/>
          </p:nvPr>
        </p:nvSpPr>
        <p:spPr/>
        <p:txBody>
          <a:bodyPr>
            <a:normAutofit lnSpcReduction="10000"/>
          </a:bodyPr>
          <a:lstStyle/>
          <a:p>
            <a:r>
              <a:rPr lang="ru-RU" dirty="0" smtClean="0"/>
              <a:t>Задача: формирование у учащихся способности к анализу и оценки учебной деятельности .</a:t>
            </a:r>
          </a:p>
          <a:p>
            <a:r>
              <a:rPr lang="en-US" dirty="0" smtClean="0"/>
              <a:t>I would like to know your opinions about our lesson.</a:t>
            </a:r>
            <a:endParaRPr lang="ru-RU" dirty="0" smtClean="0"/>
          </a:p>
          <a:p>
            <a:r>
              <a:rPr lang="en-US" dirty="0" smtClean="0"/>
              <a:t>Did you like our lesson today? What do you like to do? </a:t>
            </a:r>
          </a:p>
        </p:txBody>
      </p:sp>
      <p:sp>
        <p:nvSpPr>
          <p:cNvPr id="5" name="Содержимое 4"/>
          <p:cNvSpPr>
            <a:spLocks noGrp="1"/>
          </p:cNvSpPr>
          <p:nvPr>
            <p:ph sz="quarter" idx="2"/>
          </p:nvPr>
        </p:nvSpPr>
        <p:spPr/>
        <p:txBody>
          <a:bodyPr/>
          <a:lstStyle/>
          <a:p>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Домашнее задание</a:t>
            </a:r>
            <a:endParaRPr lang="ru-RU" dirty="0"/>
          </a:p>
        </p:txBody>
      </p:sp>
      <p:sp>
        <p:nvSpPr>
          <p:cNvPr id="3" name="Содержимое 2"/>
          <p:cNvSpPr>
            <a:spLocks noGrp="1"/>
          </p:cNvSpPr>
          <p:nvPr>
            <p:ph sz="quarter" idx="1"/>
          </p:nvPr>
        </p:nvSpPr>
        <p:spPr/>
        <p:txBody>
          <a:bodyPr/>
          <a:lstStyle/>
          <a:p>
            <a:pPr>
              <a:buNone/>
            </a:pPr>
            <a:r>
              <a:rPr lang="ru-RU" dirty="0" smtClean="0"/>
              <a:t>Выучить составленный диалог, рабочая тетрадь упр. 3 с. 28,</a:t>
            </a:r>
            <a:r>
              <a:rPr lang="en-US" dirty="0" smtClean="0"/>
              <a:t> </a:t>
            </a:r>
            <a:r>
              <a:rPr lang="ru-RU" dirty="0" smtClean="0"/>
              <a:t>учебник упр. 1 с. 72.</a:t>
            </a:r>
            <a:endParaRPr lang="en-US" dirty="0" smtClean="0"/>
          </a:p>
          <a:p>
            <a:endParaRPr lang="en-US" dirty="0" smtClean="0"/>
          </a:p>
          <a:p>
            <a:endParaRPr lang="ru-RU" dirty="0"/>
          </a:p>
        </p:txBody>
      </p:sp>
      <p:sp>
        <p:nvSpPr>
          <p:cNvPr id="4" name="Прямоугольник 3"/>
          <p:cNvSpPr/>
          <p:nvPr/>
        </p:nvSpPr>
        <p:spPr>
          <a:xfrm>
            <a:off x="2286000" y="2551837"/>
            <a:ext cx="4572000" cy="1754326"/>
          </a:xfrm>
          <a:prstGeom prst="rect">
            <a:avLst/>
          </a:prstGeom>
        </p:spPr>
        <p:txBody>
          <a:bodyPr>
            <a:spAutoFit/>
          </a:bodyPr>
          <a:lstStyle/>
          <a:p>
            <a:endParaRPr lang="ru-RU" dirty="0" smtClean="0"/>
          </a:p>
          <a:p>
            <a:pPr algn="ctr"/>
            <a:r>
              <a:rPr lang="en-US" dirty="0" smtClean="0">
                <a:solidFill>
                  <a:srgbClr val="FF0000"/>
                </a:solidFill>
              </a:rPr>
              <a:t>Mind the clock</a:t>
            </a:r>
          </a:p>
          <a:p>
            <a:pPr algn="ctr"/>
            <a:r>
              <a:rPr lang="en-US" dirty="0" smtClean="0">
                <a:solidFill>
                  <a:srgbClr val="FF0000"/>
                </a:solidFill>
              </a:rPr>
              <a:t>And keep the rule</a:t>
            </a:r>
          </a:p>
          <a:p>
            <a:pPr algn="ctr"/>
            <a:r>
              <a:rPr lang="en-US" dirty="0" smtClean="0">
                <a:solidFill>
                  <a:srgbClr val="FF0000"/>
                </a:solidFill>
              </a:rPr>
              <a:t>Try to come</a:t>
            </a:r>
          </a:p>
          <a:p>
            <a:pPr algn="ctr"/>
            <a:r>
              <a:rPr lang="en-US" dirty="0" smtClean="0">
                <a:solidFill>
                  <a:srgbClr val="FF0000"/>
                </a:solidFill>
              </a:rPr>
              <a:t>In time to school</a:t>
            </a:r>
          </a:p>
          <a:p>
            <a:r>
              <a:rPr lang="en-US" dirty="0" smtClean="0"/>
              <a:t>Our lesson is over. Good-bye, boys and girls.</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Формируемые навыки и умения</a:t>
            </a:r>
            <a:endParaRPr lang="ru-RU" dirty="0"/>
          </a:p>
        </p:txBody>
      </p:sp>
      <p:sp>
        <p:nvSpPr>
          <p:cNvPr id="3" name="Содержимое 2"/>
          <p:cNvSpPr>
            <a:spLocks noGrp="1"/>
          </p:cNvSpPr>
          <p:nvPr>
            <p:ph sz="quarter" idx="1"/>
          </p:nvPr>
        </p:nvSpPr>
        <p:spPr/>
        <p:txBody>
          <a:bodyPr>
            <a:normAutofit/>
          </a:bodyPr>
          <a:lstStyle/>
          <a:p>
            <a:r>
              <a:rPr lang="ru-RU" dirty="0" smtClean="0"/>
              <a:t>Предметные: </a:t>
            </a:r>
            <a:endParaRPr lang="ru-RU" dirty="0"/>
          </a:p>
          <a:p>
            <a:r>
              <a:rPr lang="ru-RU" dirty="0" smtClean="0"/>
              <a:t>Правильно понимать значение лексических единиц</a:t>
            </a:r>
          </a:p>
          <a:p>
            <a:r>
              <a:rPr lang="ru-RU" dirty="0" smtClean="0"/>
              <a:t>Использовать лексические единицы в заданной ситуации</a:t>
            </a:r>
          </a:p>
          <a:p>
            <a:r>
              <a:rPr lang="ru-RU" dirty="0" smtClean="0"/>
              <a:t>Строить краткие высказывания с использованием опор</a:t>
            </a:r>
          </a:p>
          <a:p>
            <a:r>
              <a:rPr lang="ru-RU" dirty="0" smtClean="0"/>
              <a:t>Составлять краткие диалоги по теме</a:t>
            </a:r>
          </a:p>
          <a:p>
            <a:r>
              <a:rPr lang="ru-RU" dirty="0" smtClean="0"/>
              <a:t>Выразительно читать диалоги</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Формируемые навыки и умения</a:t>
            </a:r>
            <a:endParaRPr lang="ru-RU" dirty="0"/>
          </a:p>
        </p:txBody>
      </p:sp>
      <p:sp>
        <p:nvSpPr>
          <p:cNvPr id="3" name="Содержимое 2"/>
          <p:cNvSpPr>
            <a:spLocks noGrp="1"/>
          </p:cNvSpPr>
          <p:nvPr>
            <p:ph sz="quarter" idx="1"/>
          </p:nvPr>
        </p:nvSpPr>
        <p:spPr/>
        <p:txBody>
          <a:bodyPr>
            <a:normAutofit/>
          </a:bodyPr>
          <a:lstStyle/>
          <a:p>
            <a:r>
              <a:rPr lang="ru-RU" dirty="0" smtClean="0"/>
              <a:t>Коммуникативные</a:t>
            </a:r>
          </a:p>
          <a:p>
            <a:r>
              <a:rPr lang="ru-RU" dirty="0" smtClean="0"/>
              <a:t>Слушать и понимать речь учителя</a:t>
            </a:r>
          </a:p>
          <a:p>
            <a:r>
              <a:rPr lang="ru-RU" dirty="0" smtClean="0"/>
              <a:t>Уметь с достаточной полнотой и точностью выражать свои мысли</a:t>
            </a:r>
          </a:p>
          <a:p>
            <a:r>
              <a:rPr lang="ru-RU" dirty="0" smtClean="0"/>
              <a:t>Планировать учебное сотрудничество с учителями и сверстниками</a:t>
            </a:r>
          </a:p>
          <a:p>
            <a:r>
              <a:rPr lang="ru-RU" dirty="0" smtClean="0"/>
              <a:t>Владеть диалогической формой речи в соответствии с грамматическими и синтаксическими нормами языка</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характеристики урока</a:t>
            </a:r>
            <a:endParaRPr lang="ru-RU" dirty="0"/>
          </a:p>
        </p:txBody>
      </p:sp>
      <p:sp>
        <p:nvSpPr>
          <p:cNvPr id="3" name="Содержимое 2"/>
          <p:cNvSpPr>
            <a:spLocks noGrp="1"/>
          </p:cNvSpPr>
          <p:nvPr>
            <p:ph sz="quarter" idx="1"/>
          </p:nvPr>
        </p:nvSpPr>
        <p:spPr/>
        <p:txBody>
          <a:bodyPr/>
          <a:lstStyle/>
          <a:p>
            <a:r>
              <a:rPr lang="ru-RU" dirty="0" smtClean="0"/>
              <a:t>Тип урока : усвоение новых знаний</a:t>
            </a:r>
          </a:p>
          <a:p>
            <a:r>
              <a:rPr lang="ru-RU" dirty="0" smtClean="0"/>
              <a:t>Формы работы: индивидуальная, парная, фронтальная</a:t>
            </a:r>
          </a:p>
          <a:p>
            <a:r>
              <a:rPr lang="ru-RU" dirty="0" smtClean="0"/>
              <a:t>Методы обучения : проблемный, частично-поисковый, репродуктивный, игровой.</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Организационный момент</a:t>
            </a:r>
            <a:endParaRPr lang="ru-RU" dirty="0"/>
          </a:p>
        </p:txBody>
      </p:sp>
      <p:sp>
        <p:nvSpPr>
          <p:cNvPr id="3" name="Содержимое 2"/>
          <p:cNvSpPr>
            <a:spLocks noGrp="1"/>
          </p:cNvSpPr>
          <p:nvPr>
            <p:ph sz="quarter" idx="2"/>
          </p:nvPr>
        </p:nvSpPr>
        <p:spPr/>
        <p:txBody>
          <a:bodyPr/>
          <a:lstStyle/>
          <a:p>
            <a:r>
              <a:rPr lang="ru-RU" dirty="0" smtClean="0"/>
              <a:t>Задачи: подготовить учащихся к работе, обеспечить внешнюю благоприятную обстановку на уроке, ввести в языковую среду ,сообщить тему и задачи урока.</a:t>
            </a:r>
            <a:endParaRPr lang="ru-RU" dirty="0"/>
          </a:p>
        </p:txBody>
      </p:sp>
      <p:sp>
        <p:nvSpPr>
          <p:cNvPr id="5" name="Содержимое 4"/>
          <p:cNvSpPr>
            <a:spLocks noGrp="1"/>
          </p:cNvSpPr>
          <p:nvPr>
            <p:ph sz="quarter" idx="4"/>
          </p:nvPr>
        </p:nvSpPr>
        <p:spPr/>
        <p:txBody>
          <a:bodyPr/>
          <a:lstStyle/>
          <a:p>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Приветствие класса</a:t>
            </a:r>
            <a:endParaRPr lang="ru-RU" dirty="0"/>
          </a:p>
        </p:txBody>
      </p:sp>
      <p:sp>
        <p:nvSpPr>
          <p:cNvPr id="3" name="Содержимое 2"/>
          <p:cNvSpPr>
            <a:spLocks noGrp="1"/>
          </p:cNvSpPr>
          <p:nvPr>
            <p:ph sz="quarter" idx="1"/>
          </p:nvPr>
        </p:nvSpPr>
        <p:spPr/>
        <p:txBody>
          <a:bodyPr>
            <a:normAutofit/>
          </a:bodyPr>
          <a:lstStyle/>
          <a:p>
            <a:r>
              <a:rPr lang="en-US" dirty="0" smtClean="0"/>
              <a:t>Teacher: Good morning, children!</a:t>
            </a:r>
          </a:p>
          <a:p>
            <a:r>
              <a:rPr lang="en-US" dirty="0" smtClean="0">
                <a:solidFill>
                  <a:srgbClr val="0070C0"/>
                </a:solidFill>
              </a:rPr>
              <a:t>Pupils: Good morning ,teacher!</a:t>
            </a:r>
          </a:p>
          <a:p>
            <a:r>
              <a:rPr lang="en-US" dirty="0" smtClean="0"/>
              <a:t>T: I’ m glad to see you .</a:t>
            </a:r>
          </a:p>
          <a:p>
            <a:r>
              <a:rPr lang="en-US" dirty="0" smtClean="0">
                <a:solidFill>
                  <a:srgbClr val="0070C0"/>
                </a:solidFill>
              </a:rPr>
              <a:t>P: We are glad to see you too .</a:t>
            </a:r>
          </a:p>
          <a:p>
            <a:r>
              <a:rPr lang="en-US" dirty="0" smtClean="0"/>
              <a:t>T: Who is on duty today?</a:t>
            </a:r>
          </a:p>
          <a:p>
            <a:r>
              <a:rPr lang="en-US" dirty="0" smtClean="0"/>
              <a:t>T: Look at the pictures.  What are  we going to speak about?</a:t>
            </a:r>
          </a:p>
          <a:p>
            <a:r>
              <a:rPr lang="en-US" dirty="0" smtClean="0">
                <a:solidFill>
                  <a:srgbClr val="0070C0"/>
                </a:solidFill>
              </a:rPr>
              <a:t>P: We are going to speak about London.</a:t>
            </a:r>
          </a:p>
          <a:p>
            <a:r>
              <a:rPr lang="en-US" dirty="0" smtClean="0"/>
              <a:t>T: Yes, today you will get some new information  about London, the capital of UK.</a:t>
            </a:r>
          </a:p>
          <a:p>
            <a:pPr>
              <a:buNone/>
            </a:pP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Этап мотивации</a:t>
            </a:r>
            <a:endParaRPr lang="ru-RU" dirty="0"/>
          </a:p>
        </p:txBody>
      </p:sp>
      <p:sp>
        <p:nvSpPr>
          <p:cNvPr id="3" name="Содержимое 2"/>
          <p:cNvSpPr>
            <a:spLocks noGrp="1"/>
          </p:cNvSpPr>
          <p:nvPr>
            <p:ph sz="quarter" idx="1"/>
          </p:nvPr>
        </p:nvSpPr>
        <p:spPr/>
        <p:txBody>
          <a:bodyPr/>
          <a:lstStyle/>
          <a:p>
            <a:pPr>
              <a:buNone/>
            </a:pPr>
            <a:r>
              <a:rPr lang="ru-RU" dirty="0" smtClean="0"/>
              <a:t>Просмотр презентации «Достопримечательности Лондона»</a:t>
            </a:r>
            <a:endParaRPr lang="en-US" dirty="0" smtClean="0"/>
          </a:p>
          <a:p>
            <a:pPr>
              <a:buNone/>
            </a:pPr>
            <a:r>
              <a:rPr lang="ru-RU" dirty="0" smtClean="0"/>
              <a:t>Задачи: ввести в языковую среду, познакомить с достопримечательностями Лондона .</a:t>
            </a:r>
          </a:p>
          <a:p>
            <a:pPr>
              <a:buNone/>
            </a:pPr>
            <a:r>
              <a:rPr lang="en-US" dirty="0" smtClean="0"/>
              <a:t>Now we can see the presentation about London.</a:t>
            </a:r>
            <a:endParaRPr lang="ru-RU" dirty="0"/>
          </a:p>
        </p:txBody>
      </p:sp>
      <p:pic>
        <p:nvPicPr>
          <p:cNvPr id="14338" name="Picture 2" descr="C:\Documents and Settings\All Users\Документы\Манаева С.В\Изображение\Изображение 025.jpg"/>
          <p:cNvPicPr>
            <a:picLocks noGrp="1" noChangeAspect="1" noChangeArrowheads="1"/>
          </p:cNvPicPr>
          <p:nvPr>
            <p:ph sz="quarter" idx="2"/>
          </p:nvPr>
        </p:nvPicPr>
        <p:blipFill>
          <a:blip r:embed="rId2" cstate="print"/>
          <a:srcRect/>
          <a:stretch>
            <a:fillRect/>
          </a:stretch>
        </p:blipFill>
        <p:spPr bwMode="auto">
          <a:xfrm>
            <a:off x="4270375" y="1214422"/>
            <a:ext cx="4464000" cy="492922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1184</TotalTime>
  <Words>1251</Words>
  <Application>Microsoft Office PowerPoint</Application>
  <PresentationFormat>Экран (4:3)</PresentationFormat>
  <Paragraphs>170</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Эркер</vt:lpstr>
      <vt:lpstr>Урок английского языка  в 5 классе  по теме «Диалоги о Лондоне»</vt:lpstr>
      <vt:lpstr>Цели</vt:lpstr>
      <vt:lpstr>Задачи</vt:lpstr>
      <vt:lpstr>Формируемые навыки и умения</vt:lpstr>
      <vt:lpstr>Формируемые навыки и умения</vt:lpstr>
      <vt:lpstr>Основные характеристики урока</vt:lpstr>
      <vt:lpstr>Организационный момент</vt:lpstr>
      <vt:lpstr>Приветствие класса</vt:lpstr>
      <vt:lpstr>Этап мотивации</vt:lpstr>
      <vt:lpstr>Фонетическая зарядка</vt:lpstr>
      <vt:lpstr>Listen the words and read them !</vt:lpstr>
      <vt:lpstr>You will work in pairs and remember three words  with each sound</vt:lpstr>
      <vt:lpstr>Речевая зарядка</vt:lpstr>
      <vt:lpstr>Agree or disagree</vt:lpstr>
      <vt:lpstr>Утверждения</vt:lpstr>
      <vt:lpstr>Слайд 16</vt:lpstr>
      <vt:lpstr>Активизация знаний</vt:lpstr>
      <vt:lpstr>Make up the words</vt:lpstr>
      <vt:lpstr>ключ</vt:lpstr>
      <vt:lpstr>Развитие навыков устной речи</vt:lpstr>
      <vt:lpstr>Match the words </vt:lpstr>
      <vt:lpstr>Составленные словосочетания и предложения</vt:lpstr>
      <vt:lpstr>Проверка домашнего задания.</vt:lpstr>
      <vt:lpstr>Рефлексия</vt:lpstr>
      <vt:lpstr>физкультминутка</vt:lpstr>
      <vt:lpstr>Развитие навыков диалогической речи</vt:lpstr>
      <vt:lpstr>Схема диалога</vt:lpstr>
      <vt:lpstr>The model of the dialogue.</vt:lpstr>
      <vt:lpstr>Оценка деятельности учащихся на уроке </vt:lpstr>
      <vt:lpstr>рефлексия</vt:lpstr>
      <vt:lpstr>Домашнее задание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английского языка  в 5 классе  по теме «Диалоги о Лондоне»</dc:title>
  <dc:creator>Пользователь</dc:creator>
  <cp:lastModifiedBy>Пользователь</cp:lastModifiedBy>
  <cp:revision>131</cp:revision>
  <dcterms:created xsi:type="dcterms:W3CDTF">2002-12-31T18:32:54Z</dcterms:created>
  <dcterms:modified xsi:type="dcterms:W3CDTF">2003-01-02T12:53:14Z</dcterms:modified>
</cp:coreProperties>
</file>