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9CAFAF4-B40C-43A5-BD5F-261B7FEA5B99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FC41212-3EB9-495F-866E-9C6C62296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45005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Развитие коммуникативных </a:t>
            </a:r>
            <a:br>
              <a:rPr lang="ru-RU" dirty="0" smtClean="0"/>
            </a:br>
            <a:r>
              <a:rPr lang="ru-RU" dirty="0" smtClean="0"/>
              <a:t>Универсальных учебных действий на начальном этапе обучения иностранному языку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142976" y="4981135"/>
            <a:ext cx="724512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465762"/>
          </a:xfrm>
        </p:spPr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Хочу все знать!!!!!</a:t>
            </a:r>
            <a:endParaRPr lang="ru-RU" dirty="0"/>
          </a:p>
        </p:txBody>
      </p:sp>
      <p:pic>
        <p:nvPicPr>
          <p:cNvPr id="4" name="Содержимое 3" descr="Пе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6095" y="1882775"/>
            <a:ext cx="3051810" cy="4572000"/>
          </a:xfrm>
        </p:spPr>
      </p:pic>
      <p:sp>
        <p:nvSpPr>
          <p:cNvPr id="7" name="TextBox 6"/>
          <p:cNvSpPr txBox="1"/>
          <p:nvPr/>
        </p:nvSpPr>
        <p:spPr>
          <a:xfrm>
            <a:off x="571472" y="2000240"/>
            <a:ext cx="2662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«Зачем я учу </a:t>
            </a:r>
          </a:p>
          <a:p>
            <a:r>
              <a:rPr lang="ru-RU" dirty="0" smtClean="0"/>
              <a:t>Иностранный язык?»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3286124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«Зачем я повторяю дома пройденное на уроке?»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429388" y="2071678"/>
            <a:ext cx="2428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«Чему я научился на уроке?»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389" y="3429000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«Что еще мне нужно сделать, чтобы научится?»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1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399032"/>
          </a:xfrm>
        </p:spPr>
        <p:txBody>
          <a:bodyPr/>
          <a:lstStyle/>
          <a:p>
            <a:pPr algn="ctr"/>
            <a:r>
              <a:rPr lang="ru-RU" dirty="0" smtClean="0"/>
              <a:t>Универсальные Учебные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57158" y="2071678"/>
            <a:ext cx="3071834" cy="71438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Личностные</a:t>
            </a:r>
            <a:endParaRPr lang="ru-RU" sz="2800" b="1" dirty="0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5429256" y="2071678"/>
            <a:ext cx="3357586" cy="78581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Регулятивные</a:t>
            </a:r>
            <a:endParaRPr lang="ru-RU" sz="2800" b="1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000100" y="4000504"/>
            <a:ext cx="3143272" cy="71438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700" b="1" dirty="0" smtClean="0"/>
              <a:t>Познавательные</a:t>
            </a:r>
            <a:endParaRPr lang="ru-RU" sz="2700" b="1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4643438" y="4000504"/>
            <a:ext cx="3571900" cy="71438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Коммуникативные</a:t>
            </a:r>
            <a:endParaRPr lang="ru-RU" sz="2800" b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357422" y="1643050"/>
            <a:ext cx="142876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2500298" y="2214554"/>
            <a:ext cx="235745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143504" y="1643050"/>
            <a:ext cx="107157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4321967" y="2107397"/>
            <a:ext cx="2286016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Коммуникативные УУД -</a:t>
            </a:r>
            <a:br>
              <a:rPr lang="ru-RU" sz="3600" dirty="0" smtClean="0"/>
            </a:br>
            <a:r>
              <a:rPr lang="ru-RU" sz="3600" dirty="0" smtClean="0"/>
              <a:t>социальная компетентность, коммуникативное взаимодействие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 smtClean="0"/>
              <a:t>потребность ребенка в общении со взрослыми и сверстниками;</a:t>
            </a:r>
          </a:p>
          <a:p>
            <a:pPr lvl="0"/>
            <a:r>
              <a:rPr lang="ru-RU" sz="2800" dirty="0" smtClean="0"/>
              <a:t>владение определенными вербальными и невербальными средствами общения;</a:t>
            </a:r>
          </a:p>
          <a:p>
            <a:pPr lvl="0"/>
            <a:r>
              <a:rPr lang="ru-RU" sz="2800" dirty="0" smtClean="0"/>
              <a:t>позитивное отношение к процессу сотрудничества;</a:t>
            </a:r>
          </a:p>
          <a:p>
            <a:pPr lvl="0"/>
            <a:r>
              <a:rPr lang="ru-RU" sz="2800" dirty="0" smtClean="0"/>
              <a:t>ориентация на партнера по общению;</a:t>
            </a:r>
          </a:p>
          <a:p>
            <a:pPr lvl="0"/>
            <a:r>
              <a:rPr lang="ru-RU" sz="2800" dirty="0" smtClean="0"/>
              <a:t>умение слушать собеседника.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Коммуникативные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Коммуникация как взаимодействие</a:t>
            </a:r>
          </a:p>
          <a:p>
            <a:endParaRPr lang="ru-RU" dirty="0" smtClean="0"/>
          </a:p>
          <a:p>
            <a:r>
              <a:rPr lang="ru-RU" dirty="0" smtClean="0"/>
              <a:t>Коммуникация как кооперация</a:t>
            </a:r>
          </a:p>
          <a:p>
            <a:endParaRPr lang="ru-RU" dirty="0" smtClean="0"/>
          </a:p>
          <a:p>
            <a:r>
              <a:rPr lang="ru-RU" dirty="0" smtClean="0"/>
              <a:t>Коммуникация как речевые действия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Коммуникация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211960" y="5085184"/>
            <a:ext cx="122413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339752" y="5949280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Коммуникативные навыки</a:t>
            </a:r>
            <a:endParaRPr lang="ru-RU" sz="2800" dirty="0"/>
          </a:p>
        </p:txBody>
      </p:sp>
      <p:pic>
        <p:nvPicPr>
          <p:cNvPr id="8" name="Содержимое 7" descr="первокл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412775"/>
            <a:ext cx="5112568" cy="3672409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Функции коммуникативных навыков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Информационные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Регулятивные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                                              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                                            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Эмоционально –</a:t>
            </a:r>
          </a:p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оценочные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Этикетные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20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115616" y="1700808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275856" y="1700808"/>
            <a:ext cx="360040" cy="2016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076056" y="1700808"/>
            <a:ext cx="288032" cy="2808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876256" y="1628800"/>
            <a:ext cx="288032" cy="3888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9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Главная цель обучения - коммуникация</a:t>
            </a:r>
            <a:endParaRPr lang="ru-RU" dirty="0"/>
          </a:p>
        </p:txBody>
      </p:sp>
      <p:pic>
        <p:nvPicPr>
          <p:cNvPr id="4" name="Содержимое 3" descr="uchit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844824"/>
            <a:ext cx="6984776" cy="453650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Необходимые коммуникативные навыки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- правильное </a:t>
            </a:r>
            <a:r>
              <a:rPr lang="ru-RU" dirty="0" smtClean="0"/>
              <a:t>произношение </a:t>
            </a:r>
            <a:r>
              <a:rPr lang="ru-RU" dirty="0" smtClean="0"/>
              <a:t>и восприятие на слух звуков, слов, словосочетаний и предложения иностранного языка; </a:t>
            </a:r>
          </a:p>
          <a:p>
            <a:r>
              <a:rPr lang="ru-RU" dirty="0" smtClean="0"/>
              <a:t>- овладение наиболее употребительной </a:t>
            </a:r>
            <a:r>
              <a:rPr lang="ru-RU" dirty="0" smtClean="0"/>
              <a:t>лексикой</a:t>
            </a:r>
            <a:endParaRPr lang="ru-RU" dirty="0" smtClean="0"/>
          </a:p>
          <a:p>
            <a:r>
              <a:rPr lang="ru-RU" dirty="0" smtClean="0"/>
              <a:t>, </a:t>
            </a:r>
            <a:r>
              <a:rPr lang="ru-RU" dirty="0" smtClean="0"/>
              <a:t>распознавание </a:t>
            </a:r>
            <a:r>
              <a:rPr lang="ru-RU" dirty="0" smtClean="0"/>
              <a:t>изученную лексику </a:t>
            </a:r>
            <a:r>
              <a:rPr lang="ru-RU" dirty="0" smtClean="0"/>
              <a:t>и </a:t>
            </a:r>
            <a:r>
              <a:rPr lang="ru-RU" dirty="0" smtClean="0"/>
              <a:t>грамматику </a:t>
            </a:r>
            <a:r>
              <a:rPr lang="ru-RU" dirty="0" smtClean="0"/>
              <a:t>при чтении и </a:t>
            </a:r>
            <a:r>
              <a:rPr lang="ru-RU" dirty="0" err="1" smtClean="0"/>
              <a:t>аудировании</a:t>
            </a:r>
            <a:r>
              <a:rPr lang="ru-RU" dirty="0" smtClean="0"/>
              <a:t> </a:t>
            </a:r>
            <a:r>
              <a:rPr lang="ru-RU" dirty="0" err="1" smtClean="0"/>
              <a:t>и</a:t>
            </a:r>
            <a:r>
              <a:rPr lang="ru-RU" dirty="0" smtClean="0"/>
              <a:t> использование их в устном общении;</a:t>
            </a:r>
          </a:p>
          <a:p>
            <a:r>
              <a:rPr lang="ru-RU" dirty="0" smtClean="0"/>
              <a:t>- понимание на слух речи учителя, одноклассников, основного содержания облегченных текстов с опорой на зрительную наглядность и языковую догадку;</a:t>
            </a:r>
          </a:p>
          <a:p>
            <a:r>
              <a:rPr lang="ru-RU" dirty="0" smtClean="0"/>
              <a:t>- участие в диалогическом общении</a:t>
            </a:r>
            <a:r>
              <a:rPr lang="ru-RU" dirty="0" smtClean="0"/>
              <a:t>:</a:t>
            </a:r>
            <a:endParaRPr lang="ru-RU" dirty="0" smtClean="0"/>
          </a:p>
          <a:p>
            <a:r>
              <a:rPr lang="ru-RU" dirty="0" smtClean="0"/>
              <a:t>- кратко высказываться на темы, отобранные для начальной школы, воспроизводить наизусть знакомые рифмованные произведения детского фольклора;</a:t>
            </a:r>
          </a:p>
          <a:p>
            <a:r>
              <a:rPr lang="ru-RU" dirty="0" smtClean="0"/>
              <a:t>- овладеть техникой чтения вслух; </a:t>
            </a:r>
          </a:p>
          <a:p>
            <a:r>
              <a:rPr lang="ru-RU" dirty="0" smtClean="0"/>
              <a:t>- освоение элементарных сведений о стране изучаемого языка.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198</TotalTime>
  <Words>222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   Развитие коммуникативных  Универсальных учебных действий на начальном этапе обучения иностранному языку </vt:lpstr>
      <vt:lpstr>Хочу все знать!!!!!</vt:lpstr>
      <vt:lpstr>Универсальные Учебные действия</vt:lpstr>
      <vt:lpstr>Коммуникативные УУД - социальная компетентность, коммуникативное взаимодействие</vt:lpstr>
      <vt:lpstr>Коммуникативные действия</vt:lpstr>
      <vt:lpstr>Коммуникация</vt:lpstr>
      <vt:lpstr>Функции коммуникативных навыков</vt:lpstr>
      <vt:lpstr>Главная цель обучения - коммуникация</vt:lpstr>
      <vt:lpstr>Необходимые коммуникативные навыки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коммуникативных  Универсальных учебных действий на начальном этапе обучения иностранному языку</dc:title>
  <dc:creator>Элина</dc:creator>
  <cp:lastModifiedBy>Элина</cp:lastModifiedBy>
  <cp:revision>21</cp:revision>
  <dcterms:created xsi:type="dcterms:W3CDTF">2012-03-21T16:24:19Z</dcterms:created>
  <dcterms:modified xsi:type="dcterms:W3CDTF">2012-03-22T18:12:33Z</dcterms:modified>
</cp:coreProperties>
</file>