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19" r:id="rId3"/>
    <p:sldId id="310" r:id="rId4"/>
    <p:sldId id="320" r:id="rId5"/>
    <p:sldId id="266" r:id="rId6"/>
    <p:sldId id="307" r:id="rId7"/>
    <p:sldId id="309" r:id="rId8"/>
    <p:sldId id="306" r:id="rId9"/>
    <p:sldId id="308" r:id="rId10"/>
    <p:sldId id="318" r:id="rId11"/>
    <p:sldId id="31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B1D"/>
    <a:srgbClr val="666633"/>
    <a:srgbClr val="C8C78F"/>
    <a:srgbClr val="DBDAB7"/>
    <a:srgbClr val="774F27"/>
    <a:srgbClr val="4F4E27"/>
    <a:srgbClr val="ECECD8"/>
    <a:srgbClr val="F4F4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86" autoAdjust="0"/>
  </p:normalViewPr>
  <p:slideViewPr>
    <p:cSldViewPr>
      <p:cViewPr varScale="1">
        <p:scale>
          <a:sx n="91" d="100"/>
          <a:sy n="91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0FF06E-FBC0-4777-A64F-2D941114A414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93A319-AB9B-4A98-91DF-CD8069D1E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7B551-389D-4729-8A48-2C0025224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4A4A-9BEE-4650-8983-E5433EBF3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FA51-9631-4E35-AFE7-86F7FF95F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AF1B4-61AD-473B-B3CD-6F29EB849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1D5F1-42F3-4BE5-9392-E4DAA1CB0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759B-FE5B-4009-BEF3-B37BB8190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B39F-2712-435F-9AD8-26255E8F7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C1203-B9CF-4F44-A57C-97799A30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FF59-019B-4BDD-ACBC-6D4636F37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9CEE-9918-4F32-91A0-1E2326DC4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6690-DD69-4EF1-BD82-143F004BD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BF5CF5-890B-42A8-BEAE-252986E4A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08363" y="6491288"/>
            <a:ext cx="27479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b="1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1484313"/>
            <a:ext cx="91440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endParaRPr lang="ru-RU" sz="5400">
              <a:solidFill>
                <a:srgbClr val="4D4D4D"/>
              </a:solidFill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7129463" y="4292600"/>
            <a:ext cx="20145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b="1"/>
          </a:p>
        </p:txBody>
      </p:sp>
      <p:sp>
        <p:nvSpPr>
          <p:cNvPr id="9" name="TextBox 8"/>
          <p:cNvSpPr txBox="1"/>
          <p:nvPr/>
        </p:nvSpPr>
        <p:spPr>
          <a:xfrm>
            <a:off x="899592" y="260649"/>
            <a:ext cx="748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Правила линейной и воздушной перспективы</a:t>
            </a:r>
            <a:endParaRPr lang="ru-RU" sz="3600" b="1" i="1" dirty="0">
              <a:ln w="28575">
                <a:solidFill>
                  <a:srgbClr val="9933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Крым, 18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26" y="1844824"/>
            <a:ext cx="8771701" cy="40600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6093296"/>
            <a:ext cx="82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АППОЛИНАРИЙ МИХАЙЛОВИЧ ВАСНЕЦОВ. КРЫМ. 1890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И Левитан Золотая осень - Рефераты от портала &quot;Знани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056784" cy="44757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61653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ИСААК ИЛЬИЧ ЛЕВИТАН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r>
              <a:rPr lang="ru-RU" b="1" dirty="0" smtClean="0"/>
              <a:t>ЗОЛОТАЯ ОСЕНЬ.1895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620688"/>
            <a:ext cx="78488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закон – Ближние предметы многоцветны, а удалённые – одноцветны.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7584" y="5445224"/>
            <a:ext cx="75596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ИВАН ИВАНОВИЧ ШИШКИН. Среди долины </a:t>
            </a:r>
            <a:r>
              <a:rPr lang="ru-RU" b="1" dirty="0" err="1" smtClean="0"/>
              <a:t>ровныя</a:t>
            </a:r>
            <a:r>
              <a:rPr lang="ru-RU" b="1" dirty="0" smtClean="0"/>
              <a:t>. 1883.</a:t>
            </a:r>
          </a:p>
          <a:p>
            <a:pPr algn="ctr"/>
            <a:r>
              <a:rPr lang="ru-RU" sz="4800" dirty="0" smtClean="0"/>
              <a:t>Спасибо </a:t>
            </a:r>
            <a:r>
              <a:rPr lang="ru-RU" sz="4800" dirty="0"/>
              <a:t>за внимание!!!</a:t>
            </a:r>
          </a:p>
        </p:txBody>
      </p:sp>
      <p:pic>
        <p:nvPicPr>
          <p:cNvPr id="1026" name="Picture 2" descr="http://i2.2photo.ru/9/m/344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79"/>
            <a:ext cx="7128792" cy="4740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885698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Точку, где рельсы или края дороги соединяются, называют "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точкой схода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точка зрения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". Эта точка всегда лежит на линии горизонта.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Слово «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горизонт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всем конечно, знакомо. Этим словом мы называем линию, отделяющую видимое небо от видимой земли.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Линия горизонта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– это линия, которая находится на уровне наших глаз.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Линия горизонта бывает высокой и низкой, это средство выразительности. Для передачи земных далей нужна высокая точка зрения, а когда линия горизонта расположена у нижнего края картины, мы видим просторы небес.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04664"/>
            <a:ext cx="64087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ОСНОВНЫЕ ПОНЯТИЯ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9" name="Picture 5" descr="Картинная плоскость в фотографии. - Мої статті - Каталог статей - Foto&amp;Dr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591223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560840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1.По мере удаления от наблюдателя размер объектов уменьшается соответственно.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2.Параллельные прямые изображают непараллельными. Но пересекаются они не непосредственно на самом изображении, а в точке схода, т.е. их пересечение не является видимым (смотрим на рисунок с построением куба). Исключение в этом случае составляют линии, располагающиеся вертикально или идущие параллельно линии горизонта.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3.Перпендикулярные линии пересекаются не под прямым углом (опять же смотрим на грани куба: на самом деле они строго перпендикулярны, но в перспективе пересечение происходит под острым или тупым углом).</a:t>
            </a:r>
          </a:p>
          <a:p>
            <a:pPr algn="ctr"/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60648"/>
            <a:ext cx="69847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ПРАВИЛА ИЗОБРАЖЕНИЯ ЛИНЕЙНОЙ ПЕРСПЕКТИВЫ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Построение куба Линейная перспекти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653136"/>
            <a:ext cx="720080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труктура пейзажа - Изобразительная грамотность - Аэрография для все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6400800" cy="2962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052736"/>
            <a:ext cx="8136904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Обычно принято говорить о планах – переднем (первом), среднем (втором) и дальнем (третьем). На переднем плане все предметы воспринимаются наиболее объёмно, их светотень и окраска наиболее контрастны. На втором – всё это несколько смягчается, на третьем – сливается в воздушной дымке.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Передний план.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 предметы воспринимаются объемно, цвет наиболее контрастен.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Средний план.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Объем и цвет постепенно смягчаются.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Задний план.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 сливается в воздушной дымке.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48245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ПОНЯТИЕ «ПЛАНЫ»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980728"/>
            <a:ext cx="82809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 закон - Все ближние предметы воспринимаются подробно, а дальние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обобщённо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81" name="Picture 9" descr="От романтизма к реализму. Айвазовский Иван Константин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667500" cy="46577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630932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/>
              <a:t>ИВАН КОНСТАНТИНОВИЧ АЙВАЗОВСКИЙ. ВЕНЕЦИЯ. 1842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2656"/>
            <a:ext cx="77048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ПРАВИЛА ИЗОБРАЖЕНИЯ ВОЗДУШНОЙ ПЕРСПЕКТИВЫ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Работы Алексей Кондратьевич Саврасов (Work of Alexey Savraso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112568" cy="5677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404664"/>
            <a:ext cx="273630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 закон - Для передачи пространства надо делать контуры ближних предметов резче, а удалённых - мягче.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9224" y="6237312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АЛЕКСЕЙ КОНДРАТЬЕВИЧ САВРАСОВ. ГРАЧИ ПРИЛЕТЕЛИ. 1879.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16632"/>
            <a:ext cx="83164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 закон – Удалённые светлые предметы слегка затемняются, а тёмные - осветляются.</a:t>
            </a:r>
          </a:p>
          <a:p>
            <a:pPr algn="ctr"/>
            <a:endParaRPr lang="ru-RU" dirty="0"/>
          </a:p>
        </p:txBody>
      </p:sp>
      <p:pic>
        <p:nvPicPr>
          <p:cNvPr id="8199" name="Picture 7" descr="oka 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408712" cy="50757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616530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ВАСИЛИЙ ДМИТРИЕВИЧ ПОЛЕНОВ. ВИД НА ОКУ РЕКУ С ВОСТОЧНОГО БЕРЕГА. 1898.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артинка картина, шишкин, рожь, сосна 1280x768, фото 73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12768" cy="51845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116632"/>
            <a:ext cx="80648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4 закон – Ближние предметы изображаются объёмно, а дальние -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плоско.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6309320"/>
            <a:ext cx="561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99">
                    <a:lumMod val="50000"/>
                  </a:srgbClr>
                </a:solidFill>
                <a:latin typeface="Arial"/>
                <a:cs typeface="Arial"/>
              </a:rPr>
              <a:t>ИВАН ИВАНОВИЧ </a:t>
            </a:r>
            <a:r>
              <a:rPr lang="ru-RU" dirty="0" smtClean="0">
                <a:solidFill>
                  <a:srgbClr val="333399">
                    <a:lumMod val="50000"/>
                  </a:srgbClr>
                </a:solidFill>
                <a:latin typeface="Arial"/>
                <a:cs typeface="Arial"/>
              </a:rPr>
              <a:t>ШИШКИН.</a:t>
            </a:r>
            <a:r>
              <a:rPr lang="ru-RU" dirty="0" smtClean="0">
                <a:solidFill>
                  <a:srgbClr val="333399">
                    <a:lumMod val="50000"/>
                  </a:srgbClr>
                </a:solidFill>
                <a:latin typeface="Arial"/>
                <a:cs typeface="Arial"/>
              </a:rPr>
              <a:t>РОЖЬ.</a:t>
            </a:r>
            <a:r>
              <a:rPr lang="ru-RU" dirty="0" smtClean="0">
                <a:solidFill>
                  <a:srgbClr val="333399">
                    <a:lumMod val="50000"/>
                  </a:srgbClr>
                </a:solidFill>
                <a:latin typeface="Arial"/>
                <a:cs typeface="Arial"/>
              </a:rPr>
              <a:t>1878</a:t>
            </a:r>
            <a:r>
              <a:rPr lang="ru-RU" dirty="0" smtClean="0">
                <a:solidFill>
                  <a:srgbClr val="333399">
                    <a:lumMod val="50000"/>
                  </a:srgbClr>
                </a:solidFill>
                <a:latin typeface="Arial"/>
                <a:cs typeface="Arial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404664"/>
            <a:ext cx="74888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 закон – Все удалённые предметы в завесе дымки воздуха принимают голубоватый цвет, ближние предметы ярко окрашены.</a:t>
            </a:r>
          </a:p>
          <a:p>
            <a:pPr algn="ctr"/>
            <a:endParaRPr lang="ru-RU" dirty="0"/>
          </a:p>
        </p:txBody>
      </p:sp>
      <p:pic>
        <p:nvPicPr>
          <p:cNvPr id="7177" name="Picture 9" descr="л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48872" cy="483834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630932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</a:rPr>
              <a:t>ФЁДОР АЛЕКСАНДРОВИЧ ВАСИЛЬЕВ. МОКРЫЙ ЛУГ. 1872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341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SamLab.ws</cp:lastModifiedBy>
  <cp:revision>133</cp:revision>
  <dcterms:created xsi:type="dcterms:W3CDTF">2012-04-14T19:35:57Z</dcterms:created>
  <dcterms:modified xsi:type="dcterms:W3CDTF">2015-05-08T11:01:39Z</dcterms:modified>
</cp:coreProperties>
</file>