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7" r:id="rId8"/>
    <p:sldId id="266" r:id="rId9"/>
    <p:sldId id="268" r:id="rId10"/>
    <p:sldId id="262" r:id="rId11"/>
    <p:sldId id="271" r:id="rId12"/>
    <p:sldId id="272" r:id="rId13"/>
    <p:sldId id="265" r:id="rId14"/>
    <p:sldId id="270" r:id="rId15"/>
    <p:sldId id="269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8FD68-0A8C-4AA5-8E82-DA37A66DF1E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4DEFA-7416-4952-A22E-397A858ADAB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8FD68-0A8C-4AA5-8E82-DA37A66DF1E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4DEFA-7416-4952-A22E-397A858AD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8FD68-0A8C-4AA5-8E82-DA37A66DF1E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4DEFA-7416-4952-A22E-397A858AD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8FD68-0A8C-4AA5-8E82-DA37A66DF1E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4DEFA-7416-4952-A22E-397A858AD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8FD68-0A8C-4AA5-8E82-DA37A66DF1E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4DEFA-7416-4952-A22E-397A858ADAB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8FD68-0A8C-4AA5-8E82-DA37A66DF1E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4DEFA-7416-4952-A22E-397A858AD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8FD68-0A8C-4AA5-8E82-DA37A66DF1E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4DEFA-7416-4952-A22E-397A858AD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8FD68-0A8C-4AA5-8E82-DA37A66DF1E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4DEFA-7416-4952-A22E-397A858AD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8FD68-0A8C-4AA5-8E82-DA37A66DF1E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4DEFA-7416-4952-A22E-397A858ADAB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8FD68-0A8C-4AA5-8E82-DA37A66DF1E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4DEFA-7416-4952-A22E-397A858ADA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E8FD68-0A8C-4AA5-8E82-DA37A66DF1E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4DEFA-7416-4952-A22E-397A858ADAB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DE8FD68-0A8C-4AA5-8E82-DA37A66DF1E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074DEFA-7416-4952-A22E-397A858ADAB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fp=8&amp;uinfo=ww-1499-wh-748-fw-1274-fh-542-pd-0.8999999761581421&amp;p=8&amp;text=%D0%BC%D0%B0%D0%BB%D1%8C%D1%87%D0%B8%D0%BA%20%D1%80%D0%B5%D1%88%D0%B0%D0%B5%D1%82%20%D0%B7%D0%B0%D0%B4%D0%B0%D1%87%D1%83&amp;noreask=1&amp;pos=249&amp;rpt=simage&amp;lr=62&amp;img_url=http%3A%2F%2F1asch1262.ucoz.ru%2F185f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5&amp;text=%D0%BF%D1%80%D0%B8%D0%B7%D0%BE%D0%B2%D1%8B%D0%B5%20%D0%BC%D0%B5%D1%81%D1%82%D0%B0%20%D0%B2%20%D0%B1%D0%B5%D0%B3%D0%B5&amp;fp=5&amp;pos=154&amp;uinfo=ww-1499-wh-748-fw-1274-fh-542-pd-0.8999999761581421&amp;rpt=simage&amp;img_url=http%3A%2F%2Fijevsk.bezformata.ru%2Fcontent%2Fimage62077454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428604"/>
            <a:ext cx="7406640" cy="2071702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atin typeface="Monotype Corsiva" pitchFamily="66" charset="0"/>
              </a:rPr>
              <a:t>Методы   решения комбинаторных   задач</a:t>
            </a:r>
            <a:endParaRPr lang="ru-RU" sz="6000" b="1" dirty="0">
              <a:latin typeface="Monotype Corsiva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643174" y="5572140"/>
            <a:ext cx="6000792" cy="71438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Преподаватель КГБОУ НПО «ПЛ9»: Боенко А.В.</a:t>
            </a:r>
          </a:p>
          <a:p>
            <a:r>
              <a:rPr lang="ru-RU" dirty="0" smtClean="0"/>
              <a:t>Красноярск, 2013г.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429396"/>
            <a:ext cx="1000100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 умножения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285860"/>
            <a:ext cx="7862150" cy="521497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Применяется для нахождения числа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всех возможных исходов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независимого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проведения двух испытаний А и В,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перемножив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число всех исходов испытания А и число всех исходов испытания 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0"/>
              </a:spcBef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Пример:</a:t>
            </a:r>
          </a:p>
          <a:p>
            <a:pPr marL="365125" indent="-4763" algn="just">
              <a:spcBef>
                <a:spcPts val="0"/>
              </a:spcBef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Сколько трехзначных чисел можно составить из цифр: 1, 2, 5, 8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используя в записи числа каждую из них не более одного раза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Решение: </a:t>
            </a:r>
          </a:p>
          <a:p>
            <a:pPr marL="365125" indent="-4763" algn="just">
              <a:spcBef>
                <a:spcPts val="0"/>
              </a:spcBef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Первую цифру выбираем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четырьмя</a:t>
            </a:r>
            <a:r>
              <a:rPr lang="ru-RU" sz="2000" u="sng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способами (1, 2, 5, 8), вторую цифру можно выбрать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тремя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способами, и на выбор третьей цифры остается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два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способа. Количество искомых трехзначных чисел равно произведению 4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 = 24.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6429396"/>
            <a:ext cx="1000100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4.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057400"/>
            <a:ext cx="7498080" cy="322898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Сколькими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составить список из шести учеников 10 класса сдающих зачет по математике?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0" y="6000768"/>
            <a:ext cx="1000100" cy="857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282" y="3541196"/>
            <a:ext cx="4357718" cy="331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Повторить методы решения комбинаторных задач.</a:t>
            </a:r>
          </a:p>
          <a:p>
            <a:pPr algn="just"/>
            <a:r>
              <a:rPr lang="ru-RU" dirty="0" smtClean="0"/>
              <a:t>Придумать и решить задачу (связанную с вашей профессиональной направленностью) на построение дерева всевозможных вариантов.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6429396"/>
            <a:ext cx="1000100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 1: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1)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Смирнов,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Петров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Орлов.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Вариант2: 1)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Смирнов,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Орлов, 3) Петров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Вариант3: 1) Орлов, 2)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Смирнов,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Петров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Вариант4: 1) Орлов, 2) Петров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мирнов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Вариант5: 1) Петров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Орлов, 3)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Смирнов.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Вариант6: 1)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Петров,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Смирнов,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Орлов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0" y="5857892"/>
            <a:ext cx="1000100" cy="1000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642918"/>
            <a:ext cx="7498080" cy="2143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 2: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существует 24 флага, среди них есть Государственный флаг Российской Федерации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428868"/>
            <a:ext cx="7143800" cy="2917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5572140"/>
            <a:ext cx="1928826" cy="1175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0" y="5857892"/>
            <a:ext cx="1000100" cy="1000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357166"/>
            <a:ext cx="749808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Задача 3: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обозначив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 - математика, Р - русский язык, И - история, А - английский язык, Ф 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физкультура и построив дерево возможных вариантов, получим всего 24 варианта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571744"/>
            <a:ext cx="7429552" cy="305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0" y="5786454"/>
            <a:ext cx="1000100" cy="1071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928670"/>
            <a:ext cx="749808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 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первого в списке ученика можно выбрать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способами, </a:t>
            </a:r>
          </a:p>
          <a:p>
            <a:pPr marL="365125" indent="-47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второго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способами, </a:t>
            </a:r>
          </a:p>
          <a:p>
            <a:pPr marL="365125" indent="-47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третьего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способами, </a:t>
            </a:r>
          </a:p>
          <a:p>
            <a:pPr marL="365125" indent="-47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четвертого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способами, </a:t>
            </a:r>
          </a:p>
          <a:p>
            <a:pPr marL="365125" indent="-47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пятого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способами, </a:t>
            </a:r>
          </a:p>
          <a:p>
            <a:pPr marL="365125" indent="-47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шестого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способом (оставшийся ученик).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Перемножив полученные результаты получим 720 способов.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0" y="5786454"/>
            <a:ext cx="1000100" cy="1071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Комбинаторные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85926"/>
            <a:ext cx="7136920" cy="4462474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Комбинаторные задачи – это </a:t>
            </a:r>
            <a:r>
              <a:rPr lang="ru-RU" sz="2800" dirty="0" smtClean="0">
                <a:latin typeface="Times New Roman" pitchFamily="18" charset="0"/>
              </a:rPr>
              <a:t>задачи</a:t>
            </a:r>
            <a:r>
              <a:rPr lang="ru-RU" sz="2800" dirty="0" smtClean="0">
                <a:latin typeface="Times New Roman" pitchFamily="18" charset="0"/>
              </a:rPr>
              <a:t>, в которых требуется из элементов составить различные наборы, подсчитать количество всевозможных комбинаций элементов, составленных по определённому правилу.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6429396"/>
            <a:ext cx="1000100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gifok.net/images/2013/03/16/FIZCu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554608"/>
            <a:ext cx="4071934" cy="43033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решения комбинаторных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000240"/>
            <a:ext cx="7472386" cy="4125923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Метод перебора вариантов.</a:t>
            </a:r>
          </a:p>
          <a:p>
            <a:pPr marL="514350" indent="-51435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Дерево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возможных вариантов.</a:t>
            </a:r>
          </a:p>
          <a:p>
            <a:pPr marL="514350" indent="-51435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Правило умножения</a:t>
            </a:r>
            <a:r>
              <a:rPr lang="ru-RU" dirty="0" smtClean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429396"/>
            <a:ext cx="1000100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Метод перебора вариантов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428736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Полный перебор вариантов без составления таблиц и схем</a:t>
            </a:r>
          </a:p>
          <a:p>
            <a:pPr marL="365125" indent="-274638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125" indent="-274638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Пример:</a:t>
            </a:r>
          </a:p>
          <a:p>
            <a:pPr marL="365125" indent="-4763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двузначные числа можно составить из цифр 1, 2, 3, 4, 5?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Перебираем всевозможные варианты: 11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12, 13, 14, 15, 21, 22, 23, 24, 25, 31, 32, 33, 34, 35, 41, 42, 43, 44, 45, 51, 52, 53, 54, 55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6429396"/>
            <a:ext cx="1000100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500174"/>
            <a:ext cx="7498080" cy="207170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финальном забеге на 100 м участвуют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Смирнов, Петров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Орлов. Назовите возможные варианты распределения призовых мест.</a:t>
            </a:r>
          </a:p>
          <a:p>
            <a:endParaRPr lang="ru-RU" dirty="0"/>
          </a:p>
        </p:txBody>
      </p:sp>
      <p:pic>
        <p:nvPicPr>
          <p:cNvPr id="5124" name="Picture 4" descr="http://znakomstva.img.znakomstva.w.radioadam.ru/uploads/posts/newsimg/imgs-126938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571876"/>
            <a:ext cx="5048250" cy="2962276"/>
          </a:xfrm>
          <a:prstGeom prst="rect">
            <a:avLst/>
          </a:prstGeom>
          <a:noFill/>
        </p:spPr>
      </p:pic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0" y="5929330"/>
            <a:ext cx="1000100" cy="928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Дерево возможных вариантов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 решения разнообразных задач, касающихся перебора вариантов происходящих событий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Пример: </a:t>
            </a:r>
          </a:p>
          <a:p>
            <a:pPr marL="365125" indent="-4763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трехзначные числа можно составить из цифр 0,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3, 8?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65125" indent="-4763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Построим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дерево возможных вариантов, учитывая, что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может быть первой цифрой в числе.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429396"/>
            <a:ext cx="1000100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1934" y="1000108"/>
            <a:ext cx="92869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???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>
            <a:stCxn id="4" idx="1"/>
          </p:cNvCxnSpPr>
          <p:nvPr/>
        </p:nvCxnSpPr>
        <p:spPr>
          <a:xfrm rot="10800000" flipV="1">
            <a:off x="2643174" y="1250140"/>
            <a:ext cx="1428760" cy="821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173" idx="1"/>
          </p:cNvCxnSpPr>
          <p:nvPr/>
        </p:nvCxnSpPr>
        <p:spPr>
          <a:xfrm>
            <a:off x="5000628" y="1214422"/>
            <a:ext cx="1493326" cy="9409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1928794" y="2071678"/>
            <a:ext cx="92869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>
            <a:stCxn id="11" idx="4"/>
          </p:cNvCxnSpPr>
          <p:nvPr/>
        </p:nvCxnSpPr>
        <p:spPr>
          <a:xfrm rot="5400000">
            <a:off x="1821636" y="3214687"/>
            <a:ext cx="114301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1" idx="3"/>
            <a:endCxn id="138" idx="0"/>
          </p:cNvCxnSpPr>
          <p:nvPr/>
        </p:nvCxnSpPr>
        <p:spPr>
          <a:xfrm rot="5400000">
            <a:off x="883379" y="2604770"/>
            <a:ext cx="1226703" cy="1136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1" idx="5"/>
          </p:cNvCxnSpPr>
          <p:nvPr/>
        </p:nvCxnSpPr>
        <p:spPr>
          <a:xfrm rot="16200000" flipH="1">
            <a:off x="2604763" y="2676208"/>
            <a:ext cx="1226703" cy="9932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Овал 123"/>
          <p:cNvSpPr/>
          <p:nvPr/>
        </p:nvSpPr>
        <p:spPr>
          <a:xfrm>
            <a:off x="2071670" y="3786190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5" name="Прямая со стрелкой 124"/>
          <p:cNvCxnSpPr>
            <a:stCxn id="124" idx="4"/>
          </p:cNvCxnSpPr>
          <p:nvPr/>
        </p:nvCxnSpPr>
        <p:spPr>
          <a:xfrm rot="5400000">
            <a:off x="2107787" y="4607329"/>
            <a:ext cx="49927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 стрелкой 125"/>
          <p:cNvCxnSpPr>
            <a:stCxn id="124" idx="3"/>
          </p:cNvCxnSpPr>
          <p:nvPr/>
        </p:nvCxnSpPr>
        <p:spPr>
          <a:xfrm rot="5400000">
            <a:off x="1750200" y="4452594"/>
            <a:ext cx="583761" cy="226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 стрелкой 126"/>
          <p:cNvCxnSpPr>
            <a:stCxn id="124" idx="5"/>
            <a:endCxn id="130" idx="0"/>
          </p:cNvCxnSpPr>
          <p:nvPr/>
        </p:nvCxnSpPr>
        <p:spPr>
          <a:xfrm rot="16200000" flipH="1">
            <a:off x="2380884" y="4452593"/>
            <a:ext cx="583761" cy="226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Овал 129"/>
          <p:cNvSpPr/>
          <p:nvPr/>
        </p:nvSpPr>
        <p:spPr>
          <a:xfrm>
            <a:off x="2571736" y="4857760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33" name="Овал 132"/>
          <p:cNvSpPr/>
          <p:nvPr/>
        </p:nvSpPr>
        <p:spPr>
          <a:xfrm>
            <a:off x="1714480" y="4857760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Овал 133"/>
          <p:cNvSpPr/>
          <p:nvPr/>
        </p:nvSpPr>
        <p:spPr>
          <a:xfrm>
            <a:off x="2143108" y="4857760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Овал 137"/>
          <p:cNvSpPr/>
          <p:nvPr/>
        </p:nvSpPr>
        <p:spPr>
          <a:xfrm>
            <a:off x="642910" y="3786190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9" name="Прямая со стрелкой 138"/>
          <p:cNvCxnSpPr>
            <a:stCxn id="138" idx="4"/>
          </p:cNvCxnSpPr>
          <p:nvPr/>
        </p:nvCxnSpPr>
        <p:spPr>
          <a:xfrm rot="5400000">
            <a:off x="679027" y="4607329"/>
            <a:ext cx="49927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 стрелкой 139"/>
          <p:cNvCxnSpPr>
            <a:stCxn id="138" idx="3"/>
          </p:cNvCxnSpPr>
          <p:nvPr/>
        </p:nvCxnSpPr>
        <p:spPr>
          <a:xfrm rot="5400000">
            <a:off x="321440" y="4452594"/>
            <a:ext cx="583761" cy="226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 стрелкой 140"/>
          <p:cNvCxnSpPr>
            <a:stCxn id="138" idx="5"/>
            <a:endCxn id="142" idx="0"/>
          </p:cNvCxnSpPr>
          <p:nvPr/>
        </p:nvCxnSpPr>
        <p:spPr>
          <a:xfrm rot="16200000" flipH="1">
            <a:off x="952124" y="4452593"/>
            <a:ext cx="583761" cy="226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Овал 141"/>
          <p:cNvSpPr/>
          <p:nvPr/>
        </p:nvSpPr>
        <p:spPr>
          <a:xfrm>
            <a:off x="1142976" y="4857760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Овал 142"/>
          <p:cNvSpPr/>
          <p:nvPr/>
        </p:nvSpPr>
        <p:spPr>
          <a:xfrm>
            <a:off x="285720" y="4857760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Овал 143"/>
          <p:cNvSpPr/>
          <p:nvPr/>
        </p:nvSpPr>
        <p:spPr>
          <a:xfrm>
            <a:off x="714348" y="4857760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Овал 144"/>
          <p:cNvSpPr/>
          <p:nvPr/>
        </p:nvSpPr>
        <p:spPr>
          <a:xfrm>
            <a:off x="3500430" y="3786190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6" name="Прямая со стрелкой 145"/>
          <p:cNvCxnSpPr>
            <a:stCxn id="145" idx="4"/>
          </p:cNvCxnSpPr>
          <p:nvPr/>
        </p:nvCxnSpPr>
        <p:spPr>
          <a:xfrm rot="5400000">
            <a:off x="3536547" y="4607329"/>
            <a:ext cx="49927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 стрелкой 146"/>
          <p:cNvCxnSpPr>
            <a:stCxn id="145" idx="3"/>
          </p:cNvCxnSpPr>
          <p:nvPr/>
        </p:nvCxnSpPr>
        <p:spPr>
          <a:xfrm rot="5400000">
            <a:off x="3178960" y="4452594"/>
            <a:ext cx="583761" cy="226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 стрелкой 147"/>
          <p:cNvCxnSpPr>
            <a:stCxn id="145" idx="5"/>
            <a:endCxn id="149" idx="0"/>
          </p:cNvCxnSpPr>
          <p:nvPr/>
        </p:nvCxnSpPr>
        <p:spPr>
          <a:xfrm rot="16200000" flipH="1">
            <a:off x="3809644" y="4452593"/>
            <a:ext cx="583761" cy="226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Овал 148"/>
          <p:cNvSpPr/>
          <p:nvPr/>
        </p:nvSpPr>
        <p:spPr>
          <a:xfrm>
            <a:off x="4000496" y="4857760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Овал 149"/>
          <p:cNvSpPr/>
          <p:nvPr/>
        </p:nvSpPr>
        <p:spPr>
          <a:xfrm>
            <a:off x="3143240" y="4857760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Овал 150"/>
          <p:cNvSpPr/>
          <p:nvPr/>
        </p:nvSpPr>
        <p:spPr>
          <a:xfrm>
            <a:off x="3571868" y="4857760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Овал 151"/>
          <p:cNvSpPr/>
          <p:nvPr/>
        </p:nvSpPr>
        <p:spPr>
          <a:xfrm>
            <a:off x="6572264" y="3786190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3" name="Прямая со стрелкой 152"/>
          <p:cNvCxnSpPr>
            <a:stCxn id="152" idx="4"/>
          </p:cNvCxnSpPr>
          <p:nvPr/>
        </p:nvCxnSpPr>
        <p:spPr>
          <a:xfrm rot="5400000">
            <a:off x="6608381" y="4607329"/>
            <a:ext cx="49927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 стрелкой 153"/>
          <p:cNvCxnSpPr>
            <a:stCxn id="152" idx="3"/>
          </p:cNvCxnSpPr>
          <p:nvPr/>
        </p:nvCxnSpPr>
        <p:spPr>
          <a:xfrm rot="5400000">
            <a:off x="6250794" y="4452594"/>
            <a:ext cx="583761" cy="226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 стрелкой 154"/>
          <p:cNvCxnSpPr>
            <a:stCxn id="152" idx="5"/>
            <a:endCxn id="156" idx="0"/>
          </p:cNvCxnSpPr>
          <p:nvPr/>
        </p:nvCxnSpPr>
        <p:spPr>
          <a:xfrm rot="16200000" flipH="1">
            <a:off x="6881478" y="4452593"/>
            <a:ext cx="583761" cy="226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Овал 155"/>
          <p:cNvSpPr/>
          <p:nvPr/>
        </p:nvSpPr>
        <p:spPr>
          <a:xfrm>
            <a:off x="7072330" y="4857760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Овал 156"/>
          <p:cNvSpPr/>
          <p:nvPr/>
        </p:nvSpPr>
        <p:spPr>
          <a:xfrm>
            <a:off x="6215074" y="4857760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Овал 157"/>
          <p:cNvSpPr/>
          <p:nvPr/>
        </p:nvSpPr>
        <p:spPr>
          <a:xfrm>
            <a:off x="6643702" y="4857760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Овал 158"/>
          <p:cNvSpPr/>
          <p:nvPr/>
        </p:nvSpPr>
        <p:spPr>
          <a:xfrm>
            <a:off x="5143504" y="3786190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0" name="Прямая со стрелкой 159"/>
          <p:cNvCxnSpPr>
            <a:stCxn id="159" idx="4"/>
          </p:cNvCxnSpPr>
          <p:nvPr/>
        </p:nvCxnSpPr>
        <p:spPr>
          <a:xfrm rot="5400000">
            <a:off x="5179621" y="4607329"/>
            <a:ext cx="49927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 стрелкой 160"/>
          <p:cNvCxnSpPr>
            <a:stCxn id="159" idx="3"/>
          </p:cNvCxnSpPr>
          <p:nvPr/>
        </p:nvCxnSpPr>
        <p:spPr>
          <a:xfrm rot="5400000">
            <a:off x="4822034" y="4452594"/>
            <a:ext cx="583761" cy="226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 стрелкой 161"/>
          <p:cNvCxnSpPr>
            <a:stCxn id="159" idx="5"/>
            <a:endCxn id="163" idx="0"/>
          </p:cNvCxnSpPr>
          <p:nvPr/>
        </p:nvCxnSpPr>
        <p:spPr>
          <a:xfrm rot="16200000" flipH="1">
            <a:off x="5452718" y="4452593"/>
            <a:ext cx="583761" cy="226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Овал 162"/>
          <p:cNvSpPr/>
          <p:nvPr/>
        </p:nvSpPr>
        <p:spPr>
          <a:xfrm>
            <a:off x="5643570" y="4857760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" name="Овал 163"/>
          <p:cNvSpPr/>
          <p:nvPr/>
        </p:nvSpPr>
        <p:spPr>
          <a:xfrm>
            <a:off x="4786314" y="4857760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Овал 164"/>
          <p:cNvSpPr/>
          <p:nvPr/>
        </p:nvSpPr>
        <p:spPr>
          <a:xfrm>
            <a:off x="5214942" y="4857760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" name="Овал 165"/>
          <p:cNvSpPr/>
          <p:nvPr/>
        </p:nvSpPr>
        <p:spPr>
          <a:xfrm>
            <a:off x="8001024" y="3786190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7" name="Прямая со стрелкой 166"/>
          <p:cNvCxnSpPr>
            <a:stCxn id="166" idx="4"/>
          </p:cNvCxnSpPr>
          <p:nvPr/>
        </p:nvCxnSpPr>
        <p:spPr>
          <a:xfrm rot="5400000">
            <a:off x="8037141" y="4607329"/>
            <a:ext cx="49927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 стрелкой 167"/>
          <p:cNvCxnSpPr>
            <a:stCxn id="166" idx="3"/>
          </p:cNvCxnSpPr>
          <p:nvPr/>
        </p:nvCxnSpPr>
        <p:spPr>
          <a:xfrm rot="5400000">
            <a:off x="7679554" y="4452594"/>
            <a:ext cx="583761" cy="226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 стрелкой 168"/>
          <p:cNvCxnSpPr>
            <a:stCxn id="166" idx="5"/>
            <a:endCxn id="170" idx="0"/>
          </p:cNvCxnSpPr>
          <p:nvPr/>
        </p:nvCxnSpPr>
        <p:spPr>
          <a:xfrm rot="16200000" flipH="1">
            <a:off x="8310238" y="4452593"/>
            <a:ext cx="583761" cy="2265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Овал 169"/>
          <p:cNvSpPr/>
          <p:nvPr/>
        </p:nvSpPr>
        <p:spPr>
          <a:xfrm>
            <a:off x="8501090" y="4857760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1" name="Овал 170"/>
          <p:cNvSpPr/>
          <p:nvPr/>
        </p:nvSpPr>
        <p:spPr>
          <a:xfrm>
            <a:off x="7643834" y="4857760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Овал 171"/>
          <p:cNvSpPr/>
          <p:nvPr/>
        </p:nvSpPr>
        <p:spPr>
          <a:xfrm>
            <a:off x="8072462" y="4857760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Овал 172"/>
          <p:cNvSpPr/>
          <p:nvPr/>
        </p:nvSpPr>
        <p:spPr>
          <a:xfrm>
            <a:off x="6357950" y="2071678"/>
            <a:ext cx="92869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1" name="Прямая со стрелкой 180"/>
          <p:cNvCxnSpPr/>
          <p:nvPr/>
        </p:nvCxnSpPr>
        <p:spPr>
          <a:xfrm rot="5400000">
            <a:off x="6287305" y="3213894"/>
            <a:ext cx="114301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 стрелкой 181"/>
          <p:cNvCxnSpPr>
            <a:stCxn id="173" idx="3"/>
          </p:cNvCxnSpPr>
          <p:nvPr/>
        </p:nvCxnSpPr>
        <p:spPr>
          <a:xfrm rot="5400000">
            <a:off x="5348252" y="2640491"/>
            <a:ext cx="1226706" cy="10646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Прямая со стрелкой 183"/>
          <p:cNvCxnSpPr>
            <a:stCxn id="173" idx="5"/>
          </p:cNvCxnSpPr>
          <p:nvPr/>
        </p:nvCxnSpPr>
        <p:spPr>
          <a:xfrm rot="16200000" flipH="1">
            <a:off x="7069636" y="2640490"/>
            <a:ext cx="1226706" cy="1064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Прямоугольник 191"/>
          <p:cNvSpPr/>
          <p:nvPr/>
        </p:nvSpPr>
        <p:spPr>
          <a:xfrm>
            <a:off x="0" y="6429396"/>
            <a:ext cx="1000100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4" grpId="0" animBg="1"/>
      <p:bldP spid="130" grpId="0" animBg="1"/>
      <p:bldP spid="133" grpId="0" animBg="1"/>
      <p:bldP spid="134" grpId="0" animBg="1"/>
      <p:bldP spid="138" grpId="0" animBg="1"/>
      <p:bldP spid="142" grpId="0" animBg="1"/>
      <p:bldP spid="143" grpId="0" animBg="1"/>
      <p:bldP spid="144" grpId="0" animBg="1"/>
      <p:bldP spid="145" grpId="0" animBg="1"/>
      <p:bldP spid="149" grpId="0" animBg="1"/>
      <p:bldP spid="150" grpId="0" animBg="1"/>
      <p:bldP spid="151" grpId="0" animBg="1"/>
      <p:bldP spid="152" grpId="0" animBg="1"/>
      <p:bldP spid="156" grpId="0" animBg="1"/>
      <p:bldP spid="157" grpId="0" animBg="1"/>
      <p:bldP spid="158" grpId="0" animBg="1"/>
      <p:bldP spid="159" grpId="0" animBg="1"/>
      <p:bldP spid="163" grpId="0" animBg="1"/>
      <p:bldP spid="164" grpId="0" animBg="1"/>
      <p:bldP spid="165" grpId="0" animBg="1"/>
      <p:bldP spid="166" grpId="0" animBg="1"/>
      <p:bldP spid="170" grpId="0" animBg="1"/>
      <p:bldP spid="171" grpId="0" animBg="1"/>
      <p:bldP spid="172" grpId="0" animBg="1"/>
      <p:bldP spid="17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208358" cy="4800600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существует флагов составленных из трех горизонтальных полос одинаковой ширины и различных цветов: белого, синего, красного и зеленого? Есть ли среди них Государственный флаг Российской Федерации?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0" y="6072206"/>
            <a:ext cx="1000100" cy="785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Запишите все возможные варианты расписания пяти уроков на день из предметов: математика, русский язык, история, английский язык, физкультура, причем математика должна быть вторым уроком.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0" y="5857892"/>
            <a:ext cx="1000100" cy="1000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274</TotalTime>
  <Words>569</Words>
  <Application>Microsoft Office PowerPoint</Application>
  <PresentationFormat>Экран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Методы   решения комбинаторных   задач</vt:lpstr>
      <vt:lpstr>Комбинаторные задачи</vt:lpstr>
      <vt:lpstr>Методы решения комбинаторных задач</vt:lpstr>
      <vt:lpstr>Метод перебора вариантов</vt:lpstr>
      <vt:lpstr>Задача 1.</vt:lpstr>
      <vt:lpstr>Дерево возможных вариантов</vt:lpstr>
      <vt:lpstr>Слайд 7</vt:lpstr>
      <vt:lpstr>Задача 2.</vt:lpstr>
      <vt:lpstr>Задача 3.</vt:lpstr>
      <vt:lpstr>Правило умножения</vt:lpstr>
      <vt:lpstr>Задача 4. </vt:lpstr>
      <vt:lpstr>Домашнее задание</vt:lpstr>
      <vt:lpstr>Ответы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Комбинаторика</dc:title>
  <dc:creator>user</dc:creator>
  <cp:lastModifiedBy>user</cp:lastModifiedBy>
  <cp:revision>24</cp:revision>
  <dcterms:created xsi:type="dcterms:W3CDTF">2014-02-05T06:00:48Z</dcterms:created>
  <dcterms:modified xsi:type="dcterms:W3CDTF">2014-02-05T10:35:10Z</dcterms:modified>
</cp:coreProperties>
</file>