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8" r:id="rId8"/>
    <p:sldId id="263" r:id="rId9"/>
    <p:sldId id="264" r:id="rId10"/>
    <p:sldId id="265" r:id="rId11"/>
    <p:sldId id="266"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58" autoAdjust="0"/>
    <p:restoredTop sz="94660"/>
  </p:normalViewPr>
  <p:slideViewPr>
    <p:cSldViewPr>
      <p:cViewPr>
        <p:scale>
          <a:sx n="100" d="100"/>
          <a:sy n="100" d="100"/>
        </p:scale>
        <p:origin x="-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4414" y="785794"/>
            <a:ext cx="6572296" cy="1470025"/>
          </a:xfrm>
        </p:spPr>
        <p:txBody>
          <a:bodyPr/>
          <a:lstStyle/>
          <a:p>
            <a:r>
              <a:rPr lang="ru-RU" smtClean="0"/>
              <a:t>Образец заголовка</a:t>
            </a:r>
            <a:endParaRPr lang="ru-RU" dirty="0"/>
          </a:p>
        </p:txBody>
      </p:sp>
      <p:sp>
        <p:nvSpPr>
          <p:cNvPr id="3" name="Подзаголовок 2"/>
          <p:cNvSpPr>
            <a:spLocks noGrp="1"/>
          </p:cNvSpPr>
          <p:nvPr>
            <p:ph type="subTitle" idx="1"/>
          </p:nvPr>
        </p:nvSpPr>
        <p:spPr>
          <a:xfrm>
            <a:off x="1714480" y="2786058"/>
            <a:ext cx="6043610" cy="164307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lvl1pPr>
          </a:lstStyle>
          <a:p>
            <a:pPr>
              <a:defRPr/>
            </a:pPr>
            <a:fld id="{05AEB64E-11C6-4CD5-8DE4-475C4F5F6800}"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3DAF96-76E5-437B-9C09-EA8DF42DCA3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A69A33-A1BB-4A25-80BF-D0F0D67DA5D6}"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C7D7ED-9BF3-441A-A527-29A53ACC4CA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C79A76-7DD9-4D04-90BB-B3F4D53921B0}"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E2A082-033B-4C93-AF32-102469F1B11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CF1385-C86B-4DC2-BFE7-EB8E3E1F8F04}"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063BDD-AD4F-4B5D-BABD-1789D25E949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274B746-1814-4418-9B63-A302A1D2FF31}" type="datetimeFigureOut">
              <a:rPr lang="ru-RU"/>
              <a:pPr>
                <a:defRPr/>
              </a:pPr>
              <a:t>12.05.2015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E15DAA-ED0F-412E-A48F-CCE341A333B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5462640-8B10-4EEB-8BB8-BAF8634153AF}" type="datetimeFigureOut">
              <a:rPr lang="ru-RU"/>
              <a:pPr>
                <a:defRPr/>
              </a:pPr>
              <a:t>12.05.2015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CFA1E5-7971-4D9A-AFFF-337F803A287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AB4BD18-5B53-4376-88FF-9A326447571B}" type="datetimeFigureOut">
              <a:rPr lang="ru-RU"/>
              <a:pPr>
                <a:defRPr/>
              </a:pPr>
              <a:t>12.05.2015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58DAD4E-7B31-437A-A43C-35C007E5CC2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F889387-8D3F-483E-96C5-DD922B197A6C}" type="datetimeFigureOut">
              <a:rPr lang="ru-RU"/>
              <a:pPr>
                <a:defRPr/>
              </a:pPr>
              <a:t>12.05.2015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965F0F2-72B1-4B1A-9445-E101EB6E2EB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79EF55-FFAA-4907-8C61-90635BEB4605}" type="datetimeFigureOut">
              <a:rPr lang="ru-RU"/>
              <a:pPr>
                <a:defRPr/>
              </a:pPr>
              <a:t>12.05.2015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2088F31-A5CA-4575-8D30-B8B42901EA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E43AB14-57D0-4485-BC3D-486F892B0807}" type="datetimeFigureOut">
              <a:rPr lang="ru-RU"/>
              <a:pPr>
                <a:defRPr/>
              </a:pPr>
              <a:t>12.05.2015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C53AB5-5BE6-4BA9-82E8-780A0A14369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B9A098-408C-4489-B601-7885274FC300}" type="datetimeFigureOut">
              <a:rPr lang="ru-RU"/>
              <a:pPr>
                <a:defRPr/>
              </a:pPr>
              <a:t>12.05.2015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2B8437-6CE0-4563-B66F-75B0D25D8DC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642938"/>
            <a:ext cx="7500937" cy="107156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785813" y="1785938"/>
            <a:ext cx="7500937" cy="3643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8F0B833-DA52-49DD-8A12-5D7E95EDFC43}" type="datetimeFigureOut">
              <a:rPr lang="ru-RU"/>
              <a:pPr>
                <a:defRPr/>
              </a:pPr>
              <a:t>12.05.2015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87300E-E891-41D8-817F-6BB51B8ECE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b="1" kern="1200">
          <a:solidFill>
            <a:schemeClr val="tx2"/>
          </a:solidFill>
          <a:effectLst>
            <a:glow rad="139700">
              <a:schemeClr val="accent1">
                <a:satMod val="175000"/>
                <a:alpha val="40000"/>
              </a:schemeClr>
            </a:glo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2"/>
          </a:solidFill>
          <a:latin typeface="Arial" charset="0"/>
          <a:cs typeface="Arial" charset="0"/>
        </a:defRPr>
      </a:lvl2pPr>
      <a:lvl3pPr algn="ctr" rtl="0" eaLnBrk="0" fontAlgn="base" hangingPunct="0">
        <a:spcBef>
          <a:spcPct val="0"/>
        </a:spcBef>
        <a:spcAft>
          <a:spcPct val="0"/>
        </a:spcAft>
        <a:defRPr sz="4400" b="1">
          <a:solidFill>
            <a:schemeClr val="tx2"/>
          </a:solidFill>
          <a:latin typeface="Arial" charset="0"/>
          <a:cs typeface="Arial" charset="0"/>
        </a:defRPr>
      </a:lvl3pPr>
      <a:lvl4pPr algn="ctr" rtl="0" eaLnBrk="0" fontAlgn="base" hangingPunct="0">
        <a:spcBef>
          <a:spcPct val="0"/>
        </a:spcBef>
        <a:spcAft>
          <a:spcPct val="0"/>
        </a:spcAft>
        <a:defRPr sz="4400" b="1">
          <a:solidFill>
            <a:schemeClr val="tx2"/>
          </a:solidFill>
          <a:latin typeface="Arial" charset="0"/>
          <a:cs typeface="Arial" charset="0"/>
        </a:defRPr>
      </a:lvl4pPr>
      <a:lvl5pPr algn="ctr" rtl="0" eaLnBrk="0" fontAlgn="base" hangingPunct="0">
        <a:spcBef>
          <a:spcPct val="0"/>
        </a:spcBef>
        <a:spcAft>
          <a:spcPct val="0"/>
        </a:spcAft>
        <a:defRPr sz="4400" b="1">
          <a:solidFill>
            <a:schemeClr val="tx2"/>
          </a:solidFill>
          <a:latin typeface="Arial" charset="0"/>
          <a:cs typeface="Arial" charset="0"/>
        </a:defRPr>
      </a:lvl5pPr>
      <a:lvl6pPr marL="457200" algn="ctr" rtl="0" fontAlgn="base">
        <a:spcBef>
          <a:spcPct val="0"/>
        </a:spcBef>
        <a:spcAft>
          <a:spcPct val="0"/>
        </a:spcAft>
        <a:defRPr sz="4400" b="1">
          <a:solidFill>
            <a:schemeClr val="tx2"/>
          </a:solidFill>
          <a:latin typeface="Arial" charset="0"/>
          <a:cs typeface="Arial" charset="0"/>
        </a:defRPr>
      </a:lvl6pPr>
      <a:lvl7pPr marL="914400" algn="ctr" rtl="0" fontAlgn="base">
        <a:spcBef>
          <a:spcPct val="0"/>
        </a:spcBef>
        <a:spcAft>
          <a:spcPct val="0"/>
        </a:spcAft>
        <a:defRPr sz="4400" b="1">
          <a:solidFill>
            <a:schemeClr val="tx2"/>
          </a:solidFill>
          <a:latin typeface="Arial" charset="0"/>
          <a:cs typeface="Arial" charset="0"/>
        </a:defRPr>
      </a:lvl7pPr>
      <a:lvl8pPr marL="1371600" algn="ctr" rtl="0" fontAlgn="base">
        <a:spcBef>
          <a:spcPct val="0"/>
        </a:spcBef>
        <a:spcAft>
          <a:spcPct val="0"/>
        </a:spcAft>
        <a:defRPr sz="4400" b="1">
          <a:solidFill>
            <a:schemeClr val="tx2"/>
          </a:solidFill>
          <a:latin typeface="Arial" charset="0"/>
          <a:cs typeface="Arial" charset="0"/>
        </a:defRPr>
      </a:lvl8pPr>
      <a:lvl9pPr marL="1828800" algn="ctr" rtl="0" fontAlgn="base">
        <a:spcBef>
          <a:spcPct val="0"/>
        </a:spcBef>
        <a:spcAft>
          <a:spcPct val="0"/>
        </a:spcAft>
        <a:defRPr sz="4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1.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type="ctrTitle"/>
          </p:nvPr>
        </p:nvSpPr>
        <p:spPr>
          <a:xfrm>
            <a:off x="1357290" y="642918"/>
            <a:ext cx="4572032" cy="1857388"/>
          </a:xfrm>
          <a:solidFill>
            <a:schemeClr val="bg1">
              <a:alpha val="48000"/>
            </a:schemeClr>
          </a:solidFill>
        </p:spPr>
        <p:txBody>
          <a:bodyPr>
            <a:noAutofit/>
          </a:bodyPr>
          <a:lstStyle/>
          <a:p>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Презентация воспитателя МКДОУ «Краснянский детский сад </a:t>
            </a:r>
            <a:r>
              <a:rPr lang="ru-RU" sz="2000" dirty="0" err="1"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общеразвивающего</a:t>
            </a:r>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 вида «</a:t>
            </a:r>
            <a:r>
              <a:rPr lang="ru-RU" sz="2000" dirty="0" err="1"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Ивушка</a:t>
            </a:r>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 Новохоперского района </a:t>
            </a:r>
            <a:b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br>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Воронежской области </a:t>
            </a:r>
          </a:p>
          <a:p>
            <a:r>
              <a:rPr lang="ru-RU" sz="2000" dirty="0" err="1"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Планкиной</a:t>
            </a:r>
            <a:r>
              <a:rPr lang="ru-RU" sz="2000" dirty="0" smtClean="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rPr>
              <a:t> Валентины Тимофеевны</a:t>
            </a:r>
            <a:endParaRPr lang="ru-RU" sz="2200" dirty="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sp>
        <p:nvSpPr>
          <p:cNvPr id="5" name="Заголовок 1"/>
          <p:cNvSpPr txBox="1">
            <a:spLocks/>
          </p:cNvSpPr>
          <p:nvPr/>
        </p:nvSpPr>
        <p:spPr>
          <a:xfrm>
            <a:off x="1142976" y="2643182"/>
            <a:ext cx="6715172" cy="1857388"/>
          </a:xfrm>
          <a:prstGeom prst="rect">
            <a:avLst/>
          </a:prstGeom>
        </p:spPr>
        <p:txBody>
          <a:bodyPr vert="horz" lIns="91440" tIns="45720" rIns="91440" bIns="45720" rtlCol="0" anchor="ct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3600" b="1" i="1" u="none" strike="noStrike" kern="1200" normalizeH="0" baseline="0" noProof="0" dirty="0" smtClean="0">
                <a:ln w="18000">
                  <a:solidFill>
                    <a:schemeClr val="accent2">
                      <a:satMod val="140000"/>
                    </a:schemeClr>
                  </a:solidFill>
                  <a:prstDash val="solid"/>
                  <a:miter lim="800000"/>
                </a:ln>
                <a:solidFill>
                  <a:srgbClr val="FFFF66"/>
                </a:solidFill>
                <a:effectLst>
                  <a:outerShdw blurRad="25500" dist="23000" dir="7020000" algn="tl">
                    <a:srgbClr val="000000">
                      <a:alpha val="50000"/>
                    </a:srgbClr>
                  </a:outerShdw>
                  <a:reflection blurRad="6350" stA="55000" endA="300" endPos="45500" dir="5400000" sy="-100000" algn="bl" rotWithShape="0"/>
                </a:effectLst>
                <a:uLnTx/>
                <a:uFillTx/>
                <a:latin typeface="Calibri Light" panose="020F0302020204030204" pitchFamily="34" charset="0"/>
                <a:ea typeface="+mj-ea"/>
                <a:cs typeface="Arial" pitchFamily="34" charset="0"/>
              </a:rPr>
              <a:t>«</a:t>
            </a:r>
            <a:r>
              <a:rPr kumimoji="0" lang="ru-RU" sz="3600" b="1" i="1" u="none" strike="noStrike" kern="1200" normalizeH="0" baseline="0" noProof="0" dirty="0" smtClean="0">
                <a:ln w="18000">
                  <a:solidFill>
                    <a:schemeClr val="accent2">
                      <a:satMod val="140000"/>
                    </a:schemeClr>
                  </a:solidFill>
                  <a:prstDash val="solid"/>
                  <a:miter lim="800000"/>
                </a:ln>
                <a:solidFill>
                  <a:srgbClr val="FFFF66"/>
                </a:solidFill>
                <a:effectLst>
                  <a:glow rad="139700">
                    <a:schemeClr val="accent4">
                      <a:satMod val="175000"/>
                      <a:alpha val="40000"/>
                    </a:schemeClr>
                  </a:glow>
                  <a:outerShdw blurRad="25500" dist="23000" dir="7020000" algn="tl">
                    <a:srgbClr val="000000">
                      <a:alpha val="50000"/>
                    </a:srgbClr>
                  </a:outerShdw>
                  <a:reflection blurRad="6350" stA="55000" endA="300" endPos="45500" dir="5400000" sy="-100000" algn="bl" rotWithShape="0"/>
                </a:effectLst>
                <a:uLnTx/>
                <a:uFillTx/>
                <a:latin typeface="Calibri Light" panose="020F0302020204030204" pitchFamily="34" charset="0"/>
                <a:ea typeface="+mj-ea"/>
                <a:cs typeface="Arial" pitchFamily="34" charset="0"/>
              </a:rPr>
              <a:t>Использование ИКТ в образовательном процессе» </a:t>
            </a:r>
            <a:endParaRPr kumimoji="0" lang="ru-RU" sz="3600" b="1" i="1" u="none" strike="noStrike" kern="1200" normalizeH="0" baseline="0" noProof="0" dirty="0">
              <a:ln w="18000">
                <a:solidFill>
                  <a:schemeClr val="accent2">
                    <a:satMod val="140000"/>
                  </a:schemeClr>
                </a:solidFill>
                <a:prstDash val="solid"/>
                <a:miter lim="800000"/>
              </a:ln>
              <a:solidFill>
                <a:srgbClr val="FFFF66"/>
              </a:solidFill>
              <a:effectLst>
                <a:glow rad="139700">
                  <a:schemeClr val="accent4">
                    <a:satMod val="175000"/>
                    <a:alpha val="40000"/>
                  </a:schemeClr>
                </a:glow>
                <a:outerShdw blurRad="25500" dist="23000" dir="7020000" algn="tl">
                  <a:srgbClr val="000000">
                    <a:alpha val="50000"/>
                  </a:srgbClr>
                </a:outerShdw>
                <a:reflection blurRad="6350" stA="55000" endA="300" endPos="45500" dir="5400000" sy="-100000" algn="bl" rotWithShape="0"/>
              </a:effectLst>
              <a:uLnTx/>
              <a:uFillTx/>
              <a:latin typeface="Arial" pitchFamily="34" charset="0"/>
              <a:ea typeface="+mj-ea"/>
              <a:cs typeface="Arial" pitchFamily="34" charset="0"/>
            </a:endParaRPr>
          </a:p>
        </p:txBody>
      </p:sp>
      <p:pic>
        <p:nvPicPr>
          <p:cNvPr id="6" name="Рисунок 5" descr="Изображение 331.jpg"/>
          <p:cNvPicPr>
            <a:picLocks noChangeAspect="1"/>
          </p:cNvPicPr>
          <p:nvPr/>
        </p:nvPicPr>
        <p:blipFill>
          <a:blip r:embed="rId2" cstate="print"/>
          <a:stretch>
            <a:fillRect/>
          </a:stretch>
        </p:blipFill>
        <p:spPr>
          <a:xfrm>
            <a:off x="6143636" y="571480"/>
            <a:ext cx="1571636" cy="2233562"/>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79"/>
            <a:ext cx="7500990" cy="4857785"/>
          </a:xfrm>
          <a:prstGeom prst="rect">
            <a:avLst/>
          </a:prstGeom>
          <a:blipFill>
            <a:blip r:embed="rId3"/>
            <a:stretch>
              <a:fillRect/>
            </a:stretch>
          </a:blipFill>
        </p:spPr>
        <p:txBody>
          <a:bodyPr>
            <a:noAutofit/>
          </a:bodyPr>
          <a:lstStyle/>
          <a:p>
            <a:pPr algn="ctr">
              <a:spcAft>
                <a:spcPts val="1000"/>
              </a:spcAft>
              <a:buNone/>
            </a:pPr>
            <a:r>
              <a:rPr lang="ru-RU" sz="2000" b="1" u="sng" dirty="0" smtClean="0">
                <a:solidFill>
                  <a:srgbClr val="0070C0"/>
                </a:solidFill>
                <a:effectLst/>
                <a:latin typeface="Times New Roman" pitchFamily="18" charset="0"/>
                <a:ea typeface="Calibri" panose="020F0502020204030204" pitchFamily="34" charset="0"/>
                <a:cs typeface="Times New Roman" pitchFamily="18" charset="0"/>
              </a:rPr>
              <a:t>Используя ИКТ в работе с родителями, я поняла, что оно даёт большие преимущества:</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Электронную почту для обмена мнениями без затраты времени;</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Информация изучается родителями в удобное для них время;</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Возрастают потоки информации;</a:t>
            </a:r>
          </a:p>
          <a:p>
            <a:pPr marL="342900" lvl="0" indent="-34290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Индивидуальный подход в подаче информации;</a:t>
            </a:r>
          </a:p>
          <a:p>
            <a:pPr marL="361950" indent="-361950" algn="just">
              <a:spcAft>
                <a:spcPts val="1000"/>
              </a:spcAft>
              <a:buFont typeface="Wingdings" pitchFamily="2" charset="2"/>
              <a:buChar char="q"/>
            </a:pPr>
            <a:r>
              <a:rPr lang="ru-RU" b="1" dirty="0" smtClean="0">
                <a:solidFill>
                  <a:srgbClr val="0070C0"/>
                </a:solidFill>
                <a:effectLst/>
                <a:latin typeface="Times New Roman" pitchFamily="18" charset="0"/>
                <a:ea typeface="Calibri" panose="020F0502020204030204" pitchFamily="34" charset="0"/>
                <a:cs typeface="Times New Roman" pitchFamily="18" charset="0"/>
              </a:rPr>
              <a:t>Наличие сайта группы, электронных и печатных на бумажных носителях материалов дало возможность родителям повысить свою педагогическую компетентность в общении с детьми, сделало их активными участниками в жизни нашей группы.</a:t>
            </a:r>
            <a:endParaRPr lang="ru-RU" dirty="0">
              <a:solidFill>
                <a:srgbClr val="0070C0"/>
              </a:solidFill>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4"/>
          <a:srcRect/>
          <a:stretch>
            <a:fillRect/>
          </a:stretch>
        </p:blipFill>
        <p:spPr bwMode="auto">
          <a:xfrm>
            <a:off x="-142908" y="4572008"/>
            <a:ext cx="1785950" cy="2285992"/>
          </a:xfrm>
          <a:prstGeom prst="rect">
            <a:avLst/>
          </a:prstGeom>
          <a:noFill/>
          <a:ln w="9525">
            <a:noFill/>
            <a:miter lim="800000"/>
            <a:headEnd/>
            <a:tailEnd/>
          </a:ln>
        </p:spPr>
      </p:pic>
      <p:graphicFrame>
        <p:nvGraphicFramePr>
          <p:cNvPr id="2050" name="Object 2"/>
          <p:cNvGraphicFramePr>
            <a:graphicFrameLocks noChangeAspect="1"/>
          </p:cNvGraphicFramePr>
          <p:nvPr/>
        </p:nvGraphicFramePr>
        <p:xfrm>
          <a:off x="3714744" y="4071942"/>
          <a:ext cx="1663693" cy="1376939"/>
        </p:xfrm>
        <a:graphic>
          <a:graphicData uri="http://schemas.openxmlformats.org/presentationml/2006/ole">
            <p:oleObj spid="_x0000_s2050" name="CorelDRAW" r:id="rId5" imgW="1460880" imgH="1209960" progId="">
              <p:embed/>
            </p:oleObj>
          </a:graphicData>
        </a:graphic>
      </p:graphicFrame>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79"/>
            <a:ext cx="7500990" cy="4857785"/>
          </a:xfrm>
          <a:prstGeom prst="rect">
            <a:avLst/>
          </a:prstGeom>
          <a:blipFill>
            <a:blip r:embed="rId3"/>
            <a:stretch>
              <a:fillRect/>
            </a:stretch>
          </a:blipFill>
        </p:spPr>
        <p:txBody>
          <a:bodyPr>
            <a:noAutofit/>
          </a:bodyPr>
          <a:lstStyle/>
          <a:p>
            <a:pPr algn="ctr">
              <a:spcAft>
                <a:spcPts val="1000"/>
              </a:spcAft>
              <a:buNone/>
            </a:pPr>
            <a:r>
              <a:rPr lang="ru-RU" sz="1900" b="1" u="sng" dirty="0" smtClean="0">
                <a:solidFill>
                  <a:srgbClr val="0070C0"/>
                </a:solidFill>
                <a:effectLst/>
                <a:latin typeface="Times New Roman" pitchFamily="18" charset="0"/>
                <a:ea typeface="Calibri" panose="020F0502020204030204" pitchFamily="34" charset="0"/>
                <a:cs typeface="Times New Roman" pitchFamily="18" charset="0"/>
              </a:rPr>
              <a:t>Из всего выше сказанного, можно сделать вывод, что применение ИКТ мною в воспитательно-образовательном процессе:</a:t>
            </a:r>
          </a:p>
          <a:p>
            <a:pPr marL="342900" lvl="0" indent="-342900" algn="just">
              <a:spcAft>
                <a:spcPts val="1000"/>
              </a:spcAft>
              <a:buFont typeface="Wingdings" pitchFamily="2" charset="2"/>
              <a:buChar char="q"/>
              <a:tabLst>
                <a:tab pos="514350" algn="l"/>
              </a:tabLst>
            </a:pPr>
            <a:r>
              <a:rPr lang="ru-RU" b="1" dirty="0" smtClean="0">
                <a:solidFill>
                  <a:srgbClr val="0070C0"/>
                </a:solidFill>
                <a:effectLst/>
                <a:latin typeface="Times New Roman" pitchFamily="18" charset="0"/>
                <a:ea typeface="Calibri" panose="020F0502020204030204" pitchFamily="34" charset="0"/>
                <a:cs typeface="Times New Roman" pitchFamily="18" charset="0"/>
              </a:rPr>
              <a:t>Способствовало повышению моего профессионального уровня, как педагога, активизировало меня на поиск новых нетрадиционных форм и методов обучения, дало стимул к проявлению моих творческих способностей.</a:t>
            </a:r>
          </a:p>
          <a:p>
            <a:pPr marL="342900" lvl="0" indent="-342900" algn="just">
              <a:spcAft>
                <a:spcPts val="1000"/>
              </a:spcAft>
              <a:buFont typeface="Wingdings" pitchFamily="2" charset="2"/>
              <a:buChar char="q"/>
              <a:tabLst>
                <a:tab pos="514350" algn="l"/>
              </a:tabLst>
            </a:pPr>
            <a:r>
              <a:rPr lang="ru-RU" b="1" dirty="0" smtClean="0">
                <a:solidFill>
                  <a:srgbClr val="0070C0"/>
                </a:solidFill>
                <a:effectLst/>
                <a:latin typeface="Times New Roman" pitchFamily="18" charset="0"/>
                <a:ea typeface="Calibri" panose="020F0502020204030204" pitchFamily="34" charset="0"/>
                <a:cs typeface="Times New Roman" pitchFamily="18" charset="0"/>
              </a:rPr>
              <a:t>Увеличило интерес детей к обучению, активизировало познавательную деятельность, повысило качество усвоения программного материала детьми. </a:t>
            </a:r>
          </a:p>
          <a:p>
            <a:pPr marL="342900" lvl="0" indent="-342900" algn="just">
              <a:spcAft>
                <a:spcPts val="1000"/>
              </a:spcAft>
              <a:buFont typeface="Wingdings" pitchFamily="2" charset="2"/>
              <a:buChar char="q"/>
              <a:tabLst>
                <a:tab pos="514350" algn="l"/>
              </a:tabLst>
            </a:pPr>
            <a:r>
              <a:rPr lang="ru-RU" b="1" dirty="0" smtClean="0">
                <a:solidFill>
                  <a:srgbClr val="0070C0"/>
                </a:solidFill>
                <a:effectLst/>
                <a:latin typeface="Times New Roman" pitchFamily="18" charset="0"/>
                <a:ea typeface="Calibri" panose="020F0502020204030204" pitchFamily="34" charset="0"/>
                <a:cs typeface="Times New Roman" pitchFamily="18" charset="0"/>
              </a:rPr>
              <a:t>Подняло уровень педагогической компетентности родителей, информированности их о жизни группы и результатах каждого конкретного ребёнка, усилило интерес к событиям в детском саду.</a:t>
            </a: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4"/>
          <a:srcRect/>
          <a:stretch>
            <a:fillRect/>
          </a:stretch>
        </p:blipFill>
        <p:spPr bwMode="auto">
          <a:xfrm>
            <a:off x="-142908" y="4572008"/>
            <a:ext cx="1785950" cy="2285992"/>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071802" y="4357694"/>
          <a:ext cx="2817803" cy="1050670"/>
        </p:xfrm>
        <a:graphic>
          <a:graphicData uri="http://schemas.openxmlformats.org/presentationml/2006/ole">
            <p:oleObj spid="_x0000_s1026" name="CorelDRAW" r:id="rId5" imgW="1476000" imgH="700920" progId="">
              <p:embed/>
            </p:oleObj>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j0214098.wav">
            <a:hlinkClick r:id="" action="ppaction://media"/>
          </p:cNvPr>
          <p:cNvPicPr>
            <a:picLocks noRot="1" noChangeAspect="1"/>
          </p:cNvPicPr>
          <p:nvPr>
            <a:wavAudioFile r:embed="rId1" name="j0214098.wav"/>
          </p:nvPr>
        </p:nvPicPr>
        <p:blipFill>
          <a:blip r:embed="rId3"/>
          <a:stretch>
            <a:fillRect/>
          </a:stretch>
        </p:blipFill>
        <p:spPr>
          <a:xfrm>
            <a:off x="0" y="6553200"/>
            <a:ext cx="304800" cy="304800"/>
          </a:xfrm>
          <a:prstGeom prst="rect">
            <a:avLst/>
          </a:prstGeom>
        </p:spPr>
      </p:pic>
      <p:pic>
        <p:nvPicPr>
          <p:cNvPr id="5" name="Picture 2" descr="C:\Documents and Settings\User\Рабочий стол\картинки на школьныю тему\Рисунок16.png"/>
          <p:cNvPicPr>
            <a:picLocks noChangeAspect="1" noChangeArrowheads="1"/>
          </p:cNvPicPr>
          <p:nvPr/>
        </p:nvPicPr>
        <p:blipFill>
          <a:blip r:embed="rId4"/>
          <a:srcRect/>
          <a:stretch>
            <a:fillRect/>
          </a:stretch>
        </p:blipFill>
        <p:spPr bwMode="auto">
          <a:xfrm>
            <a:off x="-142908" y="4572008"/>
            <a:ext cx="1785950" cy="2285992"/>
          </a:xfrm>
          <a:prstGeom prst="rect">
            <a:avLst/>
          </a:prstGeom>
          <a:noFill/>
          <a:ln w="9525">
            <a:noFill/>
            <a:miter lim="800000"/>
            <a:headEnd/>
            <a:tailEnd/>
          </a:ln>
        </p:spPr>
      </p:pic>
      <p:sp>
        <p:nvSpPr>
          <p:cNvPr id="6" name="TextBox 5"/>
          <p:cNvSpPr txBox="1"/>
          <p:nvPr/>
        </p:nvSpPr>
        <p:spPr>
          <a:xfrm>
            <a:off x="1643042" y="571480"/>
            <a:ext cx="5643602" cy="769441"/>
          </a:xfrm>
          <a:prstGeom prst="rect">
            <a:avLst/>
          </a:prstGeom>
          <a:noFill/>
        </p:spPr>
        <p:txBody>
          <a:bodyPr wrap="square" rtlCol="0">
            <a:spAutoFit/>
          </a:bodyPr>
          <a:lstStyle/>
          <a:p>
            <a:pPr algn="ctr"/>
            <a:r>
              <a:rPr lang="ru-RU" sz="4400" dirty="0" smtClean="0">
                <a:solidFill>
                  <a:srgbClr val="FF0000"/>
                </a:solidFill>
              </a:rPr>
              <a:t>С</a:t>
            </a:r>
            <a:r>
              <a:rPr lang="ru-RU" sz="3200" dirty="0" smtClean="0">
                <a:solidFill>
                  <a:srgbClr val="FF0000"/>
                </a:solidFill>
              </a:rPr>
              <a:t>ПАСИБО ЗА ВНИМАНИЕ </a:t>
            </a:r>
            <a:r>
              <a:rPr lang="ru-RU" sz="4400" dirty="0" smtClean="0">
                <a:solidFill>
                  <a:srgbClr val="FF0000"/>
                </a:solidFill>
              </a:rPr>
              <a:t>!</a:t>
            </a:r>
            <a:endParaRPr lang="ru-RU" sz="3200" dirty="0">
              <a:solidFill>
                <a:srgbClr val="FF0000"/>
              </a:solidFill>
            </a:endParaRPr>
          </a:p>
        </p:txBody>
      </p:sp>
      <p:pic>
        <p:nvPicPr>
          <p:cNvPr id="9" name="Рисунок 8" descr="DSCN7335.jpg"/>
          <p:cNvPicPr>
            <a:picLocks noChangeAspect="1"/>
          </p:cNvPicPr>
          <p:nvPr/>
        </p:nvPicPr>
        <p:blipFill>
          <a:blip r:embed="rId5"/>
          <a:stretch>
            <a:fillRect/>
          </a:stretch>
        </p:blipFill>
        <p:spPr>
          <a:xfrm>
            <a:off x="1785918" y="1336810"/>
            <a:ext cx="5572164" cy="4021016"/>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a:spLocks noGrp="1"/>
          </p:cNvSpPr>
          <p:nvPr>
            <p:ph idx="1"/>
          </p:nvPr>
        </p:nvSpPr>
        <p:spPr>
          <a:xfrm>
            <a:off x="785786" y="571480"/>
            <a:ext cx="7500990" cy="4857784"/>
          </a:xfrm>
          <a:blipFill>
            <a:blip r:embed="rId2"/>
            <a:stretch>
              <a:fillRect/>
            </a:stretch>
          </a:blipFill>
          <a:ln>
            <a:noFill/>
          </a:ln>
        </p:spPr>
        <p:txBody>
          <a:bodyPr>
            <a:noAutofit/>
          </a:bodyPr>
          <a:lstStyle/>
          <a:p>
            <a:pPr marL="180975" indent="539750" algn="just">
              <a:spcBef>
                <a:spcPts val="0"/>
              </a:spcBef>
              <a:spcAft>
                <a:spcPts val="1000"/>
              </a:spcAft>
              <a:buNone/>
              <a:tabLst>
                <a:tab pos="180975"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Использование информационно-коммуникационных технологий в воспитательно-образовательном процессе – это одна из самых новых проблем в отечественной дошкольной педагогике, так как наука и техника не стоят на месте. А воспитатель может и должен использовать новые технологии в работе во всех сферах своей деятельности, быть всегда в курсе педагогических новинок. </a:t>
            </a:r>
          </a:p>
          <a:p>
            <a:pPr marL="180975" indent="539750" algn="just">
              <a:spcBef>
                <a:spcPts val="0"/>
              </a:spcBef>
              <a:spcAft>
                <a:spcPts val="1000"/>
              </a:spcAft>
              <a:buNone/>
              <a:tabLst>
                <a:tab pos="180975"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В своей работе я стараюсь активно привлекать возможности современных информационно-коммуникационных технологий (далее я буду говорить сокращённо ИКТ). Так как, использование ИКТ позволяет средствами мультимедиа, в наиболее доступной и привлекательной, игровой форме достигнуть нового качества знаний детей, информированности родителей, профессионального мастерства педагога. Новизна инновационного опыта заключается в том, что направление по использованию ИКТ ещё только начинает внедряться в дошкольное образование. Это связано с тем, что для этого требуется хорошая материально-техническая база и достаточный уровень ИКТ компетентности педагога</a:t>
            </a:r>
            <a:r>
              <a:rPr lang="ru-RU" sz="1600" dirty="0" smtClean="0">
                <a:solidFill>
                  <a:srgbClr val="0070C0"/>
                </a:solidFill>
                <a:effectLst>
                  <a:outerShdw blurRad="38100" dist="38100" dir="2700000" algn="tl">
                    <a:srgbClr val="000000">
                      <a:alpha val="43137"/>
                    </a:srgbClr>
                  </a:outerShdw>
                </a:effectLst>
                <a:latin typeface="Microsoft Sans Serif" pitchFamily="34" charset="0"/>
                <a:ea typeface="Calibri" panose="020F0502020204030204" pitchFamily="34" charset="0"/>
                <a:cs typeface="Microsoft Sans Serif" pitchFamily="34" charset="0"/>
              </a:rPr>
              <a:t>. </a:t>
            </a:r>
            <a:endParaRPr lang="ru-RU" sz="1600" dirty="0">
              <a:solidFill>
                <a:srgbClr val="0070C0"/>
              </a:solidFill>
              <a:effectLst>
                <a:outerShdw blurRad="38100" dist="38100" dir="2700000" algn="tl">
                  <a:srgbClr val="000000">
                    <a:alpha val="43137"/>
                  </a:srgbClr>
                </a:outerShdw>
              </a:effectLst>
              <a:latin typeface="Microsoft Sans Serif" pitchFamily="34" charset="0"/>
              <a:cs typeface="Microsoft Sans Serif" pitchFamily="34" charset="0"/>
            </a:endParaRPr>
          </a:p>
        </p:txBody>
      </p:sp>
      <p:pic>
        <p:nvPicPr>
          <p:cNvPr id="9" name="Picture 2" descr="C:\Documents and Settings\User\Рабочий стол\картинки на школьныю тему\Рисунок16.png"/>
          <p:cNvPicPr>
            <a:picLocks noChangeAspect="1" noChangeArrowheads="1"/>
          </p:cNvPicPr>
          <p:nvPr/>
        </p:nvPicPr>
        <p:blipFill>
          <a:blip r:embed="rId3"/>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a:spLocks noGrp="1"/>
          </p:cNvSpPr>
          <p:nvPr>
            <p:ph idx="1"/>
          </p:nvPr>
        </p:nvSpPr>
        <p:spPr>
          <a:xfrm>
            <a:off x="785786" y="571480"/>
            <a:ext cx="7500990" cy="4857784"/>
          </a:xfrm>
          <a:blipFill>
            <a:blip r:embed="rId2"/>
            <a:stretch>
              <a:fillRect/>
            </a:stretch>
          </a:blipFill>
        </p:spPr>
        <p:txBody>
          <a:bodyPr>
            <a:normAutofit/>
          </a:bodyPr>
          <a:lstStyle/>
          <a:p>
            <a:pPr marL="895350" indent="361950" algn="just">
              <a:spcAft>
                <a:spcPts val="1000"/>
              </a:spcAft>
              <a:buNone/>
            </a:pPr>
            <a:r>
              <a:rPr lang="ru-RU" sz="1600" b="1" u="sng" dirty="0" smtClean="0">
                <a:solidFill>
                  <a:srgbClr val="0070C0"/>
                </a:solidFill>
                <a:latin typeface="Microsoft Sans Serif" pitchFamily="34" charset="0"/>
                <a:ea typeface="Calibri" panose="020F0502020204030204" pitchFamily="34" charset="0"/>
                <a:cs typeface="Microsoft Sans Serif" pitchFamily="34" charset="0"/>
              </a:rPr>
              <a:t>Реализуя цель по повышению качества воспитательно-образовательного процесса через использование ИКТ, я поставила перед собой следующие задачи:</a:t>
            </a:r>
          </a:p>
          <a:p>
            <a:pPr marL="895350" indent="361950" algn="just">
              <a:spcAft>
                <a:spcPts val="1000"/>
              </a:spcAft>
              <a:buFont typeface="Wingdings" pitchFamily="2" charset="2"/>
              <a:buChar char="q"/>
              <a:tabLst>
                <a:tab pos="1350010"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Повышать профессиональное мастерство через применение информационно-коммуникационных технологий.</a:t>
            </a:r>
          </a:p>
          <a:p>
            <a:pPr marL="895350" indent="361950" algn="just">
              <a:spcAft>
                <a:spcPts val="1000"/>
              </a:spcAft>
              <a:buFont typeface="Wingdings" pitchFamily="2" charset="2"/>
              <a:buChar char="q"/>
              <a:tabLst>
                <a:tab pos="1350010"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Внедрять ИКТ в совместную деятельность педагога и детей.</a:t>
            </a:r>
          </a:p>
          <a:p>
            <a:pPr marL="895350" indent="361950" algn="just">
              <a:spcAft>
                <a:spcPts val="1000"/>
              </a:spcAft>
              <a:buFont typeface="Wingdings" pitchFamily="2" charset="2"/>
              <a:buChar char="q"/>
              <a:tabLst>
                <a:tab pos="1350010" algn="l"/>
              </a:tabLst>
            </a:pPr>
            <a:r>
              <a:rPr lang="ru-RU" sz="1600" b="1" dirty="0" smtClean="0">
                <a:solidFill>
                  <a:srgbClr val="0070C0"/>
                </a:solidFill>
                <a:latin typeface="Microsoft Sans Serif" pitchFamily="34" charset="0"/>
                <a:ea typeface="Calibri" panose="020F0502020204030204" pitchFamily="34" charset="0"/>
                <a:cs typeface="Microsoft Sans Serif" pitchFamily="34" charset="0"/>
              </a:rPr>
              <a:t>Использовать ИКТ в работе с родителями для повышения компетентности </a:t>
            </a:r>
            <a:r>
              <a:rPr lang="ru-RU" sz="1700" b="1" dirty="0" smtClean="0">
                <a:solidFill>
                  <a:srgbClr val="0070C0"/>
                </a:solidFill>
                <a:latin typeface="Microsoft Sans Serif" pitchFamily="34" charset="0"/>
                <a:ea typeface="Calibri" panose="020F0502020204030204" pitchFamily="34" charset="0"/>
                <a:cs typeface="Microsoft Sans Serif" pitchFamily="34" charset="0"/>
              </a:rPr>
              <a:t>в вопросах воспитания детей.</a:t>
            </a:r>
          </a:p>
          <a:p>
            <a:endParaRPr lang="ru-RU" b="1" dirty="0">
              <a:solidFill>
                <a:srgbClr val="0070C0"/>
              </a:solidFill>
              <a:latin typeface="Times New Roman" pitchFamily="18" charset="0"/>
              <a:cs typeface="Times New Roman" pitchFamily="18" charset="0"/>
            </a:endParaRPr>
          </a:p>
        </p:txBody>
      </p:sp>
      <p:pic>
        <p:nvPicPr>
          <p:cNvPr id="5124" name="Picture 2" descr="C:\Documents and Settings\User\Рабочий стол\картинки на школьныю тему\Рисунок16.png"/>
          <p:cNvPicPr>
            <a:picLocks noChangeAspect="1" noChangeArrowheads="1"/>
          </p:cNvPicPr>
          <p:nvPr/>
        </p:nvPicPr>
        <p:blipFill>
          <a:blip r:embed="rId3"/>
          <a:srcRect/>
          <a:stretch>
            <a:fillRect/>
          </a:stretch>
        </p:blipFill>
        <p:spPr bwMode="auto">
          <a:xfrm>
            <a:off x="-142908" y="4572008"/>
            <a:ext cx="1785950" cy="2285992"/>
          </a:xfrm>
          <a:prstGeom prst="rect">
            <a:avLst/>
          </a:prstGeom>
          <a:noFill/>
          <a:ln w="9525">
            <a:noFill/>
            <a:miter lim="800000"/>
            <a:headEnd/>
            <a:tailEnd/>
          </a:ln>
        </p:spPr>
      </p:pic>
      <p:pic>
        <p:nvPicPr>
          <p:cNvPr id="5" name="Рисунок 4" descr="DSCN7327.jpg"/>
          <p:cNvPicPr>
            <a:picLocks noChangeAspect="1"/>
          </p:cNvPicPr>
          <p:nvPr/>
        </p:nvPicPr>
        <p:blipFill>
          <a:blip r:embed="rId4" cstate="print"/>
          <a:stretch>
            <a:fillRect/>
          </a:stretch>
        </p:blipFill>
        <p:spPr>
          <a:xfrm>
            <a:off x="5643570" y="3143248"/>
            <a:ext cx="2476517" cy="1857388"/>
          </a:xfrm>
          <a:prstGeom prst="rect">
            <a:avLst/>
          </a:prstGeo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612844"/>
            <a:ext cx="7500990" cy="4816420"/>
          </a:xfrm>
          <a:prstGeom prst="rect">
            <a:avLst/>
          </a:prstGeom>
          <a:blipFill>
            <a:blip r:embed="rId2"/>
            <a:stretch>
              <a:fillRect/>
            </a:stretch>
          </a:blipFill>
        </p:spPr>
        <p:txBody>
          <a:bodyPr wrap="square">
            <a:noAutofit/>
          </a:bodyPr>
          <a:lstStyle/>
          <a:p>
            <a:pPr indent="447675">
              <a:tabLst>
                <a:tab pos="2419350" algn="l"/>
              </a:tabLst>
            </a:pPr>
            <a:r>
              <a:rPr lang="ru-RU" sz="2000" b="1" u="sng" dirty="0" smtClean="0">
                <a:solidFill>
                  <a:srgbClr val="7030A0"/>
                </a:solidFill>
                <a:latin typeface="Microsoft Sans Serif" pitchFamily="34" charset="0"/>
                <a:ea typeface="Calibri" panose="020F0502020204030204" pitchFamily="34" charset="0"/>
                <a:cs typeface="Microsoft Sans Serif" pitchFamily="34" charset="0"/>
              </a:rPr>
              <a:t>Направления работы по использованию ИКТ является:</a:t>
            </a:r>
          </a:p>
          <a:p>
            <a:pPr indent="447675">
              <a:buFont typeface="Wingdings" pitchFamily="2" charset="2"/>
              <a:buChar char="Ø"/>
              <a:tabLst>
                <a:tab pos="2419350" algn="l"/>
              </a:tabLst>
            </a:pPr>
            <a:r>
              <a:rPr lang="ru-RU" sz="2000" b="1" dirty="0" smtClean="0">
                <a:solidFill>
                  <a:srgbClr val="7030A0"/>
                </a:solidFill>
                <a:latin typeface="Microsoft Sans Serif" pitchFamily="34" charset="0"/>
                <a:ea typeface="Calibri" panose="020F0502020204030204" pitchFamily="34" charset="0"/>
                <a:cs typeface="Microsoft Sans Serif" pitchFamily="34" charset="0"/>
              </a:rPr>
              <a:t>Оформление основной документации в электронном виде. На собственном опыте я убедилась, что ведение основной документации в электронном формате значительно сокращает время по её заполнению, даёт возможность оперативно вносить изменения, дополнения, облегчает хранение и доступ к информации. Это такие документы, как: списки детей, сведения о родителях, диагностические карты, перспективные и календарные планы по всем направлениям работы в группе. Для этого в нашем детском саду рабочее место воспитателя обеспечено персональным компьютером, правда, жаль, что пока без доступа к интернету, это существенно облегчило бы работу каждого из нас.</a:t>
            </a:r>
            <a:endParaRPr lang="ru-RU" sz="2000" dirty="0">
              <a:solidFill>
                <a:srgbClr val="7030A0"/>
              </a:solidFill>
              <a:latin typeface="Microsoft Sans Serif" pitchFamily="34" charset="0"/>
              <a:cs typeface="Microsoft Sans Serif" pitchFamily="34" charset="0"/>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3"/>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80"/>
            <a:ext cx="7500990" cy="4857784"/>
          </a:xfrm>
          <a:prstGeom prst="rect">
            <a:avLst/>
          </a:prstGeom>
          <a:blipFill>
            <a:blip r:embed="rId2"/>
            <a:stretch>
              <a:fillRect/>
            </a:stretch>
          </a:blipFill>
        </p:spPr>
        <p:txBody>
          <a:bodyPr wrap="square">
            <a:noAutofit/>
          </a:bodyPr>
          <a:lstStyle/>
          <a:p>
            <a:pPr indent="342900" algn="just">
              <a:lnSpc>
                <a:spcPct val="115000"/>
              </a:lnSpc>
              <a:spcAft>
                <a:spcPts val="1000"/>
              </a:spcAft>
              <a:buFont typeface="Wingdings" pitchFamily="2" charset="2"/>
              <a:buChar char="Ø"/>
            </a:pPr>
            <a:endParaRPr lang="ru-RU" b="1" dirty="0" smtClean="0">
              <a:solidFill>
                <a:srgbClr val="7030A0"/>
              </a:solidFill>
              <a:latin typeface="Microsoft Sans Serif" pitchFamily="34" charset="0"/>
              <a:ea typeface="Calibri" panose="020F0502020204030204" pitchFamily="34" charset="0"/>
              <a:cs typeface="Microsoft Sans Serif" pitchFamily="34" charset="0"/>
            </a:endParaRPr>
          </a:p>
          <a:p>
            <a:pPr indent="342900" algn="just">
              <a:lnSpc>
                <a:spcPct val="115000"/>
              </a:lnSpc>
              <a:spcAft>
                <a:spcPts val="1000"/>
              </a:spcAft>
              <a:buFont typeface="Wingdings" pitchFamily="2" charset="2"/>
              <a:buChar char="Ø"/>
            </a:pPr>
            <a:r>
              <a:rPr lang="ru-RU" b="1" dirty="0" smtClean="0">
                <a:solidFill>
                  <a:srgbClr val="7030A0"/>
                </a:solidFill>
                <a:latin typeface="Microsoft Sans Serif" pitchFamily="34" charset="0"/>
                <a:ea typeface="Calibri" panose="020F0502020204030204" pitchFamily="34" charset="0"/>
                <a:cs typeface="Microsoft Sans Serif" pitchFamily="34" charset="0"/>
              </a:rPr>
              <a:t>Использование ИКТ как средства для улучшения освоения изучаемого материала дошкольниками. Для воспитателя важно помнить, что каждый ребёнок это – личность и его способности развиваются в той деятельности, в которой он занимается по собственному желанию и с интересом. Следовательно, необходимо выбирать такие технологии, которые давали бы возможность это осуществить. Я считаю, что информационно-коммуникационные технологии являются таким средством, так как открывают перед воспитателем безграничные возможности для эффективной творческой работы. </a:t>
            </a:r>
          </a:p>
        </p:txBody>
      </p:sp>
      <p:pic>
        <p:nvPicPr>
          <p:cNvPr id="7" name="Picture 2" descr="C:\Documents and Settings\User\Рабочий стол\картинки на школьныю тему\Рисунок16.png"/>
          <p:cNvPicPr>
            <a:picLocks noChangeAspect="1" noChangeArrowheads="1"/>
          </p:cNvPicPr>
          <p:nvPr/>
        </p:nvPicPr>
        <p:blipFill>
          <a:blip r:embed="rId3"/>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00042"/>
            <a:ext cx="7500990" cy="4929222"/>
          </a:xfrm>
          <a:prstGeom prst="rect">
            <a:avLst/>
          </a:prstGeom>
          <a:blipFill>
            <a:blip r:embed="rId2"/>
            <a:stretch>
              <a:fillRect/>
            </a:stretch>
          </a:blipFill>
        </p:spPr>
        <p:txBody>
          <a:bodyPr wrap="square">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447675" algn="just"/>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Именно в этом мне и помогает электронная библиотека, которая включает в себя презентации на разные темы, различные физкультминутки, дидактические, раздаточные материалы для детей, картотеки игр, наблюдений, прогулок, сюжетные картинки по составлению рассказов по развитию речи, готовые раскраски (по образцу), лабиринты для развития мелкой моторики. Такая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медиатека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 занимает очень мало места. Для переноса информации использую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флеш-карты</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ea typeface="Calibri" panose="020F0502020204030204" pitchFamily="34" charset="0"/>
                <a:cs typeface="Microsoft Sans Serif" pitchFamily="34" charset="0"/>
              </a:rPr>
              <a:t>, диски, дискеты, пока в моей библиотеке не так много материала, но я еще пока в начале пути, со временем моя библиотека будет пополняться.</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crosoft Sans Serif" pitchFamily="34" charset="0"/>
              <a:cs typeface="Microsoft Sans Serif" pitchFamily="34" charset="0"/>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3"/>
          <a:srcRect/>
          <a:stretch>
            <a:fillRect/>
          </a:stretch>
        </p:blipFill>
        <p:spPr bwMode="auto">
          <a:xfrm>
            <a:off x="-142908" y="4572008"/>
            <a:ext cx="1785950" cy="2285992"/>
          </a:xfrm>
          <a:prstGeom prst="rect">
            <a:avLst/>
          </a:prstGeom>
          <a:noFill/>
          <a:ln w="9525">
            <a:noFill/>
            <a:miter lim="800000"/>
            <a:headEnd/>
            <a:tailEnd/>
          </a:ln>
        </p:spPr>
      </p:pic>
      <p:pic>
        <p:nvPicPr>
          <p:cNvPr id="6145" name="Picture 1" descr="D:\ИКТ\Ивушка Презентация к занятию\документы к конкурсу\фото комп\DSCN7328.jpg"/>
          <p:cNvPicPr>
            <a:picLocks noChangeAspect="1" noChangeArrowheads="1"/>
          </p:cNvPicPr>
          <p:nvPr/>
        </p:nvPicPr>
        <p:blipFill>
          <a:blip r:embed="rId4"/>
          <a:srcRect/>
          <a:stretch>
            <a:fillRect/>
          </a:stretch>
        </p:blipFill>
        <p:spPr bwMode="auto">
          <a:xfrm>
            <a:off x="1000100" y="3571876"/>
            <a:ext cx="2454267" cy="1840701"/>
          </a:xfrm>
          <a:prstGeom prst="rect">
            <a:avLst/>
          </a:prstGeom>
          <a:noFill/>
        </p:spPr>
      </p:pic>
      <p:pic>
        <p:nvPicPr>
          <p:cNvPr id="6146" name="Picture 2" descr="D:\ИКТ\Ивушка Презентация к занятию\документы к конкурсу\фото комп\DSCN7325.jpg"/>
          <p:cNvPicPr>
            <a:picLocks noChangeAspect="1" noChangeArrowheads="1"/>
          </p:cNvPicPr>
          <p:nvPr/>
        </p:nvPicPr>
        <p:blipFill>
          <a:blip r:embed="rId5"/>
          <a:srcRect/>
          <a:stretch>
            <a:fillRect/>
          </a:stretch>
        </p:blipFill>
        <p:spPr bwMode="auto">
          <a:xfrm>
            <a:off x="5715008" y="3589735"/>
            <a:ext cx="2428892" cy="1821669"/>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SCN7345.jpg"/>
          <p:cNvPicPr>
            <a:picLocks noChangeAspect="1"/>
          </p:cNvPicPr>
          <p:nvPr/>
        </p:nvPicPr>
        <p:blipFill>
          <a:blip r:embed="rId2"/>
          <a:stretch>
            <a:fillRect/>
          </a:stretch>
        </p:blipFill>
        <p:spPr>
          <a:xfrm>
            <a:off x="676282" y="571480"/>
            <a:ext cx="7610494" cy="4964941"/>
          </a:xfrm>
          <a:prstGeom prst="rect">
            <a:avLst/>
          </a:prstGeom>
        </p:spPr>
      </p:pic>
      <p:sp>
        <p:nvSpPr>
          <p:cNvPr id="5" name="Прямоугольник 4"/>
          <p:cNvSpPr/>
          <p:nvPr/>
        </p:nvSpPr>
        <p:spPr>
          <a:xfrm>
            <a:off x="785786" y="642918"/>
            <a:ext cx="7572428" cy="4801314"/>
          </a:xfrm>
          <a:prstGeom prst="rect">
            <a:avLst/>
          </a:prstGeom>
        </p:spPr>
        <p:txBody>
          <a:bodyPr wrap="square">
            <a:spAutoFit/>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Хотелось бы отметить, что детям очень нравится использование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медиатехники</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 образовательной деятельности, но обязательно нужно соблюдать требования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СанПиН</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при её использовании. Разумное использование в воспитательно-образовательном процессе наглядных средств обучения развивает у детей наблюдательность, внимание, речь и мышление. Правильно подобранные видеоматериалы, демонстрируемые с помощью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медиатехники</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позволяют сделать непосредственно образовательную деятельность более интересной и динамичной, помогают «погрузить» ребёнка в предмет изучения, создать иллюзию соприсутствия, сопереживания с изучаемым объектом, содействуют становлению объёмных и ярких представлений. Всё это способствует повышению мотивации детей к образовательной деятельности, активизирует познавательную деятельность, повышает качество усвоения программного материала с детьми.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80"/>
            <a:ext cx="7500990" cy="4857784"/>
          </a:xfrm>
          <a:prstGeom prst="rect">
            <a:avLst/>
          </a:prstGeom>
          <a:blipFill dpi="0" rotWithShape="1">
            <a:blip r:embed="rId2">
              <a:alphaModFix amt="50000"/>
            </a:blip>
            <a:srcRect/>
            <a:stretch>
              <a:fillRect/>
            </a:stretch>
          </a:blipFill>
        </p:spPr>
        <p:txBody>
          <a:bodyPr wrap="square">
            <a:noAutofit/>
          </a:bodyPr>
          <a:lstStyle/>
          <a:p>
            <a:pPr marL="266700" indent="447675" algn="just">
              <a:buNone/>
            </a:pPr>
            <a:r>
              <a:rPr lang="ru-RU" sz="1700" b="1" dirty="0" smtClean="0">
                <a:solidFill>
                  <a:srgbClr val="0070C0"/>
                </a:solidFill>
                <a:effectLst/>
                <a:latin typeface="Microsoft Sans Serif" pitchFamily="34" charset="0"/>
                <a:ea typeface="Calibri" panose="020F0502020204030204" pitchFamily="34" charset="0"/>
                <a:cs typeface="Microsoft Sans Serif" pitchFamily="34" charset="0"/>
              </a:rPr>
              <a:t>Неотъемлемой частью работы педагога является работа с родителями. Использование ИКТ, на мой взгляд, значительно сократило время подготовки и проведения родительских собраний, помогло расположить родителей к непринуждённому общению.</a:t>
            </a:r>
          </a:p>
          <a:p>
            <a:pPr marL="266700" indent="447675" algn="just">
              <a:buNone/>
            </a:pPr>
            <a:r>
              <a:rPr lang="ru-RU" sz="1700" b="1" dirty="0" smtClean="0">
                <a:solidFill>
                  <a:srgbClr val="0070C0"/>
                </a:solidFill>
                <a:effectLst/>
                <a:latin typeface="Microsoft Sans Serif" pitchFamily="34" charset="0"/>
                <a:ea typeface="Calibri" panose="020F0502020204030204" pitchFamily="34" charset="0"/>
                <a:cs typeface="Microsoft Sans Serif" pitchFamily="34" charset="0"/>
              </a:rPr>
              <a:t>Родителям предоставляется возможность воочию наблюдать развитие детей в ДОУ. Эта форма работы стала достойной альтернативой устным докладам, письменным отчётам на собраниях. Мои родители на групповых собраниях с удовольствием познакомились с презентациями на темы, «Знакомство с группой», «Какие игрушки нужны нашим детям»</a:t>
            </a:r>
          </a:p>
          <a:p>
            <a:pPr marL="266700" indent="447675" algn="just">
              <a:spcAft>
                <a:spcPts val="1000"/>
              </a:spcAft>
              <a:buNone/>
            </a:pPr>
            <a:r>
              <a:rPr lang="ru-RU" sz="1700" b="1" dirty="0" smtClean="0">
                <a:solidFill>
                  <a:srgbClr val="0070C0"/>
                </a:solidFill>
                <a:effectLst/>
                <a:latin typeface="Microsoft Sans Serif" pitchFamily="34" charset="0"/>
                <a:ea typeface="Calibri" panose="020F0502020204030204" pitchFamily="34" charset="0"/>
                <a:cs typeface="Microsoft Sans Serif" pitchFamily="34" charset="0"/>
              </a:rPr>
              <a:t>В период утренних и вечерних встреч с родителями, воспитатель часто бывает занят с детьми и не всегда может уделить должного внимания родителям. Необходим поиск новых продуктивных форм взаимодействия с родителями. Для них я оформила прекрасный родительский уголок, материалы к которому нашла всё на тех же сайтах в сети Интернет. Такая яркая и красочная информация всегда привлекает внимание и отличается лаконичностью и доступностью для родителей. </a:t>
            </a:r>
          </a:p>
        </p:txBody>
      </p:sp>
      <p:pic>
        <p:nvPicPr>
          <p:cNvPr id="7" name="Picture 2" descr="C:\Documents and Settings\User\Рабочий стол\картинки на школьныю тему\Рисунок16.png"/>
          <p:cNvPicPr>
            <a:picLocks noChangeAspect="1" noChangeArrowheads="1"/>
          </p:cNvPicPr>
          <p:nvPr/>
        </p:nvPicPr>
        <p:blipFill>
          <a:blip r:embed="rId3"/>
          <a:srcRect/>
          <a:stretch>
            <a:fillRect/>
          </a:stretch>
        </p:blipFill>
        <p:spPr bwMode="auto">
          <a:xfrm>
            <a:off x="-142908" y="4572008"/>
            <a:ext cx="1785950" cy="2285992"/>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786" y="571480"/>
            <a:ext cx="7500990" cy="4857784"/>
          </a:xfrm>
          <a:prstGeom prst="rect">
            <a:avLst/>
          </a:prstGeom>
          <a:blipFill>
            <a:blip r:embed="rId3"/>
            <a:stretch>
              <a:fillRect/>
            </a:stretch>
          </a:blipFill>
        </p:spPr>
        <p:txBody>
          <a:bodyPr wrap="square">
            <a:noAutofit/>
          </a:bodyPr>
          <a:lstStyle/>
          <a:p>
            <a:pPr marL="347472" lvl="8" indent="-347472" algn="ctr">
              <a:spcBef>
                <a:spcPts val="336"/>
              </a:spcBef>
              <a:spcAft>
                <a:spcPts val="1000"/>
              </a:spcAft>
              <a:buClr>
                <a:schemeClr val="accent1"/>
              </a:buClr>
              <a:buSzPct val="80000"/>
              <a:buNone/>
            </a:pPr>
            <a:r>
              <a:rPr lang="ru-RU" sz="2000" b="1" u="sng" dirty="0" smtClean="0">
                <a:solidFill>
                  <a:srgbClr val="0070C0"/>
                </a:solidFill>
                <a:latin typeface="Times New Roman" pitchFamily="18" charset="0"/>
                <a:ea typeface="Calibri" panose="020F0502020204030204" pitchFamily="34" charset="0"/>
                <a:cs typeface="Times New Roman" pitchFamily="18" charset="0"/>
              </a:rPr>
              <a:t>Какие преимущества получают родители от группового сайта?</a:t>
            </a:r>
            <a:endParaRPr lang="ru-RU" b="1" u="sng" dirty="0" smtClean="0">
              <a:solidFill>
                <a:srgbClr val="0070C0"/>
              </a:solidFill>
              <a:latin typeface="Times New Roman" pitchFamily="18" charset="0"/>
              <a:ea typeface="Calibri" panose="020F0502020204030204" pitchFamily="34" charset="0"/>
              <a:cs typeface="Times New Roman" pitchFamily="18" charset="0"/>
            </a:endParaRPr>
          </a:p>
          <a:p>
            <a:pPr marL="347472" lvl="8" indent="-347472" algn="just">
              <a:spcBef>
                <a:spcPts val="336"/>
              </a:spcBef>
              <a:spcAft>
                <a:spcPts val="1000"/>
              </a:spcAft>
              <a:buClr>
                <a:schemeClr val="accent1"/>
              </a:buClr>
              <a:buSzPct val="80000"/>
              <a:buFont typeface="Wingdings" pitchFamily="2" charset="2"/>
              <a:buChar char="ü"/>
            </a:pPr>
            <a:r>
              <a:rPr lang="ru-RU" b="1" dirty="0" smtClean="0">
                <a:solidFill>
                  <a:srgbClr val="0070C0"/>
                </a:solidFill>
                <a:latin typeface="Times New Roman" pitchFamily="18" charset="0"/>
                <a:ea typeface="Calibri" panose="020F0502020204030204" pitchFamily="34" charset="0"/>
                <a:cs typeface="Times New Roman" pitchFamily="18" charset="0"/>
              </a:rPr>
              <a:t>Во-первых, имеют возможность следить за жизнью группы. </a:t>
            </a:r>
          </a:p>
          <a:p>
            <a:pPr marL="347472" indent="-347472" algn="just">
              <a:spcBef>
                <a:spcPts val="336"/>
              </a:spcBef>
              <a:spcAft>
                <a:spcPts val="1000"/>
              </a:spcAft>
              <a:buFont typeface="Wingdings" pitchFamily="2" charset="2"/>
              <a:buChar char="ü"/>
            </a:pPr>
            <a:r>
              <a:rPr lang="ru-RU" b="1" dirty="0" smtClean="0">
                <a:solidFill>
                  <a:srgbClr val="0070C0"/>
                </a:solidFill>
                <a:latin typeface="Times New Roman" pitchFamily="18" charset="0"/>
                <a:ea typeface="Calibri" panose="020F0502020204030204" pitchFamily="34" charset="0"/>
                <a:cs typeface="Times New Roman" pitchFamily="18" charset="0"/>
              </a:rPr>
              <a:t>Во-вторых, получить информацию о том, что нового узнают их дети в течение текущей недели. Такая информация будет интересна и для тех, кто пропустил дни посещения детского сада.</a:t>
            </a:r>
            <a:endParaRPr lang="ru-RU" b="1" dirty="0" smtClean="0">
              <a:solidFill>
                <a:srgbClr val="0070C0"/>
              </a:solidFill>
              <a:latin typeface="Times New Roman" pitchFamily="18" charset="0"/>
              <a:cs typeface="Times New Roman" pitchFamily="18" charset="0"/>
            </a:endParaRPr>
          </a:p>
          <a:p>
            <a:pPr marL="347472" indent="-347472" algn="just">
              <a:spcBef>
                <a:spcPts val="336"/>
              </a:spcBef>
              <a:spcAft>
                <a:spcPts val="1000"/>
              </a:spcAft>
              <a:buFont typeface="Wingdings" pitchFamily="2" charset="2"/>
              <a:buChar char="ü"/>
            </a:pPr>
            <a:r>
              <a:rPr lang="ru-RU" b="1" dirty="0" smtClean="0">
                <a:solidFill>
                  <a:srgbClr val="0070C0"/>
                </a:solidFill>
                <a:latin typeface="Times New Roman" pitchFamily="18" charset="0"/>
                <a:ea typeface="Calibri" panose="020F0502020204030204" pitchFamily="34" charset="0"/>
                <a:cs typeface="Times New Roman" pitchFamily="18" charset="0"/>
              </a:rPr>
              <a:t>В-третьих, сайт позволяет лучше узнать воспитателей и специалистов детского сада, могут получить от них необходимую консультацию.</a:t>
            </a:r>
            <a:endParaRPr lang="ru-RU" b="1" dirty="0" smtClean="0">
              <a:solidFill>
                <a:srgbClr val="0070C0"/>
              </a:solidFill>
              <a:latin typeface="Times New Roman" pitchFamily="18" charset="0"/>
              <a:cs typeface="Times New Roman" pitchFamily="18" charset="0"/>
            </a:endParaRPr>
          </a:p>
          <a:p>
            <a:pPr marL="180975" indent="447675" algn="just">
              <a:spcBef>
                <a:spcPts val="336"/>
              </a:spcBef>
              <a:spcAft>
                <a:spcPts val="1000"/>
              </a:spcAft>
              <a:buNone/>
            </a:pPr>
            <a:r>
              <a:rPr lang="ru-RU" b="1" dirty="0" smtClean="0">
                <a:solidFill>
                  <a:srgbClr val="0070C0"/>
                </a:solidFill>
                <a:latin typeface="Times New Roman" pitchFamily="18" charset="0"/>
                <a:ea typeface="Calibri" panose="020F0502020204030204" pitchFamily="34" charset="0"/>
                <a:cs typeface="Times New Roman" pitchFamily="18" charset="0"/>
              </a:rPr>
              <a:t>А дома вместе с ребёнком всегда интересно заглянуть на сайт группы, посмотреть вместе новые фотографии, выслушать сообщение ребёнка о прошедших событиях. </a:t>
            </a:r>
            <a:endParaRPr lang="ru-RU" b="1" dirty="0" smtClean="0">
              <a:solidFill>
                <a:srgbClr val="0070C0"/>
              </a:solidFill>
              <a:latin typeface="Times New Roman" pitchFamily="18" charset="0"/>
              <a:cs typeface="Times New Roman" pitchFamily="18" charset="0"/>
            </a:endParaRPr>
          </a:p>
          <a:p>
            <a:endParaRPr lang="ru-RU" b="1" dirty="0">
              <a:solidFill>
                <a:srgbClr val="0070C0"/>
              </a:solidFill>
              <a:latin typeface="Microsoft Sans Serif" pitchFamily="34" charset="0"/>
              <a:cs typeface="Microsoft Sans Serif" pitchFamily="34" charset="0"/>
            </a:endParaRPr>
          </a:p>
        </p:txBody>
      </p:sp>
      <p:pic>
        <p:nvPicPr>
          <p:cNvPr id="5" name="Picture 2" descr="C:\Documents and Settings\User\Рабочий стол\картинки на школьныю тему\Рисунок16.png"/>
          <p:cNvPicPr>
            <a:picLocks noChangeAspect="1" noChangeArrowheads="1"/>
          </p:cNvPicPr>
          <p:nvPr/>
        </p:nvPicPr>
        <p:blipFill>
          <a:blip r:embed="rId4"/>
          <a:srcRect/>
          <a:stretch>
            <a:fillRect/>
          </a:stretch>
        </p:blipFill>
        <p:spPr bwMode="auto">
          <a:xfrm>
            <a:off x="-142908" y="4572008"/>
            <a:ext cx="1785950" cy="2285992"/>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5786446" y="3929066"/>
          <a:ext cx="1666543" cy="1419221"/>
        </p:xfrm>
        <a:graphic>
          <a:graphicData uri="http://schemas.openxmlformats.org/presentationml/2006/ole">
            <p:oleObj spid="_x0000_s3074" name="CorelDRAW" r:id="rId5" imgW="1894680" imgH="1612800" progId="">
              <p:embed/>
            </p:oleObj>
          </a:graphicData>
        </a:graphic>
      </p:graphicFrame>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Презентация КОМП">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1010</Words>
  <Application>Microsoft Office PowerPoint</Application>
  <PresentationFormat>Экран (4:3)</PresentationFormat>
  <Paragraphs>34</Paragraphs>
  <Slides>12</Slides>
  <Notes>0</Notes>
  <HiddenSlides>0</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Презентация КОМП</vt:lpstr>
      <vt:lpstr>CorelDRAW</vt:lpstr>
      <vt:lpstr>Презентация воспитателя МКДОУ «Краснянский детский сад общеразвивающего вида «Ивушка» Новохоперского района  Воронежской области  Планкиной Валентины Тимофеевны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Comp</dc:creator>
  <cp:lastModifiedBy>Импульс</cp:lastModifiedBy>
  <cp:revision>27</cp:revision>
  <dcterms:created xsi:type="dcterms:W3CDTF">2011-07-13T14:13:24Z</dcterms:created>
  <dcterms:modified xsi:type="dcterms:W3CDTF">2015-05-12T15:45:56Z</dcterms:modified>
</cp:coreProperties>
</file>