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91" r:id="rId3"/>
    <p:sldId id="261" r:id="rId4"/>
    <p:sldId id="260" r:id="rId5"/>
    <p:sldId id="262" r:id="rId6"/>
    <p:sldId id="263" r:id="rId7"/>
    <p:sldId id="264" r:id="rId8"/>
    <p:sldId id="265" r:id="rId9"/>
    <p:sldId id="289" r:id="rId10"/>
    <p:sldId id="284" r:id="rId11"/>
    <p:sldId id="29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32" autoAdjust="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86BF-126E-4F77-A59F-6EA9006EDBD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74-4AF9-4964-89C9-8F2246CC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86BF-126E-4F77-A59F-6EA9006EDBD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74-4AF9-4964-89C9-8F2246CC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86BF-126E-4F77-A59F-6EA9006EDBD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74-4AF9-4964-89C9-8F2246CC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86BF-126E-4F77-A59F-6EA9006EDBD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74-4AF9-4964-89C9-8F2246CC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86BF-126E-4F77-A59F-6EA9006EDBD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74-4AF9-4964-89C9-8F2246CC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86BF-126E-4F77-A59F-6EA9006EDBD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74-4AF9-4964-89C9-8F2246CC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86BF-126E-4F77-A59F-6EA9006EDBD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74-4AF9-4964-89C9-8F2246CC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86BF-126E-4F77-A59F-6EA9006EDBD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74-4AF9-4964-89C9-8F2246CC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86BF-126E-4F77-A59F-6EA9006EDBD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74-4AF9-4964-89C9-8F2246CC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86BF-126E-4F77-A59F-6EA9006EDBD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74-4AF9-4964-89C9-8F2246CC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86BF-126E-4F77-A59F-6EA9006EDBD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111174-4AF9-4964-89C9-8F2246CC6C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A286BF-126E-4F77-A59F-6EA9006EDBD8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111174-4AF9-4964-89C9-8F2246CC6C9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754188" y="701954"/>
            <a:ext cx="7851648" cy="1828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Здоровые зубы</a:t>
            </a:r>
            <a:endParaRPr lang="ru-RU" sz="8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2" descr="D:\Мама\Атестация\зубы\denti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288" y="2844696"/>
            <a:ext cx="7272808" cy="25202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5536" y="214175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/>
              <a:t>МУНИЦИПАЛЬНОЕ АВТОНОМНОЕ ДОШКОЛЬНОЕ ОБРАЗОВАТЕЛЬНОЕ</a:t>
            </a:r>
          </a:p>
          <a:p>
            <a:pPr algn="ctr">
              <a:defRPr/>
            </a:pPr>
            <a:r>
              <a:rPr lang="ru-RU" b="1" dirty="0"/>
              <a:t>УЧРЕЖДЕНИЕ ДЕТСКИЙ САД КОМБИНИРОВАННОГО ВИДА  № 37 «ДРУЖНАЯ СЕМЕЙКА»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567809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Старшая группа № 1 «Умки»</a:t>
            </a:r>
          </a:p>
          <a:p>
            <a:r>
              <a:rPr lang="ru-RU" dirty="0">
                <a:solidFill>
                  <a:schemeClr val="bg1"/>
                </a:solidFill>
              </a:rPr>
              <a:t>Воспитатель: Русских О.А.</a:t>
            </a:r>
          </a:p>
          <a:p>
            <a:r>
              <a:rPr lang="ru-RU" dirty="0"/>
              <a:t>город Нижневартовск</a:t>
            </a:r>
          </a:p>
        </p:txBody>
      </p:sp>
    </p:spTree>
    <p:extLst>
      <p:ext uri="{BB962C8B-B14F-4D97-AF65-F5344CB8AC3E}">
        <p14:creationId xmlns:p14="http://schemas.microsoft.com/office/powerpoint/2010/main" val="60714619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72008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Результаты: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484784"/>
            <a:ext cx="7854696" cy="4968552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800" dirty="0" smtClean="0"/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800" dirty="0" smtClean="0"/>
              <a:t> Дети   владеют  информацией о полезных и вредных продуктах для зубов.</a:t>
            </a:r>
          </a:p>
          <a:p>
            <a:pPr algn="ctr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800" dirty="0" smtClean="0"/>
              <a:t> Дети    проявляют устойчивый интерес к  сохранению своего здоровья.</a:t>
            </a:r>
          </a:p>
          <a:p>
            <a:pPr algn="ctr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800" dirty="0" smtClean="0"/>
              <a:t> Вырос уровень представлений о полезных для здоровья привычках.</a:t>
            </a:r>
          </a:p>
          <a:p>
            <a:pPr algn="ctr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800" dirty="0" smtClean="0"/>
              <a:t> Дети доброжелательно реагируют на стоматолога и спокойно посещают стоматологический кабинет.</a:t>
            </a:r>
          </a:p>
          <a:p>
            <a:pPr algn="ctr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800" dirty="0" smtClean="0"/>
              <a:t> Родители  активно участвовали в воспитательно-образовательном процессе 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116632"/>
            <a:ext cx="2128321" cy="177029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8236" y="1628800"/>
            <a:ext cx="7851648" cy="1828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P10609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5054" y="692696"/>
            <a:ext cx="4008404" cy="31773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P10609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519462"/>
            <a:ext cx="3898725" cy="291635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288165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548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Аннотация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8392" y="1444524"/>
            <a:ext cx="8302752" cy="3676664"/>
          </a:xfrm>
        </p:spPr>
        <p:txBody>
          <a:bodyPr>
            <a:normAutofit fontScale="55000" lnSpcReduction="20000"/>
          </a:bodyPr>
          <a:lstStyle/>
          <a:p>
            <a:pPr marR="45720" lvl="0" algn="ctr">
              <a:lnSpc>
                <a:spcPct val="80000"/>
              </a:lnSpc>
              <a:buClr>
                <a:srgbClr val="0BD0D9"/>
              </a:buClr>
            </a:pPr>
            <a:r>
              <a:rPr lang="ru-RU" sz="5800" dirty="0">
                <a:solidFill>
                  <a:prstClr val="white"/>
                </a:solidFill>
              </a:rPr>
              <a:t>Проект посвящен  расширению знаний детей  о полезных привычках.</a:t>
            </a:r>
          </a:p>
          <a:p>
            <a:pPr marR="45720" lvl="0" algn="ctr">
              <a:lnSpc>
                <a:spcPct val="80000"/>
              </a:lnSpc>
              <a:buClr>
                <a:srgbClr val="0BD0D9"/>
              </a:buClr>
            </a:pPr>
            <a:endParaRPr lang="ru-RU" sz="5800" dirty="0">
              <a:solidFill>
                <a:prstClr val="white"/>
              </a:solidFill>
            </a:endParaRPr>
          </a:p>
          <a:p>
            <a:pPr marR="45720" lvl="0" algn="ctr">
              <a:lnSpc>
                <a:spcPct val="80000"/>
              </a:lnSpc>
              <a:buClr>
                <a:srgbClr val="0BD0D9"/>
              </a:buClr>
            </a:pPr>
            <a:r>
              <a:rPr lang="ru-RU" sz="5800" dirty="0">
                <a:solidFill>
                  <a:prstClr val="white"/>
                </a:solidFill>
              </a:rPr>
              <a:t>В настоящее время сохранение и укрепление здоровья воспитанника является приоритетным направлением образовательной деятельности. Весомую роль имеет при этом формирование у ребёнка привычек здорового образа жизни.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5" descr="http://strana-sovetov.com/images/stories/tip/kids/children-tooth-brushing_bi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4221088"/>
            <a:ext cx="3332369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844180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9361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214736" cy="468052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2800" dirty="0" smtClean="0"/>
              <a:t>Помочь  детям приобрести необходимые знания и умения;</a:t>
            </a:r>
          </a:p>
          <a:p>
            <a:pPr algn="ctr"/>
            <a:endParaRPr lang="ru-RU" dirty="0" smtClean="0"/>
          </a:p>
          <a:p>
            <a:pPr algn="ctr">
              <a:buFont typeface="Wingdings" pitchFamily="2" charset="2"/>
              <a:buChar char="q"/>
            </a:pPr>
            <a:r>
              <a:rPr lang="ru-RU" sz="2800" dirty="0" smtClean="0"/>
              <a:t>Сформировать правильное отношение и привычки, позволяющие сохранять здоровье зубов;</a:t>
            </a:r>
          </a:p>
          <a:p>
            <a:pPr lvl="1"/>
            <a:endParaRPr lang="ru-RU" sz="2800" dirty="0" smtClean="0"/>
          </a:p>
          <a:p>
            <a:pPr lvl="1">
              <a:buFont typeface="Wingdings" pitchFamily="2" charset="2"/>
              <a:buChar char="q"/>
            </a:pPr>
            <a:r>
              <a:rPr lang="ru-RU" sz="2800" dirty="0" smtClean="0"/>
              <a:t>Обучать воспитанников методам профилактики кариеса и других заболеваний ротовой полости.</a:t>
            </a:r>
            <a:endParaRPr lang="ru-RU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864096"/>
          </a:xfrm>
        </p:spPr>
        <p:txBody>
          <a:bodyPr/>
          <a:lstStyle/>
          <a:p>
            <a:pPr algn="ctr"/>
            <a:r>
              <a:rPr lang="ru-RU" dirty="0" smtClean="0"/>
              <a:t>Вид проекта: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4615" y="1497140"/>
            <a:ext cx="8352928" cy="489654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800" dirty="0" smtClean="0"/>
              <a:t>По количеству участников – </a:t>
            </a: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коллективный</a:t>
            </a:r>
            <a:r>
              <a:rPr lang="ru-RU" sz="2800" dirty="0" smtClean="0"/>
              <a:t>;</a:t>
            </a:r>
          </a:p>
          <a:p>
            <a:pPr>
              <a:lnSpc>
                <a:spcPct val="80000"/>
              </a:lnSpc>
            </a:pPr>
            <a:endParaRPr lang="ru-RU" sz="2800" dirty="0" smtClean="0"/>
          </a:p>
          <a:p>
            <a:pPr algn="ctr">
              <a:lnSpc>
                <a:spcPct val="80000"/>
              </a:lnSpc>
            </a:pPr>
            <a:r>
              <a:rPr lang="ru-RU" sz="2800" dirty="0" smtClean="0"/>
              <a:t>По приоритету метода – </a:t>
            </a: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познавательно - практический</a:t>
            </a:r>
            <a:r>
              <a:rPr lang="ru-RU" sz="2800" dirty="0" smtClean="0"/>
              <a:t>;</a:t>
            </a:r>
          </a:p>
          <a:p>
            <a:pPr>
              <a:lnSpc>
                <a:spcPct val="80000"/>
              </a:lnSpc>
            </a:pPr>
            <a:endParaRPr lang="ru-RU" sz="2800" dirty="0" smtClean="0"/>
          </a:p>
          <a:p>
            <a:pPr>
              <a:lnSpc>
                <a:spcPct val="80000"/>
              </a:lnSpc>
            </a:pPr>
            <a:r>
              <a:rPr lang="ru-RU" sz="2800" dirty="0" smtClean="0"/>
              <a:t>По продолжительности –  </a:t>
            </a: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краткосрочный</a:t>
            </a:r>
          </a:p>
          <a:p>
            <a:pPr>
              <a:lnSpc>
                <a:spcPct val="80000"/>
              </a:lnSpc>
            </a:pPr>
            <a:endParaRPr lang="ru-RU" sz="32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l">
              <a:lnSpc>
                <a:spcPct val="80000"/>
              </a:lnSpc>
            </a:pP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Участники</a:t>
            </a:r>
            <a:r>
              <a:rPr lang="ru-RU" sz="2800" dirty="0" smtClean="0"/>
              <a:t>: </a:t>
            </a:r>
            <a:endParaRPr lang="ru-RU" sz="2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</a:pPr>
            <a:r>
              <a:rPr lang="ru-RU" sz="2800" dirty="0" smtClean="0"/>
              <a:t>дети старшей  группы «Умки», </a:t>
            </a:r>
          </a:p>
          <a:p>
            <a:pPr algn="ctr">
              <a:lnSpc>
                <a:spcPct val="80000"/>
              </a:lnSpc>
            </a:pPr>
            <a:r>
              <a:rPr lang="ru-RU" sz="2800" dirty="0" smtClean="0"/>
              <a:t>воспитатели, </a:t>
            </a:r>
          </a:p>
          <a:p>
            <a:pPr algn="ctr">
              <a:lnSpc>
                <a:spcPct val="80000"/>
              </a:lnSpc>
            </a:pPr>
            <a:r>
              <a:rPr lang="ru-RU" sz="2800" dirty="0" smtClean="0"/>
              <a:t>родители группы.</a:t>
            </a:r>
          </a:p>
          <a:p>
            <a:pPr algn="ctr"/>
            <a:endParaRPr lang="ru-RU" sz="28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215064" cy="122413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I</a:t>
            </a:r>
            <a:r>
              <a:rPr lang="ru-RU" sz="4000" dirty="0" smtClean="0"/>
              <a:t> </a:t>
            </a:r>
            <a:r>
              <a:rPr lang="ru-RU" sz="4000" dirty="0" err="1" smtClean="0"/>
              <a:t>этап:Постановка</a:t>
            </a:r>
            <a:r>
              <a:rPr lang="ru-RU" sz="4000" dirty="0" smtClean="0"/>
              <a:t> проблемы , определение цели и задачи работы.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60848"/>
            <a:ext cx="7854696" cy="44644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Проблема  заключается в поиске эффективных средств формирования привычек здорового образа жизни у старших дошкольников.</a:t>
            </a:r>
          </a:p>
          <a:p>
            <a:pPr algn="ctr"/>
            <a:r>
              <a:rPr lang="ru-RU" i="1" dirty="0" smtClean="0"/>
              <a:t>Гипотеза</a:t>
            </a:r>
            <a:r>
              <a:rPr lang="ru-RU" dirty="0" smtClean="0"/>
              <a:t>: можно предположить , что посредством включения в работу с воспитанниками алгоритма формирования устойчивых привычек здорового образа жизни можно выработать осознанное отношение к заботе о здоровье у старших дошкольников.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8516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854696" cy="500852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2400" dirty="0" smtClean="0"/>
              <a:t> Формировать у воспитанников  знания и  представления о полезных и вредных привычках здорового образа жизни, их влиянии на состояние здоровья человека.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dirty="0" smtClean="0"/>
              <a:t>Способствовать формированию у воспитанников правильных и осознанных  действий, направленных на заботу о своём здоровье.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dirty="0" smtClean="0"/>
              <a:t>Развивать коммуникативные качества воспитанников  в процессе общения со сверстниками.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dirty="0" smtClean="0"/>
              <a:t>Воспитывать бережное отношение к своему здоровью, на основе соблюдения полезных привычек.</a:t>
            </a:r>
            <a:endParaRPr lang="ru-RU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851648" cy="86409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Предполагаемый результат: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72816"/>
            <a:ext cx="8215064" cy="46085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dirty="0" smtClean="0"/>
              <a:t>Повышение  у детей уровня знаний  и  представлений о вредных и полезных привычках.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dirty="0" smtClean="0"/>
              <a:t> Активное  использование в речи  детей словаря по теме «Здоровые зубы».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dirty="0" smtClean="0"/>
              <a:t>  Проявление у детей   устойчивого интереса к  сохранению своего здоровья.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51648" cy="72008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II</a:t>
            </a:r>
            <a:r>
              <a:rPr lang="ru-RU" sz="4400" dirty="0" smtClean="0"/>
              <a:t> </a:t>
            </a:r>
            <a:r>
              <a:rPr lang="ru-RU" sz="4400" dirty="0" err="1" smtClean="0"/>
              <a:t>Этап:Виды</a:t>
            </a:r>
            <a:r>
              <a:rPr lang="ru-RU" sz="4400" dirty="0" smtClean="0"/>
              <a:t> деятельности: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780928"/>
            <a:ext cx="7854696" cy="220020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Сбор, анализ и систематизация информации</a:t>
            </a:r>
            <a:endParaRPr lang="ru-RU" sz="4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Скругленный прямоугольник 46"/>
          <p:cNvSpPr/>
          <p:nvPr/>
        </p:nvSpPr>
        <p:spPr>
          <a:xfrm>
            <a:off x="3131840" y="5517232"/>
            <a:ext cx="3600400" cy="1080120"/>
          </a:xfrm>
          <a:prstGeom prst="round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7000892" y="4005064"/>
            <a:ext cx="1857388" cy="2067142"/>
          </a:xfrm>
          <a:prstGeom prst="round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79512" y="4293096"/>
            <a:ext cx="2808312" cy="2071678"/>
          </a:xfrm>
          <a:prstGeom prst="roundRect">
            <a:avLst>
              <a:gd name="adj" fmla="val 16054"/>
            </a:avLst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79512" y="620688"/>
            <a:ext cx="2214578" cy="3214710"/>
          </a:xfrm>
          <a:prstGeom prst="round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79512" y="1124744"/>
            <a:ext cx="22859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Игровая деятельность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игры: «Поликлиника».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игры» : «Профессии», «Покажи образ», «Наши чувства», «Зубики», «Что хорошо и что плохо для зубов».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Подвижные игры: «Изобрази животного», «Угадай и покажи».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83768" y="980728"/>
            <a:ext cx="4032448" cy="252028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660232" y="548680"/>
            <a:ext cx="2214578" cy="3096344"/>
          </a:xfrm>
          <a:prstGeom prst="round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2"/>
          <p:cNvSpPr txBox="1">
            <a:spLocks/>
          </p:cNvSpPr>
          <p:nvPr/>
        </p:nvSpPr>
        <p:spPr bwMode="auto">
          <a:xfrm>
            <a:off x="700086" y="0"/>
            <a:ext cx="8443914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Системная паутинка по проекту «З</a:t>
            </a:r>
            <a:r>
              <a:rPr lang="ru-RU" sz="3200" b="1" kern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доровые</a:t>
            </a:r>
            <a:r>
              <a:rPr lang="ru-RU" sz="32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зубы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»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4005064"/>
            <a:ext cx="28575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/>
                <a:ea typeface="Times New Roman"/>
              </a:rPr>
              <a:t>Тема: </a:t>
            </a:r>
            <a:r>
              <a:rPr lang="ru-RU" sz="2400" b="1" dirty="0" smtClean="0">
                <a:solidFill>
                  <a:srgbClr val="92D050"/>
                </a:solidFill>
                <a:latin typeface="Times New Roman"/>
                <a:ea typeface="Times New Roman"/>
              </a:rPr>
              <a:t>«Здоровые   зубы».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764704"/>
            <a:ext cx="4032448" cy="3024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364807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2000" b="1" dirty="0" smtClean="0">
                <a:solidFill>
                  <a:srgbClr val="92D050"/>
                </a:solidFill>
                <a:latin typeface="Times New Roman"/>
                <a:ea typeface="Times New Roman"/>
              </a:rPr>
              <a:t>Развитие речи</a:t>
            </a:r>
            <a:endParaRPr lang="ru-RU" sz="2000" dirty="0" smtClean="0">
              <a:solidFill>
                <a:srgbClr val="92D05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buFont typeface="Wingdings" pitchFamily="2" charset="2"/>
              <a:buChar char="ü"/>
              <a:tabLst>
                <a:tab pos="4648200" algn="l"/>
              </a:tabLst>
            </a:pPr>
            <a:r>
              <a:rPr lang="ru-RU" sz="1200" b="1" dirty="0" smtClean="0">
                <a:latin typeface="Times New Roman"/>
                <a:ea typeface="Times New Roman"/>
              </a:rPr>
              <a:t>  </a:t>
            </a:r>
            <a:r>
              <a:rPr lang="ru-RU" sz="1200" dirty="0" smtClean="0">
                <a:latin typeface="Times New Roman"/>
                <a:ea typeface="Times New Roman"/>
              </a:rPr>
              <a:t>Беседы:  </a:t>
            </a:r>
            <a:r>
              <a:rPr lang="ru-RU" sz="1200" b="1" dirty="0" smtClean="0">
                <a:latin typeface="Times New Roman"/>
                <a:ea typeface="Times New Roman"/>
              </a:rPr>
              <a:t> </a:t>
            </a:r>
            <a:r>
              <a:rPr lang="ru-RU" sz="1200" dirty="0" smtClean="0">
                <a:latin typeface="Times New Roman"/>
                <a:ea typeface="Times New Roman"/>
              </a:rPr>
              <a:t> </a:t>
            </a:r>
          </a:p>
          <a:p>
            <a:pPr algn="ctr">
              <a:spcAft>
                <a:spcPts val="0"/>
              </a:spcAft>
              <a:tabLst>
                <a:tab pos="4648200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«Кому нужны какие зубы», </a:t>
            </a:r>
          </a:p>
          <a:p>
            <a:pPr algn="ctr">
              <a:spcAft>
                <a:spcPts val="0"/>
              </a:spcAft>
              <a:tabLst>
                <a:tab pos="4648200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«  Профессия», «полезные и вредные продукты для зубов».</a:t>
            </a:r>
          </a:p>
          <a:p>
            <a:pPr algn="ctr">
              <a:spcAft>
                <a:spcPts val="0"/>
              </a:spcAft>
              <a:buFont typeface="Wingdings" pitchFamily="2" charset="2"/>
              <a:buChar char="ü"/>
              <a:tabLst>
                <a:tab pos="4648200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Просмотр и обсуждение презентации «Почему нужно чистить зубы».</a:t>
            </a:r>
          </a:p>
          <a:p>
            <a:pPr algn="ctr">
              <a:spcAft>
                <a:spcPts val="0"/>
              </a:spcAft>
              <a:buFont typeface="Wingdings" pitchFamily="2" charset="2"/>
              <a:buChar char="ü"/>
              <a:tabLst>
                <a:tab pos="4648200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Составление рассказа «Моя зубная щётка»..</a:t>
            </a:r>
          </a:p>
          <a:p>
            <a:pPr algn="ctr">
              <a:spcAft>
                <a:spcPts val="0"/>
              </a:spcAft>
              <a:buFont typeface="Wingdings" pitchFamily="2" charset="2"/>
              <a:buChar char="ü"/>
              <a:tabLst>
                <a:tab pos="364807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Чтение «Про мальчика у которого не было зубов» ,</a:t>
            </a:r>
          </a:p>
          <a:p>
            <a:pPr algn="ctr">
              <a:spcAft>
                <a:spcPts val="0"/>
              </a:spcAft>
              <a:tabLst>
                <a:tab pos="364807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« Зубик Зазнайка», «Про царя у которого не было зубов».</a:t>
            </a:r>
          </a:p>
          <a:p>
            <a:pPr algn="ctr">
              <a:spcAft>
                <a:spcPts val="0"/>
              </a:spcAft>
              <a:tabLst>
                <a:tab pos="364807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Прослушивание аудио записи «Королева Зубная щетка»</a:t>
            </a:r>
          </a:p>
          <a:p>
            <a:pPr algn="ctr">
              <a:spcAft>
                <a:spcPts val="0"/>
              </a:spcAft>
              <a:buFont typeface="Wingdings" pitchFamily="2" charset="2"/>
              <a:buChar char="ü"/>
              <a:tabLst>
                <a:tab pos="3648075" algn="l"/>
              </a:tabLst>
            </a:pPr>
            <a:r>
              <a:rPr lang="ru-RU" sz="1200" dirty="0" smtClean="0">
                <a:latin typeface="Times New Roman"/>
                <a:ea typeface="Times New Roman"/>
              </a:rPr>
              <a:t>Разучивание физкультминуток и пальчиковых игр по теме.</a:t>
            </a:r>
          </a:p>
          <a:p>
            <a:pPr algn="ctr"/>
            <a:endParaRPr lang="ru-RU" sz="1200" dirty="0"/>
          </a:p>
        </p:txBody>
      </p:sp>
      <p:sp>
        <p:nvSpPr>
          <p:cNvPr id="15" name="Стрелка вверх 14"/>
          <p:cNvSpPr/>
          <p:nvPr/>
        </p:nvSpPr>
        <p:spPr>
          <a:xfrm>
            <a:off x="4499992" y="3429000"/>
            <a:ext cx="214314" cy="428628"/>
          </a:xfrm>
          <a:prstGeom prst="up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57158" y="714357"/>
            <a:ext cx="221457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4057650" algn="l"/>
                <a:tab pos="7315200" algn="l"/>
              </a:tabLst>
            </a:pPr>
            <a:endParaRPr lang="ru-RU" sz="1600" b="1" dirty="0" smtClean="0">
              <a:solidFill>
                <a:srgbClr val="92D05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4057650" algn="l"/>
                <a:tab pos="7315200" algn="l"/>
              </a:tabLst>
            </a:pPr>
            <a:endParaRPr lang="ru-RU" b="1" dirty="0" smtClean="0">
              <a:solidFill>
                <a:srgbClr val="92D050"/>
              </a:solidFill>
              <a:latin typeface="Times New Roman"/>
              <a:ea typeface="Times New Roman"/>
            </a:endParaRPr>
          </a:p>
        </p:txBody>
      </p:sp>
      <p:sp>
        <p:nvSpPr>
          <p:cNvPr id="27" name="Стрелка вправо 26"/>
          <p:cNvSpPr/>
          <p:nvPr/>
        </p:nvSpPr>
        <p:spPr>
          <a:xfrm rot="19355262">
            <a:off x="5752310" y="3629989"/>
            <a:ext cx="515063" cy="267174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6660232" y="877362"/>
            <a:ext cx="2160240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485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Художественно-изобразительная                   деятельность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72485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Рисование «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полезно и что вредно для зубов».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7248525" algn="l"/>
              </a:tabLst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«Весёлые рожицы».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72485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Аппликация: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248525" algn="l"/>
              </a:tabLs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«Моя зубная щётка».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7248525" algn="l"/>
              </a:tabLs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Лепка: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2485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«Здоровый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больной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зубик».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(солённое тесто).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12025733">
            <a:off x="2771800" y="3717032"/>
            <a:ext cx="515063" cy="262313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251520" y="4437112"/>
            <a:ext cx="26774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Театрализованная деятельность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Инсценировка стихотворения Фадеевой «Лечим зубы».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Режиссёрские игры: «У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Хрюши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болят зубы».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Игры-упражнения для передачи эмоций мимикой.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трелка вправо 39"/>
          <p:cNvSpPr/>
          <p:nvPr/>
        </p:nvSpPr>
        <p:spPr>
          <a:xfrm rot="8435923">
            <a:off x="3084551" y="4786795"/>
            <a:ext cx="515063" cy="262313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7092280" y="4005064"/>
            <a:ext cx="16430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Работа с родителями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Консультации: «Как сохранить зубы здоровыми и красивыми», «Профилактика кариеса».</a:t>
            </a:r>
          </a:p>
        </p:txBody>
      </p:sp>
      <p:sp>
        <p:nvSpPr>
          <p:cNvPr id="43" name="Стрелка вправо 42"/>
          <p:cNvSpPr/>
          <p:nvPr/>
        </p:nvSpPr>
        <p:spPr>
          <a:xfrm rot="4737535">
            <a:off x="4420509" y="4943879"/>
            <a:ext cx="515063" cy="262313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3059832" y="5517232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Конструктивная деятельность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 строительного материала :  «Больница»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Скорая помощь . (складывание из бумаги)</a:t>
            </a:r>
          </a:p>
        </p:txBody>
      </p:sp>
      <p:sp>
        <p:nvSpPr>
          <p:cNvPr id="48" name="Стрелка вправо 47"/>
          <p:cNvSpPr/>
          <p:nvPr/>
        </p:nvSpPr>
        <p:spPr>
          <a:xfrm rot="1511541">
            <a:off x="5827469" y="4750282"/>
            <a:ext cx="515063" cy="262313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57158" y="714356"/>
            <a:ext cx="221457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4057650" algn="l"/>
                <a:tab pos="7315200" algn="l"/>
              </a:tabLst>
            </a:pPr>
            <a:endParaRPr lang="ru-RU" sz="1600" b="1" dirty="0" smtClean="0">
              <a:solidFill>
                <a:srgbClr val="92D05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4057650" algn="l"/>
                <a:tab pos="7315200" algn="l"/>
              </a:tabLst>
            </a:pPr>
            <a:endParaRPr lang="ru-RU" b="1" dirty="0" smtClean="0">
              <a:solidFill>
                <a:srgbClr val="92D05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531</TotalTime>
  <Words>521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Constantia</vt:lpstr>
      <vt:lpstr>Times New Roman</vt:lpstr>
      <vt:lpstr>Wingdings</vt:lpstr>
      <vt:lpstr>Wingdings 2</vt:lpstr>
      <vt:lpstr>Поток</vt:lpstr>
      <vt:lpstr>Здоровые зубы</vt:lpstr>
      <vt:lpstr>Аннотация</vt:lpstr>
      <vt:lpstr>Задачи проекта:</vt:lpstr>
      <vt:lpstr>Вид проекта:</vt:lpstr>
      <vt:lpstr>I этап:Постановка проблемы , определение цели и задачи работы.</vt:lpstr>
      <vt:lpstr>Задачи:</vt:lpstr>
      <vt:lpstr>Предполагаемый результат:</vt:lpstr>
      <vt:lpstr>II Этап:Виды деятельности:</vt:lpstr>
      <vt:lpstr>Презентация PowerPoint</vt:lpstr>
      <vt:lpstr>Результаты: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ВОЛОДЯ</dc:creator>
  <cp:lastModifiedBy>ВОЛОДЯ</cp:lastModifiedBy>
  <cp:revision>78</cp:revision>
  <dcterms:created xsi:type="dcterms:W3CDTF">2013-02-14T10:28:56Z</dcterms:created>
  <dcterms:modified xsi:type="dcterms:W3CDTF">2015-05-12T15:51:07Z</dcterms:modified>
</cp:coreProperties>
</file>