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5489-9FE3-49EC-9F7C-EAB48318A7DD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6EB9-841D-4141-AE45-524DC69F1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659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5489-9FE3-49EC-9F7C-EAB48318A7DD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6EB9-841D-4141-AE45-524DC69F1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500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5489-9FE3-49EC-9F7C-EAB48318A7DD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6EB9-841D-4141-AE45-524DC69F1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390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5489-9FE3-49EC-9F7C-EAB48318A7DD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6EB9-841D-4141-AE45-524DC69F1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605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5489-9FE3-49EC-9F7C-EAB48318A7DD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6EB9-841D-4141-AE45-524DC69F1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225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5489-9FE3-49EC-9F7C-EAB48318A7DD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6EB9-841D-4141-AE45-524DC69F1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683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5489-9FE3-49EC-9F7C-EAB48318A7DD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6EB9-841D-4141-AE45-524DC69F1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343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5489-9FE3-49EC-9F7C-EAB48318A7DD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6EB9-841D-4141-AE45-524DC69F1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141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5489-9FE3-49EC-9F7C-EAB48318A7DD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6EB9-841D-4141-AE45-524DC69F1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082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5489-9FE3-49EC-9F7C-EAB48318A7DD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6EB9-841D-4141-AE45-524DC69F1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049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5489-9FE3-49EC-9F7C-EAB48318A7DD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6EB9-841D-4141-AE45-524DC69F1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879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D5489-9FE3-49EC-9F7C-EAB48318A7DD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66EB9-841D-4141-AE45-524DC69F1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95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252028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Рекомендации  для родителей по чтению художественной литературы детям 3-4 лет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r>
              <a:rPr lang="ru-RU" dirty="0" err="1" smtClean="0"/>
              <a:t>Состо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636912"/>
            <a:ext cx="4104456" cy="325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03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0716" y="332655"/>
            <a:ext cx="74888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spcAft>
                <a:spcPts val="0"/>
              </a:spcAft>
            </a:pPr>
            <a:r>
              <a:rPr lang="ru-RU" sz="2800" b="1" i="1" dirty="0" smtClean="0">
                <a:solidFill>
                  <a:srgbClr val="000000"/>
                </a:solidFill>
                <a:effectLst/>
                <a:ea typeface="Times New Roman"/>
              </a:rPr>
              <a:t>Правила, которые сделают чтение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endParaRPr lang="ru-RU" sz="2800" b="1" i="1" dirty="0">
              <a:solidFill>
                <a:srgbClr val="000000"/>
              </a:solidFill>
              <a:ea typeface="Times New Roman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ru-RU" sz="2800" b="1" i="1" dirty="0" smtClean="0">
                <a:solidFill>
                  <a:srgbClr val="000000"/>
                </a:solidFill>
                <a:effectLst/>
                <a:ea typeface="Times New Roman"/>
              </a:rPr>
              <a:t> вслух привлекательным: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endParaRPr lang="ru-RU" sz="2800" b="1" i="1" dirty="0">
              <a:solidFill>
                <a:srgbClr val="000000"/>
              </a:solidFill>
              <a:ea typeface="Times New Roman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endParaRPr lang="ru-RU" sz="2800" b="1" i="1" dirty="0" smtClean="0">
              <a:solidFill>
                <a:srgbClr val="000000"/>
              </a:solidFill>
              <a:effectLst/>
              <a:ea typeface="Times New Roman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endParaRPr lang="ru-RU" sz="2800" b="1" i="1" dirty="0">
              <a:solidFill>
                <a:srgbClr val="000000"/>
              </a:solidFill>
              <a:ea typeface="Times New Roman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endParaRPr lang="ru-RU" sz="2800" b="1" i="1" dirty="0" smtClean="0">
              <a:solidFill>
                <a:srgbClr val="000000"/>
              </a:solidFill>
              <a:effectLst/>
              <a:ea typeface="Times New Roman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endParaRPr lang="ru-RU" sz="2800" dirty="0">
              <a:effectLst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317540"/>
            <a:ext cx="6246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Times New Roman"/>
              </a:rPr>
              <a:t>1. Показывайте ребёнку, что чтение вслух доставляет вам удовольствие. </a:t>
            </a:r>
          </a:p>
          <a:p>
            <a:endParaRPr lang="ru-RU" dirty="0">
              <a:solidFill>
                <a:srgbClr val="000000"/>
              </a:solidFill>
              <a:latin typeface="Arial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348881"/>
            <a:ext cx="6246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2</a:t>
            </a: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Times New Roman"/>
              </a:rPr>
              <a:t>. Во время чтения сохраняйте зрительный контакт с ребёнком. </a:t>
            </a:r>
          </a:p>
          <a:p>
            <a:endParaRPr lang="ru-RU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272211"/>
            <a:ext cx="64087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3</a:t>
            </a: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Times New Roman"/>
              </a:rPr>
              <a:t>. Читайте детям неторопливо, но и не монотонно, старайтесь передать музыку ритмической речи. Ритм, музыка речи чарует ребёнка, они наслаждаются 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Times New Roman"/>
              </a:rPr>
              <a:t>ритмом стиха. </a:t>
            </a:r>
            <a:br>
              <a:rPr lang="ru-RU" dirty="0" smtClean="0">
                <a:solidFill>
                  <a:srgbClr val="000000"/>
                </a:solidFill>
                <a:effectLst/>
                <a:latin typeface="Arial"/>
                <a:ea typeface="Times New Roman"/>
              </a:rPr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94379"/>
            <a:ext cx="3059832" cy="2563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08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4526" y="678810"/>
            <a:ext cx="8064896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Играйте голосом: читайте то быстрее, то медленнее, то громко, то 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тихо - в зависимости от содержания текста.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тарайтесь передать голосом характер персонажей, а также смешную или грустную ситуацию, но не «перебарщивайте». 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endParaRPr lang="ru-RU" sz="20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endParaRPr lang="ru-RU" sz="20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endParaRPr lang="ru-RU" sz="20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endParaRPr lang="ru-RU" sz="2000" dirty="0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684251"/>
            <a:ext cx="5800404" cy="394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3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7848872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5</a:t>
            </a: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Times New Roman"/>
              </a:rPr>
              <a:t>. Не уговаривайте послушать, а «соблазняйте» его. Полезная уловка: позвольте ребёнку самому выбирать книги. 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endParaRPr lang="ru-RU" sz="2800" dirty="0" smtClean="0">
              <a:solidFill>
                <a:srgbClr val="000000"/>
              </a:solidFill>
              <a:latin typeface="Arial"/>
              <a:ea typeface="Times New Roman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endParaRPr lang="ru-RU" sz="2800" dirty="0">
              <a:solidFill>
                <a:srgbClr val="000000"/>
              </a:solidFill>
              <a:latin typeface="Arial"/>
              <a:ea typeface="Times New Roman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endParaRPr lang="ru-RU" sz="2800" dirty="0">
              <a:solidFill>
                <a:srgbClr val="000000"/>
              </a:solidFill>
              <a:latin typeface="Arial"/>
              <a:ea typeface="Times New Roman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endParaRPr lang="ru-RU" sz="2800" dirty="0" smtClean="0">
              <a:solidFill>
                <a:srgbClr val="000000"/>
              </a:solidFill>
              <a:effectLst/>
              <a:latin typeface="Arial"/>
              <a:ea typeface="Times New Roman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endParaRPr lang="ru-RU" sz="2800" dirty="0">
              <a:solidFill>
                <a:srgbClr val="000000"/>
              </a:solidFill>
              <a:latin typeface="Arial"/>
              <a:ea typeface="Times New Roman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endParaRPr lang="ru-RU" sz="2800" dirty="0" smtClean="0">
              <a:solidFill>
                <a:srgbClr val="000000"/>
              </a:solidFill>
              <a:effectLst/>
              <a:latin typeface="Arial"/>
              <a:ea typeface="Times New Roman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endParaRPr lang="ru-RU" sz="2800" dirty="0">
              <a:solidFill>
                <a:srgbClr val="000000"/>
              </a:solidFill>
              <a:latin typeface="Arial"/>
              <a:ea typeface="Times New Roman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endParaRPr lang="ru-RU" sz="2800" dirty="0" smtClean="0">
              <a:solidFill>
                <a:srgbClr val="000000"/>
              </a:solidFill>
              <a:effectLst/>
              <a:latin typeface="Arial"/>
              <a:ea typeface="Times New Roman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endParaRPr lang="ru-RU" sz="2800" dirty="0">
              <a:solidFill>
                <a:srgbClr val="000000"/>
              </a:solidFill>
              <a:latin typeface="Arial"/>
              <a:ea typeface="Times New Roman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endParaRPr lang="ru-RU" sz="2800" dirty="0" smtClean="0">
              <a:solidFill>
                <a:srgbClr val="000000"/>
              </a:solidFill>
              <a:effectLst/>
              <a:latin typeface="Arial"/>
              <a:ea typeface="Times New Roman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endParaRPr lang="ru-RU" sz="2800" dirty="0" smtClean="0">
              <a:solidFill>
                <a:srgbClr val="000000"/>
              </a:solidFill>
              <a:effectLst/>
              <a:latin typeface="Arial"/>
              <a:ea typeface="Times New Roman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endParaRPr lang="ru-RU" sz="2800" dirty="0">
              <a:solidFill>
                <a:srgbClr val="000000"/>
              </a:solidFill>
              <a:latin typeface="Arial"/>
              <a:ea typeface="Times New Roman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endParaRPr lang="ru-RU" sz="2800" dirty="0" smtClean="0">
              <a:solidFill>
                <a:srgbClr val="000000"/>
              </a:solidFill>
              <a:effectLst/>
              <a:latin typeface="Arial"/>
              <a:ea typeface="Times New Roman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endParaRPr lang="ru-RU" sz="2800" dirty="0">
              <a:solidFill>
                <a:srgbClr val="000000"/>
              </a:solidFill>
              <a:latin typeface="Arial"/>
              <a:ea typeface="Times New Roman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endParaRPr lang="ru-RU" sz="2800" dirty="0" smtClean="0">
              <a:solidFill>
                <a:srgbClr val="000000"/>
              </a:solidFill>
              <a:effectLst/>
              <a:latin typeface="Arial"/>
              <a:ea typeface="Times New Roman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endParaRPr lang="ru-RU" sz="2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244444"/>
            <a:ext cx="756084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6</a:t>
            </a: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Times New Roman"/>
              </a:rPr>
              <a:t>. Читайте сказки всегда, когда ребёнок хочет их слушать. Может быть, для родителей это и скучновато, но для него - нет. 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0579" y="2110065"/>
            <a:ext cx="810186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7</a:t>
            </a: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Times New Roman"/>
              </a:rPr>
              <a:t>. Демонстрируйте ребенку уважение к книге. Ребёнок должен знать, что книга - это не игрушка, не крыша для кукольного домика, и не повозка, которую можно возить по комнате. Приучайте детей аккуратно обращаться с ней.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Arial"/>
              <a:ea typeface="Times New Roman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effectLst/>
              <a:latin typeface="Arial"/>
              <a:ea typeface="Times New Roman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Arial"/>
              <a:ea typeface="Times New Roman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effectLst/>
              <a:latin typeface="Arial"/>
              <a:ea typeface="Times New Roman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Times New Roman"/>
              </a:rPr>
              <a:t> 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endParaRPr lang="ru-RU" sz="2800" dirty="0">
              <a:solidFill>
                <a:srgbClr val="000000"/>
              </a:solidFill>
              <a:latin typeface="Arial"/>
              <a:ea typeface="Times New Roman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endParaRPr lang="ru-RU" sz="2800" dirty="0">
              <a:solidFill>
                <a:srgbClr val="000000"/>
              </a:solidFill>
              <a:latin typeface="Arial"/>
              <a:ea typeface="Times New Roman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endParaRPr lang="ru-RU" sz="2800" dirty="0" smtClean="0">
              <a:solidFill>
                <a:srgbClr val="000000"/>
              </a:solidFill>
              <a:latin typeface="Arial"/>
              <a:ea typeface="Times New Roman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endParaRPr lang="ru-RU" sz="2000" dirty="0" smtClean="0">
              <a:effectLst/>
              <a:latin typeface="Times New Roman"/>
              <a:ea typeface="Times New Roman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endParaRPr lang="ru-RU" sz="2000" dirty="0" smtClean="0">
              <a:effectLst/>
              <a:latin typeface="Times New Roman"/>
              <a:ea typeface="Times New Roman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endParaRPr lang="ru-RU" sz="2800" dirty="0">
              <a:latin typeface="Times New Roman"/>
              <a:ea typeface="Times New Roman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endParaRPr lang="ru-RU" sz="28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068960"/>
            <a:ext cx="5748870" cy="347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99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3183293"/>
            <a:ext cx="4276527" cy="351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0296" y="620688"/>
            <a:ext cx="7632848" cy="2593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500"/>
              </a:lnSpc>
            </a:pPr>
            <a:r>
              <a:rPr lang="ru-RU" sz="2800" dirty="0">
                <a:solidFill>
                  <a:srgbClr val="000000"/>
                </a:solidFill>
                <a:latin typeface="Arial"/>
                <a:ea typeface="Times New Roman"/>
              </a:rPr>
              <a:t>Дорогие родители </a:t>
            </a:r>
            <a:r>
              <a:rPr lang="ru-RU" sz="2800" dirty="0" smtClean="0">
                <a:solidFill>
                  <a:srgbClr val="000000"/>
                </a:solidFill>
                <a:latin typeface="Arial"/>
                <a:ea typeface="Times New Roman"/>
              </a:rPr>
              <a:t>с нашей помощью наши </a:t>
            </a:r>
          </a:p>
          <a:p>
            <a:pPr lvl="0">
              <a:lnSpc>
                <a:spcPts val="1500"/>
              </a:lnSpc>
            </a:pPr>
            <a:endParaRPr lang="ru-RU" sz="2800" dirty="0" smtClean="0">
              <a:solidFill>
                <a:srgbClr val="000000"/>
              </a:solidFill>
              <a:latin typeface="Arial"/>
              <a:ea typeface="Times New Roman"/>
            </a:endParaRPr>
          </a:p>
          <a:p>
            <a:pPr lvl="0">
              <a:lnSpc>
                <a:spcPts val="1500"/>
              </a:lnSpc>
            </a:pPr>
            <a:endParaRPr lang="ru-RU" sz="2800" dirty="0">
              <a:solidFill>
                <a:srgbClr val="000000"/>
              </a:solidFill>
              <a:latin typeface="Arial"/>
              <a:ea typeface="Times New Roman"/>
            </a:endParaRPr>
          </a:p>
          <a:p>
            <a:pPr lvl="0">
              <a:lnSpc>
                <a:spcPts val="1500"/>
              </a:lnSpc>
            </a:pPr>
            <a:r>
              <a:rPr lang="ru-RU" sz="2800" dirty="0" smtClean="0">
                <a:solidFill>
                  <a:srgbClr val="000000"/>
                </a:solidFill>
                <a:latin typeface="Arial"/>
                <a:ea typeface="Times New Roman"/>
              </a:rPr>
              <a:t>дети откроют  удивительный и сказочный </a:t>
            </a:r>
          </a:p>
          <a:p>
            <a:pPr lvl="0">
              <a:lnSpc>
                <a:spcPts val="1500"/>
              </a:lnSpc>
            </a:pPr>
            <a:endParaRPr lang="ru-RU" sz="2800" dirty="0">
              <a:solidFill>
                <a:srgbClr val="000000"/>
              </a:solidFill>
              <a:latin typeface="Arial"/>
              <a:ea typeface="Times New Roman"/>
            </a:endParaRPr>
          </a:p>
          <a:p>
            <a:pPr lvl="0">
              <a:lnSpc>
                <a:spcPts val="1500"/>
              </a:lnSpc>
            </a:pPr>
            <a:endParaRPr lang="ru-RU" sz="2800" dirty="0" smtClean="0">
              <a:solidFill>
                <a:srgbClr val="000000"/>
              </a:solidFill>
              <a:latin typeface="Arial"/>
              <a:ea typeface="Times New Roman"/>
            </a:endParaRPr>
          </a:p>
          <a:p>
            <a:pPr lvl="0">
              <a:lnSpc>
                <a:spcPts val="1500"/>
              </a:lnSpc>
            </a:pPr>
            <a:r>
              <a:rPr lang="ru-RU" sz="2800" dirty="0" smtClean="0">
                <a:solidFill>
                  <a:srgbClr val="000000"/>
                </a:solidFill>
                <a:latin typeface="Arial"/>
                <a:ea typeface="Times New Roman"/>
              </a:rPr>
              <a:t>мир книг!!!</a:t>
            </a:r>
          </a:p>
          <a:p>
            <a:pPr lvl="0">
              <a:lnSpc>
                <a:spcPts val="1500"/>
              </a:lnSpc>
            </a:pPr>
            <a:endParaRPr lang="ru-RU" sz="2800" dirty="0">
              <a:solidFill>
                <a:srgbClr val="000000"/>
              </a:solidFill>
              <a:latin typeface="Arial"/>
              <a:ea typeface="Times New Roman"/>
            </a:endParaRPr>
          </a:p>
          <a:p>
            <a:pPr lvl="0">
              <a:lnSpc>
                <a:spcPts val="1500"/>
              </a:lnSpc>
            </a:pPr>
            <a:endParaRPr lang="ru-RU" sz="28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>
              <a:lnSpc>
                <a:spcPts val="1500"/>
              </a:lnSpc>
            </a:pPr>
            <a:endParaRPr lang="ru-RU" sz="20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>
              <a:lnSpc>
                <a:spcPts val="1500"/>
              </a:lnSpc>
            </a:pP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Составитель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: воспитатель ГБДОУ №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73,г. Санкт-Петербург</a:t>
            </a:r>
            <a:endParaRPr lang="ru-RU" sz="20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>
              <a:lnSpc>
                <a:spcPts val="1500"/>
              </a:lnSpc>
            </a:pPr>
            <a:endParaRPr lang="ru-RU" sz="20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>
              <a:lnSpc>
                <a:spcPts val="1500"/>
              </a:lnSpc>
            </a:pPr>
            <a:r>
              <a:rPr lang="ru-RU" sz="2000" dirty="0" err="1">
                <a:solidFill>
                  <a:prstClr val="black"/>
                </a:solidFill>
                <a:latin typeface="Times New Roman"/>
                <a:ea typeface="Times New Roman"/>
              </a:rPr>
              <a:t>Гулян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/>
                <a:ea typeface="Times New Roman"/>
              </a:rPr>
              <a:t>Эрмине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Гарегиновна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  <a:endParaRPr lang="ru-RU" sz="20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4669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221</Words>
  <Application>Microsoft Office PowerPoint</Application>
  <PresentationFormat>Экран (4:3)</PresentationFormat>
  <Paragraphs>61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Рекомендации  для родителей по чтению художественной литературы детям 3-4 лет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Рекомендации  для родителей по чтению художественной литературы детям 3-4 лет</dc:title>
  <dc:creator>MRUTIK</dc:creator>
  <cp:lastModifiedBy>MRUTIK</cp:lastModifiedBy>
  <cp:revision>6</cp:revision>
  <dcterms:created xsi:type="dcterms:W3CDTF">2014-04-07T14:42:54Z</dcterms:created>
  <dcterms:modified xsi:type="dcterms:W3CDTF">2014-04-07T15:52:56Z</dcterms:modified>
</cp:coreProperties>
</file>