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6" r:id="rId2"/>
    <p:sldId id="346" r:id="rId3"/>
    <p:sldId id="322" r:id="rId4"/>
    <p:sldId id="323" r:id="rId5"/>
    <p:sldId id="288" r:id="rId6"/>
    <p:sldId id="324" r:id="rId7"/>
    <p:sldId id="326" r:id="rId8"/>
    <p:sldId id="325" r:id="rId9"/>
    <p:sldId id="334" r:id="rId10"/>
    <p:sldId id="335" r:id="rId11"/>
    <p:sldId id="328" r:id="rId12"/>
    <p:sldId id="330" r:id="rId13"/>
    <p:sldId id="312" r:id="rId14"/>
    <p:sldId id="329" r:id="rId15"/>
    <p:sldId id="331" r:id="rId16"/>
    <p:sldId id="332" r:id="rId17"/>
    <p:sldId id="320" r:id="rId18"/>
    <p:sldId id="293" r:id="rId19"/>
    <p:sldId id="333" r:id="rId20"/>
    <p:sldId id="336" r:id="rId21"/>
    <p:sldId id="337" r:id="rId22"/>
    <p:sldId id="342" r:id="rId23"/>
    <p:sldId id="340" r:id="rId24"/>
    <p:sldId id="291" r:id="rId25"/>
    <p:sldId id="341" r:id="rId26"/>
    <p:sldId id="304" r:id="rId27"/>
    <p:sldId id="308" r:id="rId28"/>
    <p:sldId id="311" r:id="rId29"/>
    <p:sldId id="343" r:id="rId30"/>
    <p:sldId id="290" r:id="rId31"/>
    <p:sldId id="344" r:id="rId32"/>
    <p:sldId id="34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EFEFE"/>
    <a:srgbClr val="0099FF"/>
    <a:srgbClr val="BDC8FF"/>
    <a:srgbClr val="53FBF7"/>
    <a:srgbClr val="660033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EEA9AC-0643-4317-AA15-21D6482F46B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B3A279-C4FF-4D68-9409-A3AFD8F0CD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картинки\раскраски\2748f114cf6dfe71c3621bc0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4836"/>
            <a:ext cx="3044162" cy="361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0"/>
            <a:ext cx="89644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емья – это счастье, любовь и удача.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Семья – это летом поездки на дачу.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Семья – это праздник, семейные даты,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Подарки, покупки, приятные траты.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Рожденье детей, первый шаг, первый лепет,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Мечты о хорошем, волненье и трепет,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Семья – это труд, друг о друге забота,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Семья – это много домашней работы.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Семья – это важно!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Семья – это сложно!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И счастливо жить одному невозможно!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Мои документы\картинки\раскраски\2573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8934"/>
            <a:ext cx="2357454" cy="3552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85918" y="642918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16" y="1571612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Ст. 2. Основные понятия: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31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</a:rPr>
              <a:t>) участники образовательных отношений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- обучающиеся, родители (законные представители) несовершеннолетних обучающихся, педагогические работники и их представители, организации, осуществляющие образовательную деятельность;</a:t>
            </a: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7170" name="Picture 2" descr="D:\Мои документы\картинки\раскраски\c09-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746" y="3357562"/>
            <a:ext cx="2557399" cy="3167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картинки\раскраски\f_4bdaf9a3b8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3500462" cy="262164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428736"/>
            <a:ext cx="750099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10000"/>
                  </a:schemeClr>
                </a:solidFill>
              </a:rPr>
              <a:t>Статья 4. Правовое регулирование отношений в сфере образования </a:t>
            </a:r>
          </a:p>
          <a:p>
            <a:r>
              <a:rPr lang="ru-RU" sz="2200" dirty="0" smtClean="0">
                <a:solidFill>
                  <a:schemeClr val="tx1">
                    <a:lumMod val="10000"/>
                  </a:schemeClr>
                </a:solidFill>
              </a:rPr>
              <a:t>2. Целями правового регулирования отношений в сфере образования являются установление государственных гарантий, механизмов реализации прав и свобод человека в сфере образования, создание условий развития системы образования, </a:t>
            </a:r>
            <a:r>
              <a:rPr lang="ru-RU" sz="2200" dirty="0" smtClean="0">
                <a:solidFill>
                  <a:srgbClr val="FF0000"/>
                </a:solidFill>
              </a:rPr>
              <a:t>защита прав и интересов участников отношений в сфере образования.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71480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736"/>
            <a:ext cx="6858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+mj-lt"/>
              </a:rPr>
              <a:t>Ст. 7 . П.2  Финансовое обеспечение осуществляется за счет субвенций из федерального бюджета, а также бюджета субъекта Российской Федерации на указанные цели…(образовательная деятельность)</a:t>
            </a:r>
            <a:endParaRPr lang="ru-RU" sz="2000" dirty="0">
              <a:solidFill>
                <a:schemeClr val="tx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3071810"/>
            <a:ext cx="7000892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Ст.2.  п.34 присмотр и уход за детьми - комплекс мер по организации питания и хозяйственно-бытового обслуживания детей, обеспечению соблюдения ими личной гигиены и режима дня.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D:\Мои документы\картинки\раскраски\f_4c1081a276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705111"/>
            <a:ext cx="1662115" cy="215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Мои документы\картинки\раскраски\logo_7713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714883"/>
            <a:ext cx="1762124" cy="198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Мои документы\картинки\раскраски\post-71710-1255780662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857760"/>
            <a:ext cx="1739899" cy="17992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72400" cy="1362456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Уровни образования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7772400" cy="331662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1. ч.4. В </a:t>
            </a:r>
            <a:r>
              <a:rPr lang="ru-RU" sz="96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устанавливаются следующие уровни общего образования:</a:t>
            </a:r>
            <a:endParaRPr lang="ru-RU" sz="9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6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1)дошкольное образование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2)начальное образование</a:t>
            </a:r>
            <a:endParaRPr lang="ru-RU" sz="9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3)основное общее образование;</a:t>
            </a:r>
            <a:endParaRPr lang="ru-RU" sz="9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4)среднее общее образование.</a:t>
            </a:r>
            <a:endParaRPr lang="ru-RU" sz="9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D:\Мои документы\картинки\раскраски\Deti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929066"/>
            <a:ext cx="1785947" cy="2595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452999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357166"/>
            <a:ext cx="5786478" cy="92869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85720" y="1510057"/>
            <a:ext cx="8060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28. Компетенция, права, обязанности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ответственность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образовательной организации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00034" y="1214422"/>
            <a:ext cx="800102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Образовательные организации свободны в определении содержания образования, выборе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учебно-методического обеспечения,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образовательных технологий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реализуемым ими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образовательным программам.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 descr="D:\Мои документы\картинки\картинки для доу\0_1dd8d_615ffa94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786190"/>
            <a:ext cx="2571736" cy="27455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34052" y="1500174"/>
            <a:ext cx="8709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28. Компетенция, права, обязанности и ответственность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образовательной организации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8596" y="2143116"/>
            <a:ext cx="80010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К компетенции образовательной организации в установленной сфере деятельности относятся: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разработка и принятие правил внутреннего распорядка обучающихся, правил внутреннего трудового распорядка, иных локальных нормативных актов;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разработка и утверждение образовательных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программ образовательной организации;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и совершенствование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методов обучения и воспитания,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создания и ведения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официального сайта образовательной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организации в сети "Интернет";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3314" name="Picture 2" descr="D:\Мои документы\картинки\картинки для доу\92502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476628"/>
            <a:ext cx="3381372" cy="3381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34052" y="1357298"/>
            <a:ext cx="8709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28. Компетенция, права, обязанности и ответственность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образовательной организации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71472" y="3580180"/>
            <a:ext cx="8001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2368442"/>
            <a:ext cx="8143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возрастным, психофизическим особенностям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потребностям обучающихся;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создавать безопасные условия обучения, воспитания обучающихся, присмотра и ухода за обучающимися, их содержания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соответствии с установленными нормами, обеспечивающими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жизнь и здоровье обучающихся, работников образовательной организации;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16386" name="Picture 2" descr="D:\Мои документы\картинки\раскраски\Deti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953000"/>
            <a:ext cx="18669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142984"/>
            <a:ext cx="7704856" cy="600096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>
                    <a:lumMod val="10000"/>
                  </a:schemeClr>
                </a:solidFill>
              </a:rPr>
              <a:t>     Организация питания</a:t>
            </a:r>
            <a:endParaRPr lang="ru-RU" sz="2800" b="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464496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Статья 37. 1.Организация питания обучающихся возлагается на организации, осуществляющих образовательную деятельность.</a:t>
            </a:r>
          </a:p>
          <a:p>
            <a:endParaRPr lang="ru-RU" sz="26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2.Расписание занятий должно предусматривать перерыв достаточной продолжительности для питания обучающихся.</a:t>
            </a:r>
            <a:endParaRPr lang="ru-RU" sz="2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85728"/>
            <a:ext cx="5643602" cy="92869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7704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471767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-925744"/>
            <a:ext cx="842493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(законные представители) несовершеннолетних обучающихся (воспитанников) имеют преимущественное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на обучение и воспитание детей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всеми другими лицами. Они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обязаны заложить основы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физического, нравственного и интеллектуального развития личности ребенка.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(статья 44, часть1)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D:\Мои документы\картинки\картинки для доу\Sweet_Family_illustration_-_Cartoon_illustration_of_happy_Family_1200x900.jpg"/>
          <p:cNvPicPr>
            <a:picLocks noChangeAspect="1" noChangeArrowheads="1"/>
          </p:cNvPicPr>
          <p:nvPr/>
        </p:nvPicPr>
        <p:blipFill>
          <a:blip r:embed="rId2" cstate="print"/>
          <a:srcRect t="28986" r="48913" b="17391"/>
          <a:stretch>
            <a:fillRect/>
          </a:stretch>
        </p:blipFill>
        <p:spPr bwMode="auto">
          <a:xfrm>
            <a:off x="214282" y="3929066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71472" y="3580180"/>
            <a:ext cx="8001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785786" y="411946"/>
            <a:ext cx="77152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3. Родители (законные представители) несовершеннолетних обучающихся имеют право: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052736"/>
            <a:ext cx="799288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</a:rPr>
              <a:t>Благодарность семьям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за оказание существенной помощи на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реализацию уставных целей Учреждения</a:t>
            </a:r>
            <a:r>
              <a:rPr lang="ru-RU" sz="3200" dirty="0" smtClean="0">
                <a:solidFill>
                  <a:schemeClr val="tx1">
                    <a:lumMod val="10000"/>
                  </a:schemeClr>
                </a:solidFill>
              </a:rPr>
              <a:t>: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</a:rPr>
              <a:t>Киндсфатер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 – группа 02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Колесниковых –группа 03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</a:rPr>
              <a:t>Крист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 –группа 02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Малиновских – группа 01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</a:rPr>
              <a:t>Москаленко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 –группа 06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Никишиных группа - 12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Новиковых – группа 01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</a:rPr>
              <a:t>Сальгиковых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 –группа 01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</a:rPr>
              <a:t>Ходько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- группа 06, 07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Шурыгины – группа – 11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10000"/>
                  </a:schemeClr>
                </a:solidFill>
              </a:rPr>
              <a:t>С П А С И Б О !</a:t>
            </a:r>
          </a:p>
          <a:p>
            <a:pPr algn="ctr"/>
            <a:endParaRPr lang="ru-RU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357166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71472" y="3580180"/>
            <a:ext cx="8001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0034" y="1225689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3. Родители (законные представители) несовершеннолетних обучающихся имеют право: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выбирать  формы получения образования, организации, осуществляющие образовательную деятельность, языки образования, формы дополнительного образования;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дать ребенку дошкольное, начальное общее, основное общее, среднее общее образование в семье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Знакомиться с уставом и другими нормативными локальными актами организации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знакомиться с содержанием образования, используемыми методами обучения и воспитания, образовательными технологиями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71472" y="3580180"/>
            <a:ext cx="8001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714348" y="1747525"/>
            <a:ext cx="77152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5. получать информацию о всех видах планируемых обследований обучающихся, давать согласие, получать информацию о результатах;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6. принимать участие в управлении организацией, осуществляющей образовательную деятельность, в форме, определяемой уставом этой организации;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8) присутствовать при обследовании детей </a:t>
            </a:r>
            <a:r>
              <a:rPr lang="ru-RU" sz="2000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психолого-медико-педагогической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 комиссией;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0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71472" y="3580180"/>
            <a:ext cx="8001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0034" y="1142984"/>
            <a:ext cx="8286808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</a:rPr>
              <a:t> 4. Родители (законные представители) несовершеннолетних обучающихся обязаны:</a:t>
            </a:r>
            <a:r>
              <a:rPr lang="ru-RU" sz="2400" dirty="0" smtClean="0"/>
              <a:t>1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- обеспечить получение детьми общего образования;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-  соблюдать правила внутреннего распорядка организации (режим  дня, расписание занятий и т.п.);</a:t>
            </a:r>
          </a:p>
          <a:p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- уважать честь и достоинство обучающихся и работников организации, осуществляющей образовательную деятельность.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-  За неисполнение или ненадлежащее исполнение обязанностей, установленных настоящим Федеральным законом и иными федеральными законами, родители (законные представители) несовершеннолетних обучающихся несут ответственность, предусмотренную законодательством Российской Федерации.</a:t>
            </a: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357166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71472" y="3571876"/>
            <a:ext cx="8001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8596" y="1285860"/>
            <a:ext cx="8286808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</a:rPr>
              <a:t>Статья 45. Защита прав обучающихся, родителей (законных представителей) несовершеннолетних обучающихся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В целях защиты своих прав обучающиеся, родители (законные представители) несовершеннолетних обучающихся самостоятельно или через своих представителей вправе  обращаться в комиссию по урегулированию споров между участниками образовательных отношений, в том числе по вопросам о наличии или об отсутствии конфликта интересов педагогического работника;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42910" y="4535724"/>
            <a:ext cx="750099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Комиссия по урегулированию споров между участниками образовательных отношений создается в целях урегулирования разногласий между участниками образовательных отношений по вопросам реализации права на образование, в том числе в случаях возникновения конфликта интересов педагогического работника, применения локальных нормативных актов, обжалования решений о применении к обучающимся дисциплинарного взыскания.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500042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Важная информация!!!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 неисполнение или ненадлежащее исполнение обязанностей по воспитанию детей родители могут быть привлечены к различным видам юридической ответственности: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административной (статья 5.35 Кодекса Российской Федерации об административных правонарушениях («Неисполнение родителями или иными законными представителями несовершеннолетних обязанностей по содержанию и воспитанию несовершеннолетних»));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гражданско-правовой (статьи 1073 – 1075 Гражданского кодекса Российской Федерации);</a:t>
            </a:r>
          </a:p>
          <a:p>
            <a:pPr lvl="0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семейно – правовой (статьи 69 («Лишение родительских прав»),73 («Ограничение родительских прав») Семейного кодекса Российской Федерации);</a:t>
            </a:r>
            <a:endParaRPr lang="ru-RU" sz="2000" dirty="0" smtClean="0">
              <a:solidFill>
                <a:schemeClr val="accent5">
                  <a:lumMod val="10000"/>
                </a:schemeClr>
              </a:solidFill>
              <a:latin typeface="+mj-lt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уголовной (статья 156 Уголовного кодекса Российской Федерации («Неисполнение обязанностей по воспитанию несовершеннолетнего»)</a:t>
            </a:r>
            <a:endParaRPr lang="ru-RU" sz="2000" dirty="0" smtClean="0">
              <a:solidFill>
                <a:schemeClr val="accent5">
                  <a:lumMod val="10000"/>
                </a:schemeClr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714348" y="2319028"/>
            <a:ext cx="75723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Глава 6. Основания возникновения, изменения и прекращения образовательных отношений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53. Возникновение образовательных отношений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Основанием возникновения образовательных отношений является распорядительный акт организации, осуществляющей образовательную деятельность, о приеме лица на обучение в эту организацию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договор об образовании.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1698464"/>
          </a:xfrm>
        </p:spPr>
        <p:txBody>
          <a:bodyPr/>
          <a:lstStyle/>
          <a:p>
            <a:pPr algn="ctr"/>
            <a:r>
              <a:rPr lang="ru-RU" sz="2000" dirty="0">
                <a:effectLst/>
              </a:rPr>
              <a:t>ПОСТАНОВЛЕНИЕ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от 15 мая 2013 г. N 26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 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ОБ УТВЕРЖДЕНИИ САНПИН 2.4.1.3049-13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</a:t>
            </a:r>
            <a:r>
              <a:rPr lang="ru-RU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УСТРОЙСТВУ,</a:t>
            </a:r>
            <a:endParaRPr lang="ru-RU" i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СОДЕРЖАНИЮ И ОРГАНИЗАЦИИ РЕЖИМА РАБОТЫ ДОШКОЛЬНЫХ</a:t>
            </a:r>
            <a:endParaRPr lang="ru-RU" i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i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4192794"/>
            <a:ext cx="8072494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 CYR"/>
                <a:ea typeface="Calibri" pitchFamily="34" charset="0"/>
                <a:cs typeface="Times New Roman" pitchFamily="18" charset="0"/>
              </a:rPr>
              <a:t>1.4. Настоящие санитарные правила являются обязательными для исполнения всеми гражданами, юридическими лицами и индивидуальными предпринимателями, деятельность которых связана с проектированием, строительством, реконструкцией, эксплуатацией объектов дошкольных образовательных организаций, осуществляющих образовательную деятельность, а также на дошкольные образовательные организации, осуществляющие услуги по развитию детей (далее - дошкольные образовательные организации).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3321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960136"/>
          </a:xfrm>
        </p:spPr>
        <p:txBody>
          <a:bodyPr/>
          <a:lstStyle/>
          <a:p>
            <a:pPr algn="ctr"/>
            <a:r>
              <a:rPr lang="ru-RU" dirty="0" smtClean="0"/>
              <a:t>Прогулки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928802"/>
            <a:ext cx="7772400" cy="3892688"/>
          </a:xfrm>
        </p:spPr>
        <p:txBody>
          <a:bodyPr>
            <a:normAutofit fontScale="92500"/>
          </a:bodyPr>
          <a:lstStyle/>
          <a:p>
            <a:r>
              <a:rPr lang="ru-RU" sz="2400" u="sng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11.5. Рекомендуемая продолжительность ежедневных прогулок составляет 3 - 4 часа. Продолжительность прогулки определяется дошкольной образовательной организацией. При температуре воздуха ниже минус 15 °C и скорости ветра более 7 м/с продолжительность прогулки рекомендуется сокращать.</a:t>
            </a:r>
            <a:endParaRPr lang="ru-RU" sz="24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11.6. Рекомендуется организовывать прогулки 2 раза в день: в первую половину дня и во вторую половину дня - после дневного сна или перед уходом детей домой.</a:t>
            </a:r>
            <a:endParaRPr lang="ru-RU" sz="24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7410" name="Picture 2" descr="D:\Мои документы\картинки\раскраски\Deti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3" y="4071942"/>
            <a:ext cx="1944479" cy="2424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6378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528088"/>
          </a:xfrm>
        </p:spPr>
        <p:txBody>
          <a:bodyPr/>
          <a:lstStyle/>
          <a:p>
            <a:pPr algn="ctr"/>
            <a:r>
              <a:rPr lang="ru-RU" sz="3600" dirty="0" smtClean="0"/>
              <a:t>Отсутствие ребенка в ДОУ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104456"/>
          </a:xfrm>
        </p:spPr>
        <p:txBody>
          <a:bodyPr>
            <a:normAutofit/>
          </a:bodyPr>
          <a:lstStyle/>
          <a:p>
            <a:r>
              <a:rPr lang="ru-RU" b="1" i="1" dirty="0"/>
              <a:t> </a:t>
            </a: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11.3. После перенесенного заболевания, а также отсутствия </a:t>
            </a:r>
            <a:r>
              <a:rPr lang="ru-RU" sz="2800" b="1" u="sng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5 дней </a:t>
            </a:r>
            <a:r>
              <a:rPr lang="ru-RU" sz="2800" u="sng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выходных и праздничных дней) детей принимают в дошкольные образовательные организации только при наличии </a:t>
            </a:r>
            <a:r>
              <a:rPr lang="ru-RU" sz="2800" b="1" u="sng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справки</a:t>
            </a:r>
            <a:r>
              <a:rPr lang="ru-RU" sz="2800" u="sng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указанием диагноза, длительности заболевания, сведений об отсутствии контакта с инфекционными больными.</a:t>
            </a:r>
            <a:endParaRPr lang="ru-RU" sz="28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2410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42910" y="1643050"/>
            <a:ext cx="75723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 CYR" charset="-52"/>
                <a:ea typeface="Calibri" pitchFamily="34" charset="0"/>
                <a:cs typeface="Times New Roman" pitchFamily="18" charset="0"/>
              </a:rPr>
              <a:t>6.13. В существующих дошкольных образовательных организациях при отсутствии спален по проекту или недостаточной площади имеющихся спальных помещений допускается организовывать дневной сон детей дошкольных групп в групповых на раскладных кроватях с жестким ложем или на трансформируемых (выдвижных,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 CYR" charset="-52"/>
                <a:ea typeface="Calibri" pitchFamily="34" charset="0"/>
                <a:cs typeface="Times New Roman" pitchFamily="18" charset="0"/>
              </a:rPr>
              <a:t>выкатных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 CYR" charset="-52"/>
                <a:ea typeface="Calibri" pitchFamily="34" charset="0"/>
                <a:cs typeface="Times New Roman" pitchFamily="18" charset="0"/>
              </a:rPr>
              <a:t>) одно - трехуровневых кроватях.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714356"/>
            <a:ext cx="4213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Организация сна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730777" cy="19618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Новые ориентиры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дошкольного образования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D:\Мои документы\картинки\раскраски\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09825"/>
            <a:ext cx="3952875" cy="4448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040" y="155679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1005841"/>
            <a:ext cx="77768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несут основную ответственность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воспитание и развитие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ребенка,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наилучшие интересы которого, должны являться предметом основной заботы родителей.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Конвенция о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правах ребенка (статья 18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:\Мои документы\картинки\раскраски\1289034682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34"/>
            <a:ext cx="3428992" cy="2571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71472" y="716545"/>
            <a:ext cx="8572528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СОСТАВ РОДИТЕЛЬСКОГО КОМИТЕТА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2013-2014 учебный год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Гайдук Марина Константиновна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Иващенко Наталья Борисовна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Есаулова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Юлия Петровна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Кандаурова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Валентина Александровна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Карпова Кристина Викторовна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Малаева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Екатерина Валентиновна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Нечаева Алина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Гергиевна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Науменко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Татьяна Николаевна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Овчарова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Ольга Васильевна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10.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Черединова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Ольга Валерьевна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11.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Шаврина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Алена Юрьевна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12. Шейн Наталья Анатольевна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13.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Анастасия Владимировна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Председатель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родительского комитета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Малаева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Екатерина Валентиновна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89246127437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Секретарь                          -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Иващенко Наталья Борисовна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45-48-19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82867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Проект решения родительского собрания:</a:t>
            </a: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Принять к исполнению закон об образовании и сопутствующие нормативно – правовые документы</a:t>
            </a:r>
          </a:p>
          <a:p>
            <a:pPr marL="342900" indent="-342900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Срок – постоянно              Ответственный  - Сотрудники ДОУ и родители</a:t>
            </a:r>
          </a:p>
          <a:p>
            <a:pPr marL="342900" indent="-342900"/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2 Утвердить состав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комиссии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по урегулированию споров между участниками образовательных отношений</a:t>
            </a:r>
          </a:p>
          <a:p>
            <a:pPr marL="342900" indent="-342900"/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3.Ознакомиться и подписать  новый вариант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договора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об  образовании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Срок – до   20.11.2013г.           Ответственный  - родители</a:t>
            </a:r>
          </a:p>
          <a:p>
            <a:pPr marL="342900" indent="-342900"/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4. Исполнять условия договора об образовании</a:t>
            </a:r>
          </a:p>
          <a:p>
            <a:pPr marL="342900" indent="-342900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Срок – постоянно              Ответственный  - Сотрудники ДОУ и родители</a:t>
            </a:r>
          </a:p>
          <a:p>
            <a:pPr marL="342900" indent="-342900"/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/>
            <a:r>
              <a:rPr lang="ru-RU" smtClean="0">
                <a:solidFill>
                  <a:schemeClr val="tx1">
                    <a:lumMod val="10000"/>
                  </a:schemeClr>
                </a:solidFill>
              </a:rPr>
              <a:t>5.Принимать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меры по устранению условий, приводящих к возникновению случаев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травматизма</a:t>
            </a:r>
          </a:p>
          <a:p>
            <a:pPr marL="342900" indent="-342900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Срок – постоянно              Ответственный  - Сотрудники ДОУ и родители</a:t>
            </a:r>
          </a:p>
          <a:p>
            <a:pPr marL="342900" indent="-342900"/>
            <a:endParaRPr lang="ru-RU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/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28662" y="857232"/>
            <a:ext cx="7072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Повестка дня: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Знакомство с документами </a:t>
            </a:r>
          </a:p>
          <a:p>
            <a:pPr marL="514350" indent="-514350"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Закон об образовании в российской федерации  от 29. 12. 2012 г. № 273 – ФЗ</a:t>
            </a:r>
          </a:p>
          <a:p>
            <a:pPr marL="514350" indent="-514350"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Проект   стандартов дошкольного образования</a:t>
            </a:r>
          </a:p>
          <a:p>
            <a:pPr marL="514350" indent="-514350"/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2. Это важно: основные изменения в законодательной базе</a:t>
            </a:r>
          </a:p>
          <a:p>
            <a:pPr marL="514350" indent="-514350"/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3. Разное 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sz="2800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3074" name="Picture 2" descr="D:\Мои документы\картинки\раскраски\23601_w640_h640_p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656" y="4500570"/>
            <a:ext cx="2527228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10000"/>
                  </a:schemeClr>
                </a:solidFill>
              </a:rPr>
              <a:t>Изменения в нормативно-правовой базе дошкольных образовательных учреждений</a:t>
            </a:r>
            <a:endParaRPr lang="ru-RU" sz="44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500174"/>
            <a:ext cx="75723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Ст.  1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 Настоящий Федеральный закон устанавливает правовые, организационные и экономические основы образования в Российской Федерации, основные принципы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государственной политики Российской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Федерации в сфере образования,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общие правила функционирования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системы образования и осуществления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образовательной деятельности,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определяет правовое положение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участников отношений в сфере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500042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86058"/>
            <a:ext cx="2960987" cy="3681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642918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85786" y="1540835"/>
            <a:ext cx="771527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Ст.2.  29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качество образования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195" name="Picture 3" descr="D:\Мои документы\картинки\раскраски\Deti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105400"/>
            <a:ext cx="154305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артинки\картинки для доу\32918-Brother-And-Sister-Making-A-Mess-While-Washing-Their-Hands-With-Soap-A-Cat-Peeking-Over-The-Cou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77649"/>
            <a:ext cx="4000488" cy="288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500042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16" y="1571612"/>
            <a:ext cx="8429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Ст. 2. Основные понятия: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15)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</a:rPr>
              <a:t>обучающийся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 - физическое лицо, осваивающее образовательную программу; 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Ст. 33 ч. 1. К обучающимся в зависимости от уровня осваиваемой образовательной программы, формы обучения, режима пребывания в образовательной организации относятся: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</a:rPr>
              <a:t>воспитанники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 - лица, осваивающие образовательную программу дошкольного образования, лица, осваивающие основную общеобразовательную программу</a:t>
            </a:r>
          </a:p>
          <a:p>
            <a:pPr marL="457200" indent="-457200"/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картинки\раскраски\91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31398"/>
            <a:ext cx="4214810" cy="332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428604"/>
            <a:ext cx="5214974" cy="8572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 об образовании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357298"/>
            <a:ext cx="80010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Ст. 2. Основные понятия:</a:t>
            </a: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19)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</a:rPr>
              <a:t>организация, осуществляющая обучение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, - юридическое лицо, осуществляющее на основании лицензии наряду с основной деятельностью образовательную деятельность в качестве дополнительного вида деятельности 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+mj-lt"/>
              </a:rPr>
              <a:t>ст. 23 ч.2 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</a:rPr>
              <a:t>дошкольная образовательная организация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- образовательная организация, 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осуществляющая в качестве 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основной цели ее деятельности 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образовательную деятельность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 по образовательным программам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 дошкольного образования,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 присмотр и уход за детьми;</a:t>
            </a: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2B71FF"/>
      </a:dk1>
      <a:lt1>
        <a:srgbClr val="B8CFFF"/>
      </a:lt1>
      <a:dk2>
        <a:srgbClr val="D0F1FE"/>
      </a:dk2>
      <a:lt2>
        <a:srgbClr val="00449E"/>
      </a:lt2>
      <a:accent1>
        <a:srgbClr val="005BD3"/>
      </a:accent1>
      <a:accent2>
        <a:srgbClr val="005BD3"/>
      </a:accent2>
      <a:accent3>
        <a:srgbClr val="00349E"/>
      </a:accent3>
      <a:accent4>
        <a:srgbClr val="005BD3"/>
      </a:accent4>
      <a:accent5>
        <a:srgbClr val="C3DCFF"/>
      </a:accent5>
      <a:accent6>
        <a:srgbClr val="00349E"/>
      </a:accent6>
      <a:hlink>
        <a:srgbClr val="87BAFF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2493</TotalTime>
  <Words>1908</Words>
  <Application>Microsoft Office PowerPoint</Application>
  <PresentationFormat>Экран (4:3)</PresentationFormat>
  <Paragraphs>303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Уровни образования</vt:lpstr>
      <vt:lpstr>Слайд 14</vt:lpstr>
      <vt:lpstr>Слайд 15</vt:lpstr>
      <vt:lpstr>Слайд 16</vt:lpstr>
      <vt:lpstr>     Организация питания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ПОСТАНОВЛЕНИЕ от 15 мая 2013 г. N 26   ОБ УТВЕРЖДЕНИИ САНПИН 2.4.1.3049-13 </vt:lpstr>
      <vt:lpstr>Прогулки</vt:lpstr>
      <vt:lpstr>Отсутствие ребенка в ДОУ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 Михайловна</cp:lastModifiedBy>
  <cp:revision>152</cp:revision>
  <dcterms:created xsi:type="dcterms:W3CDTF">2010-08-20T08:19:35Z</dcterms:created>
  <dcterms:modified xsi:type="dcterms:W3CDTF">2013-11-14T07:06:01Z</dcterms:modified>
</cp:coreProperties>
</file>