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8" r:id="rId3"/>
    <p:sldId id="284" r:id="rId4"/>
    <p:sldId id="281" r:id="rId5"/>
    <p:sldId id="279" r:id="rId6"/>
    <p:sldId id="295" r:id="rId7"/>
    <p:sldId id="296" r:id="rId8"/>
    <p:sldId id="283" r:id="rId9"/>
    <p:sldId id="28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0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3FEB-9E31-4E29-8DCD-A9754AEDB90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B1-3DFE-4CDC-88B0-ECE402719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03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3FEB-9E31-4E29-8DCD-A9754AEDB90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B1-3DFE-4CDC-88B0-ECE402719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650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3FEB-9E31-4E29-8DCD-A9754AEDB90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B1-3DFE-4CDC-88B0-ECE402719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861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3FEB-9E31-4E29-8DCD-A9754AEDB90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B1-3DFE-4CDC-88B0-ECE402719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786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3FEB-9E31-4E29-8DCD-A9754AEDB90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B1-3DFE-4CDC-88B0-ECE402719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672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3FEB-9E31-4E29-8DCD-A9754AEDB90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B1-3DFE-4CDC-88B0-ECE402719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33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3FEB-9E31-4E29-8DCD-A9754AEDB90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B1-3DFE-4CDC-88B0-ECE402719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130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3FEB-9E31-4E29-8DCD-A9754AEDB90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B1-3DFE-4CDC-88B0-ECE402719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932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3FEB-9E31-4E29-8DCD-A9754AEDB90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B1-3DFE-4CDC-88B0-ECE402719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170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3FEB-9E31-4E29-8DCD-A9754AEDB90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B1-3DFE-4CDC-88B0-ECE402719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311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3FEB-9E31-4E29-8DCD-A9754AEDB90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B1-3DFE-4CDC-88B0-ECE402719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177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63FEB-9E31-4E29-8DCD-A9754AEDB90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3F6B1-3DFE-4CDC-88B0-ECE402719A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773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open.az/uploads/posts/2010-11/thumbs/1288599242_matematika_carica_nauk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schkola2009.ucoz.ru/21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Картинка 2 из 774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Картинка 79 из 774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6496">
            <a:off x="539750" y="3573463"/>
            <a:ext cx="28797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 rot="194190">
            <a:off x="611188" y="3565425"/>
            <a:ext cx="31686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 i="1" dirty="0">
                <a:solidFill>
                  <a:schemeClr val="tx2"/>
                </a:solidFill>
                <a:latin typeface="Vivaldi" pitchFamily="66" charset="0"/>
              </a:rPr>
              <a:t>Ученье – </a:t>
            </a:r>
          </a:p>
          <a:p>
            <a:r>
              <a:rPr lang="ru-RU" sz="3200" b="1" i="1" dirty="0">
                <a:solidFill>
                  <a:schemeClr val="tx2"/>
                </a:solidFill>
                <a:latin typeface="Vivaldi" pitchFamily="66" charset="0"/>
              </a:rPr>
              <a:t>      </a:t>
            </a:r>
            <a:r>
              <a:rPr lang="ru-RU" sz="3200" b="1" i="1" dirty="0" smtClean="0">
                <a:solidFill>
                  <a:schemeClr val="tx2"/>
                </a:solidFill>
                <a:latin typeface="Vivaldi" pitchFamily="66" charset="0"/>
              </a:rPr>
              <a:t>лучшее богатство</a:t>
            </a:r>
            <a:endParaRPr lang="ru-RU" sz="2000" b="1" i="1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67536" y="1386800"/>
            <a:ext cx="4176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 ль на месте,</a:t>
            </a:r>
          </a:p>
          <a:p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 ль в порядке </a:t>
            </a:r>
            <a:endParaRPr lang="ru-RU" sz="36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Ручка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книжка и 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тетрадка?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у нас девиз такой:</a:t>
            </a:r>
            <a:b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Всё, что надо  - под рукой!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2144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Внимание! Проверь, дружок,</a:t>
            </a:r>
          </a:p>
          <a:p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готов начать урок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92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32" y="1323862"/>
            <a:ext cx="82454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6000" b="1" i="1" dirty="0" smtClean="0">
                <a:solidFill>
                  <a:srgbClr val="2F1086"/>
                </a:solidFill>
                <a:latin typeface="Times New Roman" pitchFamily="18" charset="0"/>
                <a:cs typeface="Times New Roman" pitchFamily="18" charset="0"/>
              </a:rPr>
              <a:t>Само </a:t>
            </a:r>
            <a:r>
              <a:rPr lang="ru-RU" sz="6000" b="1" i="1" dirty="0">
                <a:solidFill>
                  <a:srgbClr val="2F1086"/>
                </a:solidFill>
                <a:latin typeface="Times New Roman" pitchFamily="18" charset="0"/>
                <a:cs typeface="Times New Roman" pitchFamily="18" charset="0"/>
              </a:rPr>
              <a:t>с кулачок, </a:t>
            </a:r>
            <a:r>
              <a:rPr lang="ru-RU" sz="6000" b="1" i="1" dirty="0" smtClean="0">
                <a:solidFill>
                  <a:srgbClr val="2F1086"/>
                </a:solidFill>
                <a:latin typeface="Times New Roman" pitchFamily="18" charset="0"/>
                <a:cs typeface="Times New Roman" pitchFamily="18" charset="0"/>
              </a:rPr>
              <a:t>Красный бочок. </a:t>
            </a:r>
            <a:r>
              <a:rPr lang="ru-RU" sz="6000" b="1" i="1" dirty="0">
                <a:solidFill>
                  <a:srgbClr val="2F108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dirty="0">
                <a:solidFill>
                  <a:srgbClr val="2F108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>
                <a:solidFill>
                  <a:srgbClr val="2F1086"/>
                </a:solidFill>
                <a:latin typeface="Times New Roman" pitchFamily="18" charset="0"/>
                <a:cs typeface="Times New Roman" pitchFamily="18" charset="0"/>
              </a:rPr>
              <a:t>Потрогаешь - гладко, </a:t>
            </a:r>
            <a:r>
              <a:rPr lang="ru-RU" sz="6000" b="1" i="1" dirty="0" smtClean="0">
                <a:solidFill>
                  <a:srgbClr val="2F1086"/>
                </a:solidFill>
                <a:latin typeface="Times New Roman" pitchFamily="18" charset="0"/>
                <a:cs typeface="Times New Roman" pitchFamily="18" charset="0"/>
              </a:rPr>
              <a:t>Откусишь </a:t>
            </a:r>
            <a:r>
              <a:rPr lang="ru-RU" sz="6000" b="1" i="1" dirty="0">
                <a:solidFill>
                  <a:srgbClr val="2F1086"/>
                </a:solidFill>
                <a:latin typeface="Times New Roman" pitchFamily="18" charset="0"/>
                <a:cs typeface="Times New Roman" pitchFamily="18" charset="0"/>
              </a:rPr>
              <a:t>- сладко</a:t>
            </a:r>
            <a:r>
              <a:rPr lang="ru-RU" sz="6000" b="1" i="1" dirty="0" smtClean="0">
                <a:solidFill>
                  <a:srgbClr val="2F108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0" b="1" i="1" dirty="0">
              <a:solidFill>
                <a:srgbClr val="2F10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28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7200"/>
              <a:t>ябл</a:t>
            </a:r>
            <a:r>
              <a:rPr lang="ru-RU" sz="7200">
                <a:solidFill>
                  <a:srgbClr val="FF6600"/>
                </a:solidFill>
              </a:rPr>
              <a:t>о</a:t>
            </a:r>
            <a:r>
              <a:rPr lang="ru-RU" sz="7200"/>
              <a:t>к</a:t>
            </a:r>
            <a:r>
              <a:rPr lang="ru-RU" sz="7200">
                <a:solidFill>
                  <a:srgbClr val="FF6600"/>
                </a:solidFill>
              </a:rPr>
              <a:t>о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236" t="29724" b="52231"/>
          <a:stretch>
            <a:fillRect/>
          </a:stretch>
        </p:blipFill>
        <p:spPr>
          <a:xfrm>
            <a:off x="1476375" y="1844675"/>
            <a:ext cx="6408738" cy="41290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0" name="Picture 6" descr="Рамки - обрамления для wo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2987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1.liveinternet.ru/images/attach/c/1/62/892/62892887_1282181514_YAbloko_v_kapel_kahNG_B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5720"/>
            <a:ext cx="9144000" cy="685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29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6103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Яблоко –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плод яблони,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кисло-сладкий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фрукт.</a:t>
            </a:r>
            <a:r>
              <a:rPr lang="ru-RU" sz="3200" dirty="0"/>
              <a:t>  </a:t>
            </a:r>
          </a:p>
          <a:p>
            <a:pPr algn="ctr"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К истокам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слова. </a:t>
            </a:r>
          </a:p>
          <a:p>
            <a:pPr algn="just"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Первоначально </a:t>
            </a: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яблоком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называли плод любого дерева 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кустарника</a:t>
            </a:r>
          </a:p>
          <a:p>
            <a:pPr algn="just"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(исключая ягоды, но включая орехи).</a:t>
            </a:r>
            <a:endParaRPr lang="ru-RU" sz="3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48638" y="3501008"/>
            <a:ext cx="456391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charset="0"/>
              <a:buNone/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Фразеологизмы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Arial" charset="0"/>
              <a:buNone/>
              <a:defRPr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яблоку негде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упасть</a:t>
            </a:r>
          </a:p>
          <a:p>
            <a:pPr marL="457200" indent="-457200">
              <a:buFont typeface="Arial" charset="0"/>
              <a:buNone/>
              <a:defRPr/>
            </a:pPr>
            <a:endParaRPr lang="ru-RU" sz="38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None/>
              <a:defRPr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 descr="http://morozovsm.ru/photogal/download/9149/One_apple_2252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566" y="3596244"/>
            <a:ext cx="365046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12573" y="5644268"/>
            <a:ext cx="34973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None/>
              <a:defRPr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яблоко раздора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68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018.radikal.ru/0711/74/6bd7a4f840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02761"/>
            <a:ext cx="3671660" cy="328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82853" y="1230953"/>
            <a:ext cx="54688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None/>
              <a:defRPr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i="1" dirty="0">
                <a:latin typeface="Times New Roman" pitchFamily="18" charset="0"/>
                <a:cs typeface="Times New Roman" pitchFamily="18" charset="0"/>
              </a:rPr>
              <a:t>Яблоко румяное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dirty="0">
                <a:latin typeface="Times New Roman" pitchFamily="18" charset="0"/>
                <a:cs typeface="Times New Roman" pitchFamily="18" charset="0"/>
              </a:rPr>
              <a:t>а внутри – червоточина.</a:t>
            </a:r>
          </a:p>
          <a:p>
            <a:pPr marL="457200" indent="-457200">
              <a:buFont typeface="Arial" charset="0"/>
              <a:buNone/>
              <a:defRPr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400979"/>
            <a:ext cx="461055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None/>
              <a:defRPr/>
            </a:pPr>
            <a:r>
              <a:rPr lang="ru-RU" sz="72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Пословица</a:t>
            </a:r>
          </a:p>
        </p:txBody>
      </p:sp>
    </p:spTree>
    <p:extLst>
      <p:ext uri="{BB962C8B-B14F-4D97-AF65-F5344CB8AC3E}">
        <p14:creationId xmlns:p14="http://schemas.microsoft.com/office/powerpoint/2010/main" xmlns="" val="41869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069833"/>
            <a:ext cx="8113568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0" b="1" dirty="0">
                <a:solidFill>
                  <a:srgbClr val="009900"/>
                </a:solidFill>
              </a:rPr>
              <a:t>ябл</a:t>
            </a:r>
            <a:r>
              <a:rPr lang="ru-RU" sz="20000" b="1" dirty="0">
                <a:solidFill>
                  <a:srgbClr val="FF0000"/>
                </a:solidFill>
              </a:rPr>
              <a:t>о</a:t>
            </a:r>
            <a:r>
              <a:rPr lang="ru-RU" sz="20000" b="1" dirty="0">
                <a:solidFill>
                  <a:srgbClr val="009900"/>
                </a:solidFill>
              </a:rPr>
              <a:t>к</a:t>
            </a:r>
            <a:r>
              <a:rPr lang="ru-RU" sz="20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1346" y="188640"/>
            <a:ext cx="84411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Однокоренные слова</a:t>
            </a:r>
          </a:p>
          <a:p>
            <a:pPr algn="ctr"/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яблочный,  яблочко,</a:t>
            </a:r>
          </a:p>
          <a:p>
            <a:pPr algn="ctr"/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яблоня, яблоневый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67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3505" y="332656"/>
            <a:ext cx="53335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>
                <a:solidFill>
                  <a:srgbClr val="D70803"/>
                </a:solidFill>
                <a:latin typeface="Comic Sans MS" pitchFamily="66" charset="0"/>
              </a:rPr>
              <a:t>Напиши слово</a:t>
            </a:r>
            <a:r>
              <a:rPr lang="ru-RU" b="1" dirty="0">
                <a:solidFill>
                  <a:srgbClr val="D70803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3529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4400" b="1" dirty="0">
                <a:solidFill>
                  <a:srgbClr val="009900"/>
                </a:solidFill>
              </a:rPr>
              <a:t>1. Поставь  знак ударения.</a:t>
            </a:r>
          </a:p>
          <a:p>
            <a:pPr marL="342900" indent="-342900"/>
            <a:r>
              <a:rPr lang="ru-RU" sz="4400" b="1" dirty="0"/>
              <a:t> 2. Раздели его для переноса.</a:t>
            </a:r>
          </a:p>
          <a:p>
            <a:pPr marL="342900" indent="-342900"/>
            <a:r>
              <a:rPr lang="ru-RU" sz="4400" b="1" dirty="0"/>
              <a:t> </a:t>
            </a:r>
            <a:r>
              <a:rPr lang="ru-RU" sz="4400" b="1" dirty="0">
                <a:solidFill>
                  <a:srgbClr val="009900"/>
                </a:solidFill>
              </a:rPr>
              <a:t>3. Раздели его на слоги.</a:t>
            </a:r>
          </a:p>
          <a:p>
            <a:pPr marL="342900" indent="-342900"/>
            <a:r>
              <a:rPr lang="ru-RU" sz="4400" b="1" dirty="0"/>
              <a:t> 4. Подбери к нему однокоренные слова, запиши их, разбери их по </a:t>
            </a:r>
            <a:r>
              <a:rPr lang="ru-RU" sz="4400" b="1" dirty="0" smtClean="0"/>
              <a:t>составу</a:t>
            </a:r>
            <a:r>
              <a:rPr lang="en-US" sz="4400" b="1" dirty="0" smtClean="0"/>
              <a:t> </a:t>
            </a:r>
            <a:endParaRPr lang="ru-RU" sz="4400" b="1" dirty="0"/>
          </a:p>
          <a:p>
            <a:pPr marL="342900" indent="-342900"/>
            <a:r>
              <a:rPr lang="ru-RU" b="1" dirty="0"/>
              <a:t> </a:t>
            </a:r>
            <a:endParaRPr lang="ru-RU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625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2930" y="2332211"/>
            <a:ext cx="954055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друг..м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гуляли  (по)саду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. Что за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ч..до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(По)д..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п..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лзло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ябл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..к.. ! Это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ёж..к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нак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лол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себе  (на)иглы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ябл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..к.. 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б..жал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(в)укрытие. Так  он  делал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св..и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з..пасы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930" y="0"/>
            <a:ext cx="91769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Спиши текст. 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Вставь пропущенные буквы.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Определи тип склонения имен существительных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8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1357</TotalTime>
  <Words>201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яблоко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44</cp:revision>
  <dcterms:created xsi:type="dcterms:W3CDTF">2012-12-03T18:56:34Z</dcterms:created>
  <dcterms:modified xsi:type="dcterms:W3CDTF">2013-02-06T13:28:55Z</dcterms:modified>
</cp:coreProperties>
</file>