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86" r:id="rId2"/>
    <p:sldId id="257" r:id="rId3"/>
    <p:sldId id="258" r:id="rId4"/>
    <p:sldId id="259" r:id="rId5"/>
    <p:sldId id="27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82" r:id="rId24"/>
    <p:sldId id="277" r:id="rId25"/>
    <p:sldId id="276" r:id="rId26"/>
    <p:sldId id="288" r:id="rId27"/>
    <p:sldId id="289" r:id="rId28"/>
    <p:sldId id="291" r:id="rId29"/>
    <p:sldId id="312" r:id="rId30"/>
    <p:sldId id="311" r:id="rId31"/>
    <p:sldId id="310" r:id="rId32"/>
    <p:sldId id="309" r:id="rId33"/>
    <p:sldId id="308" r:id="rId34"/>
    <p:sldId id="307" r:id="rId35"/>
    <p:sldId id="306" r:id="rId36"/>
    <p:sldId id="305" r:id="rId37"/>
    <p:sldId id="304" r:id="rId38"/>
    <p:sldId id="303" r:id="rId39"/>
    <p:sldId id="302" r:id="rId40"/>
    <p:sldId id="301" r:id="rId41"/>
    <p:sldId id="300" r:id="rId42"/>
    <p:sldId id="299" r:id="rId43"/>
    <p:sldId id="298" r:id="rId44"/>
    <p:sldId id="297" r:id="rId45"/>
    <p:sldId id="296" r:id="rId46"/>
    <p:sldId id="295" r:id="rId47"/>
    <p:sldId id="29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6F6FFE-3C94-427D-9E37-B1D92B48AF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http://t0.gstatic.com/images?q=tbn:ANd9GcQT478lljuWE1NJGKXA18fFfEQL3zr65UpwxLxSMzmRp_ZAPQ_C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2476">
            <a:off x="3419872" y="4005064"/>
            <a:ext cx="2171700" cy="2105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4" descr="http://www.aleks-6zklass.narod.ru/images/fra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6449">
            <a:off x="971600" y="476672"/>
            <a:ext cx="2470403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363881" y="2293422"/>
            <a:ext cx="72298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Фразеологизмов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00B05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8" descr="http://t1.gstatic.com/images?q=tbn:ANd9GcTvxw4WV8U24uxB3Tgz9BOYjojxBgN3-IOgllM0esCk74AFAcw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2534">
            <a:off x="3563103" y="538412"/>
            <a:ext cx="2486025" cy="1838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4" descr="http://900igr.net/datai/russkij-jazyk/Leksika/0004-002-Frazeologizm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933056"/>
            <a:ext cx="2505075" cy="19812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 fontScale="85000" lnSpcReduction="10000"/>
          </a:bodyPr>
          <a:lstStyle/>
          <a:p>
            <a:r>
              <a:rPr lang="ru-RU" sz="3900" b="1" dirty="0" smtClean="0">
                <a:solidFill>
                  <a:schemeClr val="folHlink"/>
                </a:solidFill>
                <a:latin typeface="Times New Roman" pitchFamily="18" charset="0"/>
              </a:rPr>
              <a:t>Происхождение фразеологизмов</a:t>
            </a:r>
          </a:p>
          <a:p>
            <a:pPr>
              <a:lnSpc>
                <a:spcPct val="90000"/>
              </a:lnSpc>
              <a:buNone/>
            </a:pPr>
            <a:r>
              <a:rPr lang="ru-RU" sz="3900" dirty="0" smtClean="0">
                <a:latin typeface="Times New Roman" pitchFamily="18" charset="0"/>
              </a:rPr>
              <a:t>В зависимости от истории возникновения,   их можно разделить  на  группы: </a:t>
            </a:r>
          </a:p>
          <a:p>
            <a:pPr>
              <a:lnSpc>
                <a:spcPct val="90000"/>
              </a:lnSpc>
            </a:pPr>
            <a:r>
              <a:rPr lang="ru-RU" sz="3900" dirty="0" smtClean="0">
                <a:latin typeface="Times New Roman" pitchFamily="18" charset="0"/>
              </a:rPr>
              <a:t>Фразеологизмы, связанные с историческим прошлым народа.</a:t>
            </a:r>
          </a:p>
          <a:p>
            <a:pPr>
              <a:lnSpc>
                <a:spcPct val="90000"/>
              </a:lnSpc>
            </a:pPr>
            <a:r>
              <a:rPr lang="ru-RU" sz="3900" dirty="0" smtClean="0">
                <a:latin typeface="Times New Roman" pitchFamily="18" charset="0"/>
              </a:rPr>
              <a:t>Образные выражения, отражающие народные обычаи. </a:t>
            </a:r>
          </a:p>
          <a:p>
            <a:pPr>
              <a:lnSpc>
                <a:spcPct val="90000"/>
              </a:lnSpc>
            </a:pPr>
            <a:r>
              <a:rPr lang="ru-RU" sz="3900" dirty="0" smtClean="0">
                <a:latin typeface="Times New Roman" pitchFamily="18" charset="0"/>
              </a:rPr>
              <a:t>Устойчивые сочетания слов, возникшие из различных ремёсел.</a:t>
            </a:r>
          </a:p>
          <a:p>
            <a:pPr>
              <a:lnSpc>
                <a:spcPct val="90000"/>
              </a:lnSpc>
            </a:pPr>
            <a:r>
              <a:rPr lang="ru-RU" sz="3900" dirty="0" smtClean="0">
                <a:latin typeface="Times New Roman" pitchFamily="18" charset="0"/>
              </a:rPr>
              <a:t> Крылатые выражения</a:t>
            </a:r>
            <a:r>
              <a:rPr lang="ru-RU" sz="3900" b="1" dirty="0" smtClean="0">
                <a:latin typeface="Times New Roman" pitchFamily="18" charset="0"/>
              </a:rPr>
              <a:t> </a:t>
            </a:r>
            <a:r>
              <a:rPr lang="ru-RU" sz="3900" dirty="0" smtClean="0">
                <a:latin typeface="Times New Roman" pitchFamily="18" charset="0"/>
              </a:rPr>
              <a:t>из произведений художественной литературы.</a:t>
            </a:r>
          </a:p>
          <a:p>
            <a:pPr>
              <a:lnSpc>
                <a:spcPct val="90000"/>
              </a:lnSpc>
              <a:buNone/>
            </a:pPr>
            <a:r>
              <a:rPr lang="ru-RU" sz="39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7200" b="1" dirty="0" smtClean="0">
                <a:solidFill>
                  <a:schemeClr val="folHlink"/>
                </a:solidFill>
                <a:latin typeface="Times New Roman" pitchFamily="18" charset="0"/>
              </a:rPr>
              <a:t>Фразеологизмы, связанные с историческим прошлым народа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Кричать во всю Ивановскую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</a:rPr>
              <a:t>« Кричать очень громко». Площадь в Кремле, на которой стоит колокольня Ивана Великого, была  Ивановской. Там дьяки  очень громко оглашали распоряжения и указы.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00241"/>
            <a:ext cx="388937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Казанская сирота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Человек прикидывается несчастным, чтобы вызвать сочувствие». Завоёванные Иваном </a:t>
            </a:r>
            <a:r>
              <a:rPr lang="en-US" sz="2400" dirty="0" smtClean="0">
                <a:latin typeface="Times New Roman" pitchFamily="18" charset="0"/>
              </a:rPr>
              <a:t>IV </a:t>
            </a:r>
            <a:r>
              <a:rPr lang="ru-RU" sz="2400" dirty="0" smtClean="0">
                <a:latin typeface="Times New Roman" pitchFamily="18" charset="0"/>
              </a:rPr>
              <a:t>татарские князья, чтобы сохранить положение, отправлялись в Москву на службу. Там они прибеднялись, чтобы получить больше наград и жалований.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7" y="2857496"/>
            <a:ext cx="342902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Откладывать в долгий ящик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«Затягивать дела на неопределённый срок».   На царском дворе был прибит  длинный или долгий ящик. Из деревень приезжали просители и опускали прошения.  Просьбы оставались там на месяцы и годы.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2428868"/>
            <a:ext cx="392909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7200" b="1" dirty="0" smtClean="0">
                <a:solidFill>
                  <a:schemeClr val="folHlink"/>
                </a:solidFill>
                <a:latin typeface="Times New Roman" pitchFamily="18" charset="0"/>
              </a:rPr>
              <a:t>Образные выражения, отражающие народные обычаи</a:t>
            </a:r>
            <a:endParaRPr lang="ru-RU" sz="72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Держи карман шире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14298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«О напрасных ожиданиях и расчётах».  Возникло, когда карман ещё не пришивался, а представлял собой сумку на поясе</a:t>
            </a:r>
            <a:r>
              <a:rPr lang="ru-RU" dirty="0" smtClean="0"/>
              <a:t>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57364"/>
            <a:ext cx="4071966" cy="45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Как с гуся вода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1442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«Легкий исход неприятности, проступка». Эти слова шептали бабушки знахарки  для излечения детских болезней.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52864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folHlink"/>
                </a:solidFill>
                <a:latin typeface="Times New Roman" pitchFamily="18" charset="0"/>
              </a:rPr>
              <a:t>Устойчивые сочетания слов, возникшие из различных ремёсел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Бить баклуши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142985"/>
            <a:ext cx="728667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«Несерьёзным делом заниматься». В старину кустари делали посуду из дерева. Для этого надо было отколоть от бревна чурку – </a:t>
            </a:r>
            <a:r>
              <a:rPr lang="ru-RU" dirty="0" err="1" smtClean="0">
                <a:latin typeface="Times New Roman" pitchFamily="18" charset="0"/>
              </a:rPr>
              <a:t>баклушу</a:t>
            </a:r>
            <a:r>
              <a:rPr lang="ru-RU" dirty="0" smtClean="0">
                <a:latin typeface="Times New Roman" pitchFamily="18" charset="0"/>
              </a:rPr>
              <a:t>. Это было лёгкое дело. Готовить такие чурки и называлось бить баклуши. 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14554"/>
            <a:ext cx="5143536" cy="39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Начинаем наш урок. Заруби себе на носу: сегодня тебе придётся работать засучив рукава. В случае временной неудачи не падай духом, а возьми себя в руки и заново принимайся за дело. Ручаюсь: в конечном счёте тебя ждёт успех!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folHlink"/>
                </a:solidFill>
                <a:latin typeface="Times New Roman" pitchFamily="18" charset="0"/>
              </a:rPr>
              <a:t>Крылатые выражения из произведений художественной литературы</a:t>
            </a:r>
          </a:p>
          <a:p>
            <a:pPr>
              <a:buNone/>
            </a:pP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Око за око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9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Из Библии,   закон возмездия: «Перелом за перелом, око за око, зуб за зуб».</a:t>
            </a:r>
          </a:p>
        </p:txBody>
      </p:sp>
      <p:pic>
        <p:nvPicPr>
          <p:cNvPr id="5" name="Picture 5" descr="око за о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392613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Ворона в павлиньих перьях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1442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«Человек, который хочет казаться умнее, чем он есть».                     </a:t>
            </a:r>
          </a:p>
          <a:p>
            <a:r>
              <a:rPr lang="ru-RU" dirty="0" smtClean="0">
                <a:latin typeface="Times New Roman" pitchFamily="18" charset="0"/>
              </a:rPr>
              <a:t>В басне «Ворона»   И.А. Крылов описал Ворону, которая от Ворон отстала, а к Павам не пристала</a:t>
            </a:r>
            <a:r>
              <a:rPr lang="ru-RU" sz="2000" dirty="0" smtClean="0">
                <a:latin typeface="Times New Roman" pitchFamily="18" charset="0"/>
              </a:rPr>
              <a:t>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0297" y="2214554"/>
            <a:ext cx="450059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2918"/>
            <a:ext cx="7529538" cy="128588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Русский язык очень богат фразеологизмами. Так, например, только с одним словом </a:t>
            </a:r>
            <a:r>
              <a:rPr lang="ru-RU" sz="2000" b="1" dirty="0">
                <a:solidFill>
                  <a:srgbClr val="FF3300"/>
                </a:solidFill>
              </a:rPr>
              <a:t>рука</a:t>
            </a:r>
            <a:r>
              <a:rPr lang="ru-RU" sz="2000" dirty="0">
                <a:solidFill>
                  <a:srgbClr val="FFFF00"/>
                </a:solidFill>
              </a:rPr>
              <a:t> имеется более 50 фразеологических оборотов. Вот некоторые из них: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Валится из рук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голыми руками взять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из рук в руки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мастер на все руки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не покладая рук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как без рук</a:t>
            </a:r>
          </a:p>
        </p:txBody>
      </p:sp>
      <p:pic>
        <p:nvPicPr>
          <p:cNvPr id="32774" name="Picture 6" descr="1H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5373688"/>
            <a:ext cx="1295400" cy="1179512"/>
          </a:xfrm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356100" y="1844675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0" y="1844675"/>
            <a:ext cx="42497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</a:t>
            </a:r>
            <a:r>
              <a:rPr lang="ru-RU" sz="2400"/>
              <a:t>не клеится, не работается;</a:t>
            </a:r>
          </a:p>
          <a:p>
            <a:pPr>
              <a:spcBef>
                <a:spcPct val="50000"/>
              </a:spcBef>
            </a:pPr>
            <a:r>
              <a:rPr lang="ru-RU" sz="2400"/>
              <a:t>-легко одолеть;</a:t>
            </a:r>
          </a:p>
          <a:p>
            <a:pPr>
              <a:spcBef>
                <a:spcPct val="50000"/>
              </a:spcBef>
            </a:pPr>
            <a:r>
              <a:rPr lang="ru-RU" sz="2400"/>
              <a:t>-непосредственно;</a:t>
            </a:r>
          </a:p>
          <a:p>
            <a:pPr>
              <a:spcBef>
                <a:spcPct val="50000"/>
              </a:spcBef>
            </a:pPr>
            <a:r>
              <a:rPr lang="ru-RU" sz="2400"/>
              <a:t>-умелец;</a:t>
            </a:r>
          </a:p>
          <a:p>
            <a:pPr>
              <a:spcBef>
                <a:spcPct val="50000"/>
              </a:spcBef>
            </a:pPr>
            <a:r>
              <a:rPr lang="ru-RU" sz="2400"/>
              <a:t>-неустанно;</a:t>
            </a:r>
          </a:p>
          <a:p>
            <a:pPr>
              <a:spcBef>
                <a:spcPct val="50000"/>
              </a:spcBef>
            </a:pPr>
            <a:r>
              <a:rPr lang="ru-RU" sz="2400"/>
              <a:t>-беспомощно;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/>
          <a:lstStyle/>
          <a:p>
            <a:r>
              <a:rPr lang="ru-RU" b="1" dirty="0" smtClean="0"/>
              <a:t>На заметку!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14422"/>
            <a:ext cx="735811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Как и слово, фразеологизм может иметь синонимы и антонимы.</a:t>
            </a:r>
          </a:p>
          <a:p>
            <a:pPr>
              <a:lnSpc>
                <a:spcPct val="90000"/>
              </a:lnSpc>
            </a:pPr>
            <a:r>
              <a:rPr lang="ru-RU" sz="2400" b="1" i="1" u="sng" dirty="0" smtClean="0"/>
              <a:t>Фразеологизмы – синонимы</a:t>
            </a:r>
            <a:r>
              <a:rPr lang="ru-RU" sz="2400" b="1" dirty="0" smtClean="0"/>
              <a:t>: два сапога пара – одного поля ягода (один другого не лучше); перековать мечи на орала  - вложить меч в ножны (закончить войну, распрю).</a:t>
            </a:r>
          </a:p>
          <a:p>
            <a:pPr>
              <a:lnSpc>
                <a:spcPct val="90000"/>
              </a:lnSpc>
            </a:pPr>
            <a:r>
              <a:rPr lang="ru-RU" sz="2400" b="1" i="1" u="sng" dirty="0" smtClean="0"/>
              <a:t>Фразеологизмы - антонимы</a:t>
            </a:r>
            <a:r>
              <a:rPr lang="ru-RU" sz="2400" b="1" dirty="0" smtClean="0"/>
              <a:t>: засучив рукава – спустя рукава; заварить кашу – расхлёбывать кашу; тяжёл на подъём – лёгок  на подъём.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Фразеологизм </a:t>
            </a:r>
            <a:r>
              <a:rPr lang="ru-RU" sz="2400" i="1" dirty="0" smtClean="0"/>
              <a:t>кот наплакал</a:t>
            </a:r>
            <a:r>
              <a:rPr lang="ru-RU" sz="2400" b="1" dirty="0" smtClean="0"/>
              <a:t> имеет синоним </a:t>
            </a:r>
            <a:r>
              <a:rPr lang="ru-RU" sz="2400" i="1" dirty="0" smtClean="0"/>
              <a:t>мало </a:t>
            </a:r>
            <a:r>
              <a:rPr lang="ru-RU" sz="2400" b="1" dirty="0" smtClean="0"/>
              <a:t>и антоним </a:t>
            </a:r>
            <a:r>
              <a:rPr lang="ru-RU" sz="2400" i="1" dirty="0" smtClean="0"/>
              <a:t>много</a:t>
            </a:r>
            <a:r>
              <a:rPr lang="ru-RU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Сила слова – беспредельна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…</a:t>
            </a:r>
            <a:r>
              <a:rPr lang="ru-RU" sz="4000" dirty="0" smtClean="0"/>
              <a:t>Нет слова, которое было бы так </a:t>
            </a:r>
            <a:r>
              <a:rPr lang="ru-RU" sz="4000" dirty="0" err="1" smtClean="0"/>
              <a:t>замашисто</a:t>
            </a:r>
            <a:r>
              <a:rPr lang="ru-RU" sz="4000" dirty="0" smtClean="0"/>
              <a:t>, бойко, так вырывалось бы из-под самого сердца, так бы кипело  и живо трепетало, как метко сказанное  русское слово.</a:t>
            </a:r>
          </a:p>
          <a:p>
            <a:pPr algn="r">
              <a:lnSpc>
                <a:spcPct val="90000"/>
              </a:lnSpc>
            </a:pPr>
            <a:r>
              <a:rPr lang="ru-RU" sz="4000" dirty="0" smtClean="0"/>
              <a:t>Н.В.Гоголь 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6425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3399"/>
                </a:solidFill>
              </a:rPr>
              <a:t>Дома мы предлагаем вам восстановить </a:t>
            </a:r>
            <a:r>
              <a:rPr lang="ru-RU" sz="2800" dirty="0">
                <a:solidFill>
                  <a:srgbClr val="FF3399"/>
                </a:solidFill>
              </a:rPr>
              <a:t>рассказ Незнайки, используя слова для справок.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6425" cy="44973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b="1" dirty="0"/>
              <a:t>Я проснулся ни свет ни заря. На душе кошки скребли. Пошёл  к Винтику, долго бил баклуши, тянул кота за хвост. Вернулся ни жив ни мёртв. Съел с горем пополам суп.  Тут как снег на голову свалился </a:t>
            </a:r>
            <a:r>
              <a:rPr lang="ru-RU" sz="2400" b="1" dirty="0" err="1"/>
              <a:t>Пилюлькин</a:t>
            </a:r>
            <a:r>
              <a:rPr lang="ru-RU" sz="2400" b="1" dirty="0"/>
              <a:t>. Он метал гром и молнии. Велел зарубить на носу, что надо мыть руки перед едой. А мне хоть кол на голове теши</a:t>
            </a:r>
            <a:r>
              <a:rPr lang="ru-RU" sz="2400" dirty="0"/>
              <a:t>.</a:t>
            </a:r>
            <a:endParaRPr lang="ru-RU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b="1" dirty="0"/>
              <a:t>(Слова для справок:</a:t>
            </a:r>
            <a:r>
              <a:rPr lang="ru-RU" sz="2400" dirty="0"/>
              <a:t>  </a:t>
            </a:r>
            <a:r>
              <a:rPr lang="ru-RU" sz="2400" b="1" i="1" dirty="0"/>
              <a:t>неожиданно,  рано,  бездельничал,  скверно, злился,   запомнить,   плохо,   еле-еле,   хоть бы что,   усталый,  кое-как,   сильно сердился</a:t>
            </a:r>
            <a:r>
              <a:rPr lang="ru-RU" sz="2400" dirty="0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50180" name="Picture 4" descr="вот т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4864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мы не сидели сложа руки, а работали в поте лица. Старались вам рассказать об удивительной стране Фразеологизмов. Надеемся, что у нас это получилось. </a:t>
            </a:r>
          </a:p>
          <a:p>
            <a:r>
              <a:rPr lang="ru-RU" dirty="0" smtClean="0"/>
              <a:t>В конце нашего урока предлагаем вам посмотреть наш школьный фразеологический словарь. До новых встреч!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/>
              <a:t>Козёл отпущения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В стародавние времена у древних евреев существовал обряд отпущения грехов, во время которого священник возлагал свои руки на голову живого козла и этим действием как бы перекладывал на животное грехи всего народа. После церемонии козла изгоняли в </a:t>
            </a:r>
            <a:br>
              <a:rPr lang="ru-RU" dirty="0" smtClean="0"/>
            </a:br>
            <a:r>
              <a:rPr lang="ru-RU" dirty="0" smtClean="0"/>
              <a:t>пустыню.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twilighters.ru/upload/iblock/a4c/a4cc7e8bb0252d7e6ca23fcc362ff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3816424" cy="251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</a:rPr>
              <a:t>Фразеологические обороты из древнегреческих мифов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3" name="Picture 6" descr="http://lit.1september.ru/2001/06/no06_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4608512" cy="476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Да, да. Вот такое необычное начало нашего урока. А все потому, что сегодня мы будем говорить о </a:t>
            </a:r>
            <a:r>
              <a:rPr lang="ru-RU" sz="3600" b="1" i="1" dirty="0" smtClean="0"/>
              <a:t>«живописном способе выражаться» посредством кратких, метких, сочных, образных иносказательных изречений, то есть о фразеологизмах.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05901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Знать назубок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709120"/>
          </a:xfrm>
        </p:spPr>
        <p:txBody>
          <a:bodyPr>
            <a:normAutofit fontScale="77500" lnSpcReduction="20000"/>
          </a:bodyPr>
          <a:lstStyle/>
          <a:p>
            <a:r>
              <a:rPr lang="ru-RU" sz="3500" dirty="0" smtClean="0"/>
              <a:t>На основе дореволюционного обычая проверять подлинность золотых монет зубами (у настоящей монеты после прикуса не должно остаться вмятины) возникло устойчивое выражение знать назубок, означающее «знать что-либо досконально, отменно выучить».</a:t>
            </a:r>
          </a:p>
          <a:p>
            <a:r>
              <a:rPr lang="ru-RU" sz="3500" dirty="0" smtClean="0"/>
              <a:t>На основе этого обычая возникло и еще одно образное выражение: раскусить человека. Как вы можете объяснить его значение? (Раскусить человека – «досконально узнать человека, его достоинства, недостатки, намерения».)</a:t>
            </a:r>
          </a:p>
          <a:p>
            <a:endParaRPr lang="ru-RU" dirty="0"/>
          </a:p>
        </p:txBody>
      </p:sp>
      <p:pic>
        <p:nvPicPr>
          <p:cNvPr id="44034" name="Picture 2" descr="http://rus.1september.ru/2005/04/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343525"/>
            <a:ext cx="22288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Язык до Киева доведёт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 В 999 году некий киевлянин Никита </a:t>
            </a:r>
            <a:r>
              <a:rPr lang="ru-RU" dirty="0" err="1" smtClean="0"/>
              <a:t>Щекомяка</a:t>
            </a:r>
            <a:r>
              <a:rPr lang="ru-RU" dirty="0" smtClean="0"/>
              <a:t> заблудился в бескрайней, тогда русской, степи и попал к половцам. Когда половцы спросили его: Откуда ты, Никита? он отвечал, что из богатого и красивого города Киева, и так расписал кочевникам богатство и красоту родного города, что половецкий хан </a:t>
            </a:r>
            <a:r>
              <a:rPr lang="ru-RU" dirty="0" err="1" smtClean="0"/>
              <a:t>Нунчак</a:t>
            </a:r>
            <a:r>
              <a:rPr lang="ru-RU" dirty="0" smtClean="0"/>
              <a:t> прицепил Никиту за язык к хвосту своей лошади, и половцы поехали воевать и грабить Киев. Так Никита </a:t>
            </a:r>
            <a:r>
              <a:rPr lang="ru-RU" dirty="0" err="1" smtClean="0"/>
              <a:t>Щекомяка</a:t>
            </a:r>
            <a:r>
              <a:rPr lang="ru-RU" dirty="0" smtClean="0"/>
              <a:t> попал домой при помощи своего языка.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/>
              <a:t>Выводить на чистую воду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Когда-то эту фразу произносили только лишь применительно к рыбе, которую пытались поймать. В камышовых зарослях или среди затонувших в иле коряг рыба, попавшаяся на крючок, может сорваться с него и уйти. А вот в прозрачной, чистой воде – вряд ли. Позже стали «выводить на чистую воду» жуликов, предъявляя им в качестве доказательства их вины прояснённые обстоятельства их преступления.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twilighters.ru/upload/iblock/ecf/ecf9d0df82f67cbf022a346c5ed51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5" y="4509120"/>
            <a:ext cx="415150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Тёртый калач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Некогда на Руси существовал сорт хлеба, который именовался «Тёртый калач». Тесто для этого хлеба долго мяли, тёрли, месили. Отчего хлебушек выходил, весьма пышен. Применительно же к человеку фраза «Тёртый калач» стали употреблять в том значении, что его учат испытания и беды.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twilighters.ru/upload/iblock/2b0/2b01b5c1585b3753e970e50132e540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2"/>
            <a:ext cx="3143272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Волосы дыбом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Оказывается, стоять дыбом означает стоять навытяжку, на кончиках пальцев ног. То есть, когда человек пугается, то у него волосы на голове словно на цыпочки становятся.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twilighters.ru/upload/iblock/9a0/9a05307547f3452250b8c95c4b03a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3168352" cy="2709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/>
              <a:t>Дым коромыслом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5676092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 старой Руси избы топились по-чёрному. То есть дым уходил не через печную трубу (которой собственно и не было), а через специальное окошко или дверь. </a:t>
            </a:r>
            <a:br>
              <a:rPr lang="ru-RU" dirty="0" smtClean="0"/>
            </a:br>
            <a:r>
              <a:rPr lang="ru-RU" dirty="0" smtClean="0"/>
              <a:t>И по тому, как дым из избы выходит, предсказывали погоду. Идет дым столбом - будет ясно, по земле стелется - к туману или дождю, коромыслом - к ветру, непогоде, а возможно, что и к буре.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://twilighters.ru/upload/iblock/f03/f03fd8cd5741ac2fd656a90ee40d5d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915816" cy="487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Попасть в переплёт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На некоторых русских диалектах переплётом именовали сплетённую из веток ловушку для рыб. И, как в любой ловушке, оказаться в ней - дело отнюдь не из приятных.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twilighters.ru/upload/iblock/8a1/8a1fc0b4dfe8eee2ddd8801c176c56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5040560" cy="2679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35"/>
            <a:ext cx="9144000" cy="6569129"/>
          </a:xfrm>
          <a:prstGeom prst="rect">
            <a:avLst/>
          </a:prstGeom>
          <a:noFill/>
        </p:spPr>
      </p:pic>
      <p:pic>
        <p:nvPicPr>
          <p:cNvPr id="31746" name="Picture 2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/>
              <a:t>После дождичка в четверг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У </a:t>
            </a:r>
            <a:r>
              <a:rPr lang="ru-RU" dirty="0" err="1" smtClean="0"/>
              <a:t>русичей</a:t>
            </a:r>
            <a:r>
              <a:rPr lang="ru-RU" dirty="0" smtClean="0"/>
              <a:t>, древнейших предков русских, существовал целый пантеон божеств, которым они поклонялись. Главным среди них был бог грома и молнии - Перун. Ему был посвящён один из дней недели - четверг. И именно Перуну возносили </a:t>
            </a:r>
            <a:r>
              <a:rPr lang="ru-RU" dirty="0" err="1" smtClean="0"/>
              <a:t>русичи</a:t>
            </a:r>
            <a:r>
              <a:rPr lang="ru-RU" dirty="0" smtClean="0"/>
              <a:t> моления о дожде в засуху. Считалось, что божество должно особенно охотно выполнять просьбы в "свой день" - четверг. А так как эти мольбы часто оставались безответными, то </a:t>
            </a:r>
            <a:br>
              <a:rPr lang="ru-RU" dirty="0" smtClean="0"/>
            </a:br>
            <a:r>
              <a:rPr lang="ru-RU" dirty="0" smtClean="0"/>
              <a:t>поговорка "После дождичка в четверг" стала применяться ко всему, что неизвестно когда произойдёт.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/>
              <a:t>Ни пуха ни пера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4500" dirty="0" smtClean="0"/>
              <a:t>Ни пуха ни пера – пожелание удачи в чем-либо. Это собственно русское выражение, первоначально оно употреблялось как «заклинание», призванное обмануть нечистую силу (этим выражением напутствовали отправляющихся на охоту; считалось, что прямым пожеланием удачи можно было «сглазить» добычу). Ответ </a:t>
            </a:r>
            <a:r>
              <a:rPr lang="ru-RU" sz="4500" b="1" dirty="0" smtClean="0"/>
              <a:t>«К черту!» </a:t>
            </a:r>
            <a:r>
              <a:rPr lang="ru-RU" sz="4500" dirty="0" smtClean="0"/>
              <a:t>должен был еще больше обезопасить охотника. К черту – это не ругательство типа «Пошел к черту!», а просьба отправиться к черту и сказать ему об этом (о том, чтобы охотнику не досталось ни пуха, ни пера). Тогда нечистый сделает наоборот, и будет то, что надо: охотник вернется «с пухом и пером», т. е. с добычей.</a:t>
            </a:r>
            <a:br>
              <a:rPr lang="ru-RU" sz="4500" dirty="0" smtClean="0"/>
            </a:br>
            <a:endParaRPr lang="ru-RU" sz="45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3" name="Picture 5" descr="http://img1.liveinternet.ru/images/attach/c/0/44/436/44436183_1243608555_133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00571"/>
            <a:ext cx="308266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/>
              <a:t>Зарубить на носу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0734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Слово «нос» тут вовсе не означает орган обоняния. Как это ни странно, оно значит «памятная дощечка», «бирка для записей». </a:t>
            </a:r>
            <a:br>
              <a:rPr lang="ru-RU" dirty="0" smtClean="0"/>
            </a:br>
            <a:r>
              <a:rPr lang="ru-RU" dirty="0" smtClean="0"/>
              <a:t>В древности неграмотные люди всюду носили с собой такие палочки и дощечки и на них делали всевозможные заметки, зарубки. Эти бирки и звались «носами».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7" name="Picture 5" descr="http://t2.gstatic.com/images?q=tbn:ANd9GcT4q22GD5Z__mMdnAGohZYlm-6dLfxv2H9NhtfWXk_cnsS_Qo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714884"/>
            <a:ext cx="335758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3399"/>
                </a:solidFill>
              </a:rPr>
              <a:t>Как рождаются фразеологизмы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4088" y="1612900"/>
            <a:ext cx="7227887" cy="2143125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357422" y="4000504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Живут-поживают слова, ими постоянно пользуются люди в своей речи. В какой-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/>
              <a:t>    то момент слова сливаются в неделимые сочетания-фразеологизмы.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Точить лясы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965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Лясы - это точёные фигурные столбики перил у крылечка. Изготовить их мог только настоящий мастер. Предположительно, изначально "точить лясы" означало вести изящную беседу. Но умельцев подобным образом общаться становилось всё меньше и меньше. Что и привело к изменению значения выражения на противоположное. И ныне «лясы точить» означает вести пустую болтовню.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://twilighters.ru/upload/iblock/891/891b6dcc3621d31b86866084647a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929173"/>
            <a:ext cx="4000528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Водить за нос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5757874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Это выражение было связано с ярмарочным развлечением: цыгане водили медведей за </a:t>
            </a:r>
            <a:br>
              <a:rPr lang="ru-RU" dirty="0" smtClean="0"/>
            </a:br>
            <a:r>
              <a:rPr lang="ru-RU" dirty="0" smtClean="0"/>
              <a:t>продетое в нос животного кольцо и заставляли их выполнять различные трюки, </a:t>
            </a:r>
            <a:br>
              <a:rPr lang="ru-RU" dirty="0" smtClean="0"/>
            </a:br>
            <a:r>
              <a:rPr lang="ru-RU" dirty="0" smtClean="0"/>
              <a:t>обманывая обещанием </a:t>
            </a:r>
          </a:p>
          <a:p>
            <a:pPr>
              <a:buNone/>
            </a:pPr>
            <a:r>
              <a:rPr lang="ru-RU" dirty="0" smtClean="0"/>
              <a:t>	подачки.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twilighters.ru/upload/iblock/6fe/6fe82329730fe06266d58cd47675d1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2962018" cy="572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b="1" dirty="0" smtClean="0"/>
              <a:t>Шиворот-навыворот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Выражение это когда-то связывали с позорным наказанием: во времена Ивана Грозного провинившегося боярина в вывернутой наизнанку одежде сажали задом наперёд на лошадь. И в таком виде, опозоренного и униженного, возили по городу под свист и насмешки горожан.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://school-1.ru/proekty/krestnikova_razrabotka_kompleksa_uprazhneniy_frazeologizmy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2539916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/>
          <a:lstStyle/>
          <a:p>
            <a:r>
              <a:rPr lang="ru-RU" b="1" dirty="0" smtClean="0"/>
              <a:t>Непутёвый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6176728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 старину на Руси "путём" называли не только дорогу, но и различные </a:t>
            </a:r>
            <a:br>
              <a:rPr lang="ru-RU" dirty="0" smtClean="0"/>
            </a:br>
            <a:r>
              <a:rPr lang="ru-RU" dirty="0" smtClean="0"/>
              <a:t>должности при дворе князя. Бояре всеми правдами, а нередко и неправдами, старались заполучить у князя путь - должность. О тех же, кому это не удавалось, пренебрежительно отзывались - непутёвый человек.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://twilighters.ru/upload/iblock/8f0/8f0006b8a5bc1f574c29b4f8584ec5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3"/>
            <a:ext cx="2534530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Гол как сокол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dirty="0" smtClean="0"/>
              <a:t>Весьма бедный, нищий человек. И птица сокол здесь ни при чём. "Сокол" - старинное военное стенобитное орудие - совершенно гладкая, "голая", то есть – ничем лишним не обремененная, чугунная болванка, закреплённая на цепях.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twilighters.ru/upload/iblock/638/638ecbe0ea60251d66cb3a9000d6a1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21087"/>
            <a:ext cx="4864208" cy="263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6275040" cy="65253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b="1" dirty="0" smtClean="0"/>
              <a:t>	</a:t>
            </a:r>
            <a:r>
              <a:rPr lang="ru-RU" sz="4100" b="1" dirty="0" smtClean="0"/>
              <a:t>Всыпать по первое число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Это выражение пошло из старой школы, где учеников пороли каждую неделю, независимо от того, провинились они или нет. И если наставник чрезмерно усердствовал, то воспоминаний и болезненных ощущений после такой порки, школьникам хватало надолго, вплоть до первого числа следующего месяца.</a:t>
            </a:r>
          </a:p>
          <a:p>
            <a:pPr>
              <a:buNone/>
            </a:pPr>
            <a:endParaRPr lang="ru-RU" sz="3100" dirty="0" smtClean="0"/>
          </a:p>
          <a:p>
            <a:r>
              <a:rPr lang="ru-RU" sz="4100" b="1" dirty="0" smtClean="0"/>
              <a:t>Прописать ижицу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Ижица - название последней буквы церковнославянской азбуки. Следы порки </a:t>
            </a:r>
            <a:br>
              <a:rPr lang="ru-RU" sz="3100" dirty="0" smtClean="0"/>
            </a:br>
            <a:r>
              <a:rPr lang="ru-RU" sz="3100" dirty="0" smtClean="0"/>
              <a:t>в области пониже спины у учеников напоминали именно эту букву. Поэтому, прописать ижицу  означает проучить, наказать.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http://twilighters.ru/upload/iblock/b39/b391939f9e3bde667f8eb1a76f92fc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12776"/>
            <a:ext cx="2238375" cy="3581400"/>
          </a:xfrm>
          <a:prstGeom prst="rect">
            <a:avLst/>
          </a:prstGeom>
          <a:noFill/>
        </p:spPr>
      </p:pic>
      <p:sp>
        <p:nvSpPr>
          <p:cNvPr id="34818" name="AutoShape 2" descr="data:image/jpeg;base64,/9j/4AAQSkZJRgABAQAAAQABAAD/2wCEAAkGBggRERMQEhQVFRAUFRcXFBYVESAbFBIYHxgZGRgfFhgXIDIqIyUjJBUWKy8sIy0vLCwsFioxNjAqNzIrLDUBCQoKBQUFDQUFDSkYEhgpKSkpKSkpKSkpKSkpKSkpKSkpKSkpKSkpKSkpKSkpKSkpKSkpKSkpKSkpKSkpKSkpKf/AABEIAEIARwMBIgACEQEDEQH/xAAcAAABBAMBAAAAAAAAAAAAAAAAAQUGBwIECAP/xABDEAABAgMEBQYLBAsBAAAAAAABAgMABBEFBhIhBxMiMUEIFDJCkrM0NVFSU2FzdIGT0nGCkbIYIyQlM0NicqHB0RX/xAAUAQEAAAAAAAAAAAAAAAAAAAAA/8QAFBEBAAAAAAAAAAAAAAAAAAAAAP/aAAwDAQACEQMRAD8AZtF2jqzbVaedfW6gtrSlIaWBWqcW1iSYnP6P93vTTXzUfRGlydfBpv2rfdiLegKuHJ/u76aa+aj6IQ8n+73F+a+aj6Imd5pO33AkyT6GSnEVBbWPWZZAHhFLyel6+TjyGC6yhS3UtE6ioQSvATv4f6gJseT9d708181H0Qh5P93/AE818xH0RYdkszqGkJfcDrwG0tKcIVmerwoKRV+k3SdakvNCSkSA4lIU6rBjOIioSE+oU7UBu/o/2B6ea4/zE8d/VhFcn+wafx5ntp/5D3omt+2JyS5xNKStSnFJQUpCThGRxD7YnBgOYNI11Jey5pDDK3FIW0HKroVg4imlRv6MEP8Ap+8YM+7DvFwQEj5Ovg017VvuxFuxUPJ1P7NN+1b7uLegEMcuaSLK5racy2g4QpWtbp1QtIUKeSmcdRmKU0/WVRyVmxuUFtLFMtnbSSfiR8IC0LvW209IszZOFKmEuKr1dmqq/Ya/hEL0RWal/nVqupBemn3NWqmaWwaUFdwyp92IpYt6HE3bfYTj1oe5sihz/WnEPwClD4Rcd1LJRKycvLgU1baAf7iKqr8SYDflZRhvJCQkFRUQkUFTvMbMEEBz/p+8YM+7DvFwsJp+8YM+7DvFwsBIOTr4PN+0a/IYt+Kf5Ong837Rr8hi36iAWIfpSu29PWc602nG8koW2nipQOYB9YKv8RL8QgqIDm+79xL0sTDLzsk8plt0OrbSobSk1Iyr6hHRjZVQEihpmPJHplBUQCwQlRBWAoDT94wZ92HeLhYTT/4wZ92HeLggH/k7eDzftGu7MSiTtCbTP2i3rFqDYYTLoUuqUrcCiqg+6DnupEF0G3ksqVamUTDyGlKW0pOsVSuyRx+ESmTtiwET0xPG0JY61KAhsbkFKSkFSsVT0lZCm+AdLg2lOqs4PuqdmXS64lRyKlAOlFUjLIAVoPJDkxe+UW6+w2hxxxgtghOElwrGIYM+CcyTSm7flESsy1bMYkFSaLTlUrUtw60JJKUrUSoJBX0hiyJyGWRjSl2LtMuuPS9oSrawtlUsaYtVgRq1pd2hjS4neARtZ5HOAsNq8kqZl+WIUFMNocWojYwqrTDTOuyr7aZQ3sX9kVoZcDbtHppUqmqACHASNoV3VB/CGNi2bu8+cnFz8uUONsp1ST1m6qSpSyc9pRIFB0RU8IamV2GhthAtKUxszy5ypqArEVKwUCsumc68N0BYKryS6ZpcphWVoY15UE1TgrSgAzrlSMbHvNLPvuy2B1p5tKVlLqQCpCqhKk0JyyO/P1RA7StazXZp13/0ZdsvySpfWNGimCF4kqFVHFWvlBHljYu5aF3paaMyq0JM4pZDKkNgpTiSonGCVmta8c/XARHT8f3gz7sO8XBGjpotmUm51tUu4l1CGAkqSapBxrURkP6hBAQ1phokVSD8BGfNWPMT2RCQQC81Y8xPZEZmVY81PZEEEBhzVjzU9kRkmVYr0E9kQQQAJZmg2U8eqI8kS7NBsp3+aIIID3Zl2fNT0j1R5IIIID//2Q=="/>
          <p:cNvSpPr>
            <a:spLocks noChangeAspect="1" noChangeArrowheads="1"/>
          </p:cNvSpPr>
          <p:nvPr/>
        </p:nvSpPr>
        <p:spPr bwMode="auto">
          <a:xfrm>
            <a:off x="63500" y="-309563"/>
            <a:ext cx="676275" cy="62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wiki.radosvet.net/images/0/07/%D0%91%D1%83%D0%BA%D0%B2%D0%B8%D1%86%D0%B0_%D0%98%D0%B6%D0%B8%D1%86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229200"/>
            <a:ext cx="6953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/>
              <a:t>Мастер кислых щей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dirty="0" smtClean="0"/>
              <a:t>Кислые щи - нехитрая крестьянская еда: вода да квашеная капуста. </a:t>
            </a:r>
            <a:br>
              <a:rPr lang="ru-RU" dirty="0" smtClean="0"/>
            </a:br>
            <a:r>
              <a:rPr lang="ru-RU" dirty="0" smtClean="0"/>
              <a:t>Приготовить это блюдо не составляло особого труда. И если кого-нибудь </a:t>
            </a:r>
            <a:br>
              <a:rPr lang="ru-RU" dirty="0" smtClean="0"/>
            </a:br>
            <a:r>
              <a:rPr lang="ru-RU" dirty="0" smtClean="0"/>
              <a:t>называли мастером кислых щей, то это означало, что человек ни на что путное не </a:t>
            </a:r>
            <a:br>
              <a:rPr lang="ru-RU" dirty="0" smtClean="0"/>
            </a:br>
            <a:r>
              <a:rPr lang="ru-RU" dirty="0" smtClean="0"/>
              <a:t>годен.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twilighters.ru/upload/iblock/a47/a479c930960f10e7e7eb62ade304f7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3035391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Трын-трава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963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Вполне реальная трава, изначально называвшаяся "тын-трава". Тын же - это забор. То есть "тын-трава" это "трава подзаборная". Никому не нужный, безразличный для всех сорняк.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twilighters.ru/upload/iblock/eac/eac5a1ed34f3a67866e204077d1cbc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3528392" cy="310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25000" lnSpcReduction="20000"/>
          </a:bodyPr>
          <a:lstStyle/>
          <a:p>
            <a:r>
              <a:rPr lang="ru-RU" sz="5500" b="1" i="1" u="sng" dirty="0" smtClean="0"/>
              <a:t>Послушайте стихотворение В.Суслова «Как работают слова». </a:t>
            </a:r>
          </a:p>
          <a:p>
            <a:pPr>
              <a:buNone/>
            </a:pPr>
            <a:r>
              <a:rPr lang="ru-RU" sz="6400" dirty="0" smtClean="0"/>
              <a:t>Бывает частенько, что слово одно,</a:t>
            </a:r>
          </a:p>
          <a:p>
            <a:pPr>
              <a:buNone/>
            </a:pPr>
            <a:r>
              <a:rPr lang="ru-RU" sz="6400" dirty="0" smtClean="0"/>
              <a:t>Но очень по-разному служит оно. </a:t>
            </a:r>
          </a:p>
          <a:p>
            <a:pPr>
              <a:buNone/>
            </a:pPr>
            <a:r>
              <a:rPr lang="ru-RU" sz="6400" dirty="0" smtClean="0"/>
              <a:t>Примеры тут можно найти без труда, </a:t>
            </a:r>
          </a:p>
          <a:p>
            <a:pPr>
              <a:buNone/>
            </a:pPr>
            <a:r>
              <a:rPr lang="ru-RU" sz="6400" dirty="0" smtClean="0"/>
              <a:t>Возьмём хоть короткое слово «вода». </a:t>
            </a:r>
          </a:p>
          <a:p>
            <a:pPr>
              <a:buNone/>
            </a:pPr>
            <a:r>
              <a:rPr lang="ru-RU" sz="6400" dirty="0" smtClean="0"/>
              <a:t>Вот был я мальчишкой, да детство прошло. </a:t>
            </a:r>
          </a:p>
          <a:p>
            <a:pPr>
              <a:buNone/>
            </a:pPr>
            <a:r>
              <a:rPr lang="ru-RU" sz="6400" dirty="0" smtClean="0"/>
              <a:t>С тех пор уж немало «воды утекло», </a:t>
            </a:r>
          </a:p>
          <a:p>
            <a:pPr>
              <a:buNone/>
            </a:pPr>
            <a:r>
              <a:rPr lang="ru-RU" sz="6400" dirty="0" smtClean="0"/>
              <a:t>О смелом мы вправе сказать наперёд: </a:t>
            </a:r>
          </a:p>
          <a:p>
            <a:pPr>
              <a:buNone/>
            </a:pPr>
            <a:r>
              <a:rPr lang="ru-RU" sz="6400" dirty="0" smtClean="0"/>
              <a:t>Такой «сквозь огонь и сквозь воду пройдёт»! </a:t>
            </a:r>
          </a:p>
          <a:p>
            <a:pPr>
              <a:buNone/>
            </a:pPr>
            <a:r>
              <a:rPr lang="ru-RU" sz="6400" dirty="0" smtClean="0"/>
              <a:t>А гуси и утки – сухие всегда. </a:t>
            </a:r>
          </a:p>
          <a:p>
            <a:pPr>
              <a:buNone/>
            </a:pPr>
            <a:r>
              <a:rPr lang="ru-RU" sz="6400" dirty="0" smtClean="0"/>
              <a:t>Заметили люди: «Как с гуся вода!» </a:t>
            </a:r>
          </a:p>
          <a:p>
            <a:pPr>
              <a:buNone/>
            </a:pPr>
            <a:r>
              <a:rPr lang="ru-RU" sz="6400" dirty="0" smtClean="0"/>
              <a:t>Случалось с тобою: ты правил не знал, </a:t>
            </a:r>
          </a:p>
          <a:p>
            <a:pPr>
              <a:buNone/>
            </a:pPr>
            <a:r>
              <a:rPr lang="ru-RU" sz="6400" dirty="0" smtClean="0"/>
              <a:t>Молчал при опросе? «Воды в рот набрал»!</a:t>
            </a:r>
          </a:p>
          <a:p>
            <a:pPr>
              <a:buNone/>
            </a:pPr>
            <a:r>
              <a:rPr lang="ru-RU" sz="6400" dirty="0" smtClean="0"/>
              <a:t>Лентяй отдыхает, а время идёт –</a:t>
            </a:r>
          </a:p>
          <a:p>
            <a:pPr>
              <a:buNone/>
            </a:pPr>
            <a:r>
              <a:rPr lang="ru-RU" sz="6400" dirty="0" smtClean="0"/>
              <a:t>«Под камень лежачий вода не течёт». </a:t>
            </a:r>
          </a:p>
          <a:p>
            <a:pPr>
              <a:buNone/>
            </a:pPr>
            <a:r>
              <a:rPr lang="ru-RU" sz="6400" dirty="0" smtClean="0"/>
              <a:t>Сказать болтуну мы порою не прочь: </a:t>
            </a:r>
          </a:p>
          <a:p>
            <a:pPr>
              <a:buNone/>
            </a:pPr>
            <a:r>
              <a:rPr lang="ru-RU" sz="6400" dirty="0" smtClean="0"/>
              <a:t>Довольно, мол, «воду-то в ступе толочь»! </a:t>
            </a:r>
          </a:p>
          <a:p>
            <a:pPr>
              <a:buNone/>
            </a:pPr>
            <a:r>
              <a:rPr lang="ru-RU" sz="6400" dirty="0" smtClean="0"/>
              <a:t>Не прочь и другому сказать невзначай: </a:t>
            </a:r>
          </a:p>
          <a:p>
            <a:pPr>
              <a:buNone/>
            </a:pPr>
            <a:r>
              <a:rPr lang="ru-RU" sz="6400" dirty="0" smtClean="0"/>
              <a:t>«Довольно лить воду! Ты дело давай!»</a:t>
            </a:r>
          </a:p>
          <a:p>
            <a:pPr>
              <a:buNone/>
            </a:pPr>
            <a:r>
              <a:rPr lang="ru-RU" sz="6400" dirty="0" smtClean="0"/>
              <a:t>Работать впустую!.. Что скажут потом? </a:t>
            </a:r>
          </a:p>
          <a:p>
            <a:pPr>
              <a:buNone/>
            </a:pPr>
            <a:r>
              <a:rPr lang="ru-RU" sz="6400" dirty="0" smtClean="0"/>
              <a:t>Не дело, мол, «воду носить решетом»!</a:t>
            </a:r>
          </a:p>
          <a:p>
            <a:pPr>
              <a:buNone/>
            </a:pPr>
            <a:r>
              <a:rPr lang="ru-RU" sz="6400" dirty="0" smtClean="0"/>
              <a:t>Стихи я пишу, не жалея труда, </a:t>
            </a:r>
          </a:p>
          <a:p>
            <a:pPr>
              <a:buNone/>
            </a:pPr>
            <a:r>
              <a:rPr lang="ru-RU" sz="6400" dirty="0" smtClean="0"/>
              <a:t>Чтоб вы не сказали: «В стихах-то вода…». </a:t>
            </a: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Это стихотворение построено с использованием фразеологизмов, т.е. устойчивых по составу и структуре, лексически неделимых и    целостных по значению словосочетаний или предложений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« Фразеологизм - устойчивое выражение с самостоятельным значением» -  С.И. Ожегов.</a:t>
            </a:r>
          </a:p>
          <a:p>
            <a:r>
              <a:rPr lang="ru-RU" sz="4400" dirty="0" smtClean="0"/>
              <a:t>Изучением этого явления занимались многие ученые, лингвисты.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М. В. Ломоносов, составляя план словаря русского литературного языка, указывал, что в него должны войти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фразесы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»,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идеоматизмы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», «речения», то есть обороты, выражения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6" descr="Lomonosov_(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2143116"/>
            <a:ext cx="3463925" cy="37274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929330"/>
            <a:ext cx="3929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М.В.Ломоносов (1711-1765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Создание базы для изучения устойчивых сочетаний слов в современном русском литературном языке принадлежит академику В.В. Виноградову. Именно им впервые была дана классификация фразеологических оборотов русского языка. 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7" descr="vin-FR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1714488"/>
            <a:ext cx="3240088" cy="4000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6590" y="5857892"/>
            <a:ext cx="337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В.в.Виноградов 1894-1969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</TotalTime>
  <Words>1218</Words>
  <Application>Microsoft Office PowerPoint</Application>
  <PresentationFormat>Экран (4:3)</PresentationFormat>
  <Paragraphs>136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Русский язык очень богат фразеологизмами. Так, например, только с одним словом рука имеется более 50 фразеологических оборотов. Вот некоторые из них:</vt:lpstr>
      <vt:lpstr>Слайд 24</vt:lpstr>
      <vt:lpstr>Слайд 25</vt:lpstr>
      <vt:lpstr>Дома мы предлагаем вам восстановить рассказ Незнайки, используя слова для справок.</vt:lpstr>
      <vt:lpstr>Слайд 27</vt:lpstr>
      <vt:lpstr>Козёл отпущения</vt:lpstr>
      <vt:lpstr>Фразеологические обороты из древнегреческих мифов </vt:lpstr>
      <vt:lpstr>Знать назубок</vt:lpstr>
      <vt:lpstr>Язык до Киева доведёт</vt:lpstr>
      <vt:lpstr>Выводить на чистую воду</vt:lpstr>
      <vt:lpstr>Тёртый калач</vt:lpstr>
      <vt:lpstr>Волосы дыбом</vt:lpstr>
      <vt:lpstr>Дым коромыслом</vt:lpstr>
      <vt:lpstr>Попасть в переплёт</vt:lpstr>
      <vt:lpstr>После дождичка в четверг</vt:lpstr>
      <vt:lpstr>Ни пуха ни пера</vt:lpstr>
      <vt:lpstr>Зарубить на носу</vt:lpstr>
      <vt:lpstr>Точить лясы</vt:lpstr>
      <vt:lpstr>Водить за нос</vt:lpstr>
      <vt:lpstr>Шиворот-навыворот</vt:lpstr>
      <vt:lpstr>Непутёвый человек</vt:lpstr>
      <vt:lpstr>Гол как сокол</vt:lpstr>
      <vt:lpstr>Слайд 45</vt:lpstr>
      <vt:lpstr>Мастер кислых щей</vt:lpstr>
      <vt:lpstr>Трын-трава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Фразеология</dc:title>
  <dc:creator>Пользователь</dc:creator>
  <cp:lastModifiedBy>Пользователь</cp:lastModifiedBy>
  <cp:revision>26</cp:revision>
  <dcterms:created xsi:type="dcterms:W3CDTF">2012-12-10T06:17:21Z</dcterms:created>
  <dcterms:modified xsi:type="dcterms:W3CDTF">2013-02-11T08:53:39Z</dcterms:modified>
</cp:coreProperties>
</file>