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339966"/>
    </p:penClr>
  </p:showPr>
  <p:clrMru>
    <a:srgbClr val="0099CC"/>
    <a:srgbClr val="422C16"/>
    <a:srgbClr val="0C788E"/>
    <a:srgbClr val="006666"/>
    <a:srgbClr val="660066"/>
    <a:srgbClr val="003300"/>
    <a:srgbClr val="996633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9" autoAdjust="0"/>
    <p:restoredTop sz="94652" autoAdjust="0"/>
  </p:normalViewPr>
  <p:slideViewPr>
    <p:cSldViewPr>
      <p:cViewPr varScale="1">
        <p:scale>
          <a:sx n="47" d="100"/>
          <a:sy n="47" d="100"/>
        </p:scale>
        <p:origin x="-6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B7C58-0094-4C77-9547-C331E6A10FD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09992-973B-4CC8-94A1-2CDCD0A2152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D011C-5485-481D-A14B-78FD9310DF9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83641-07F8-4EE4-8A8E-8E41A273EE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1F1E5-0935-4C6C-862E-2AC8B8F130A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E9AA1-8979-4125-B4E6-035A6F91855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9DDB4-0A7A-441D-970F-55FD09F67B1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D1B05-F293-4C87-BDB4-0F90607C121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31183-0137-49DB-B450-0CDD38851DE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33179-85FC-4A46-9270-FDF9C2102AC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966E3-835C-4A1B-A9AD-4ABC907FB70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23AC82-2EFD-44DB-87BD-83FFD58E6E5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0;&#1083;&#1072;&#1089;&#1089;&#1080;&#1082;&#1072;\07%20Albinoni%20-%20Adagio%20(Zamfir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14.gif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42910" y="357166"/>
            <a:ext cx="76438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0099CC"/>
                </a:solidFill>
              </a:rPr>
              <a:t>Атмосфера и человек</a:t>
            </a:r>
            <a:endParaRPr lang="ru-RU" sz="5400" dirty="0">
              <a:solidFill>
                <a:srgbClr val="0099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5500702"/>
            <a:ext cx="7643834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99CC"/>
                </a:solidFill>
              </a:rPr>
              <a:t>Работу выполнил:</a:t>
            </a:r>
          </a:p>
          <a:p>
            <a:pPr algn="ctr"/>
            <a:r>
              <a:rPr lang="ru-RU" dirty="0" smtClean="0">
                <a:solidFill>
                  <a:srgbClr val="0099CC"/>
                </a:solidFill>
              </a:rPr>
              <a:t>Ученик 8 класса</a:t>
            </a:r>
            <a:br>
              <a:rPr lang="ru-RU" dirty="0" smtClean="0">
                <a:solidFill>
                  <a:srgbClr val="0099CC"/>
                </a:solidFill>
              </a:rPr>
            </a:br>
            <a:r>
              <a:rPr lang="ru-RU" dirty="0" smtClean="0">
                <a:solidFill>
                  <a:srgbClr val="0099CC"/>
                </a:solidFill>
              </a:rPr>
              <a:t>МБ ОУ Пеля – Хованской СОШ </a:t>
            </a:r>
          </a:p>
          <a:p>
            <a:pPr algn="ctr"/>
            <a:r>
              <a:rPr lang="ru-RU" dirty="0" smtClean="0">
                <a:solidFill>
                  <a:srgbClr val="0099CC"/>
                </a:solidFill>
              </a:rPr>
              <a:t>Вилкова Андрея</a:t>
            </a:r>
            <a:endParaRPr lang="ru-RU" dirty="0">
              <a:solidFill>
                <a:srgbClr val="0099CC"/>
              </a:solidFill>
            </a:endParaRPr>
          </a:p>
        </p:txBody>
      </p:sp>
      <p:pic>
        <p:nvPicPr>
          <p:cNvPr id="4" name="07 Albinoni - Adagio (Zamfir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Ураган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Ураган – </a:t>
            </a:r>
            <a:r>
              <a:rPr lang="ru-RU" u="sng" dirty="0" smtClean="0">
                <a:solidFill>
                  <a:srgbClr val="FFFF00"/>
                </a:solidFill>
              </a:rPr>
              <a:t>это ветер со скоростью, превышающий 30 м</a:t>
            </a:r>
            <a:r>
              <a:rPr lang="en-US" u="sng" dirty="0" smtClean="0">
                <a:solidFill>
                  <a:srgbClr val="FFFF00"/>
                </a:solidFill>
              </a:rPr>
              <a:t>/</a:t>
            </a:r>
            <a:r>
              <a:rPr lang="ru-RU" u="sng" dirty="0" smtClean="0">
                <a:solidFill>
                  <a:srgbClr val="FFFF00"/>
                </a:solidFill>
              </a:rPr>
              <a:t>сек.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Ураганы способны разрушать или серьёзно повреждать строения, мосты, линии электропередач и др. 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2050" name="Picture 2" descr="http://www.79.mchs.gov.ru/upload/iblock/a78/1286990453_2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429132"/>
            <a:ext cx="2928958" cy="2199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Смерч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Смерч – </a:t>
            </a:r>
            <a:r>
              <a:rPr lang="ru-RU" u="sng" dirty="0" smtClean="0">
                <a:solidFill>
                  <a:srgbClr val="FFFF00"/>
                </a:solidFill>
              </a:rPr>
              <a:t>это вихри до двести метров в поперечнике, возникающая в зоне развития циклона.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В центре смерча создаётся очень низкое атмосферное давление, и туда со страшной силой всасывается воздух. Перемещающийся с большой скоростью смерч несёт на своём пути огромные разрушения.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026" name="Picture 2" descr="http://img-fotki.yandex.ru/get/4913/130795073.23/0_84755_ff39694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Хозяйственная деятельность и загрязнение атмосферы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Однако не только атмосферные процессы влияют на жизнь и хозяйственную деятельность людей. Есть и обратное явление. Это влияние хозяйственной деятельности человека на атмосферный воздух. Вследствие сжигания огромного количество топлива в атмосфере увеличивается содержание СО</a:t>
            </a:r>
            <a:r>
              <a:rPr lang="ru-RU" sz="1800" dirty="0" smtClean="0"/>
              <a:t>2</a:t>
            </a:r>
            <a:r>
              <a:rPr lang="ru-RU" sz="2800" dirty="0" smtClean="0"/>
              <a:t>. Положение ещё и тем, что одновременно сокращается площадь лесов, которые являются основным поглотителем СО</a:t>
            </a:r>
            <a:r>
              <a:rPr lang="ru-RU" sz="1800" dirty="0" smtClean="0"/>
              <a:t>2.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149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/>
              <a:t>Кроме того, с промышленными дымами в атмосферу поступает немалое количество вредных газов. Всё это приводит к загрязнению воздуха. Таким воздухом тяжело дышать, а содержащиеся в нём примеси могут нанести большой вред здоровью. Скопление дыма и вредных газов в крупных населённых пунктах часто тесно связано с местными графическими условиями. Так, населённые пункты, расположенные в глубоких котловинах, часто страдают от скоплению дыма и газов.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/>
          </a:p>
        </p:txBody>
      </p:sp>
      <p:pic>
        <p:nvPicPr>
          <p:cNvPr id="4" name="Рисунок 3" descr="tree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786058"/>
            <a:ext cx="642942" cy="1736496"/>
          </a:xfrm>
          <a:prstGeom prst="rect">
            <a:avLst/>
          </a:prstGeom>
        </p:spPr>
      </p:pic>
      <p:pic>
        <p:nvPicPr>
          <p:cNvPr id="5" name="Рисунок 4" descr="tree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3286124"/>
            <a:ext cx="714375" cy="1123950"/>
          </a:xfrm>
          <a:prstGeom prst="rect">
            <a:avLst/>
          </a:prstGeom>
        </p:spPr>
      </p:pic>
      <p:pic>
        <p:nvPicPr>
          <p:cNvPr id="6" name="Рисунок 5" descr="tree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3500438"/>
            <a:ext cx="628650" cy="847725"/>
          </a:xfrm>
          <a:prstGeom prst="rect">
            <a:avLst/>
          </a:prstGeom>
        </p:spPr>
      </p:pic>
      <p:pic>
        <p:nvPicPr>
          <p:cNvPr id="7" name="Рисунок 6" descr="t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429000"/>
            <a:ext cx="1057275" cy="1009650"/>
          </a:xfrm>
          <a:prstGeom prst="rect">
            <a:avLst/>
          </a:prstGeom>
        </p:spPr>
      </p:pic>
      <p:pic>
        <p:nvPicPr>
          <p:cNvPr id="24578" name="Picture 2" descr="http://im6-tub-ru.yandex.net/i?id=332246174-14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714620"/>
            <a:ext cx="2643206" cy="1982405"/>
          </a:xfrm>
          <a:prstGeom prst="rect">
            <a:avLst/>
          </a:prstGeom>
          <a:noFill/>
        </p:spPr>
      </p:pic>
      <p:sp>
        <p:nvSpPr>
          <p:cNvPr id="9" name="Облако 8"/>
          <p:cNvSpPr/>
          <p:nvPr/>
        </p:nvSpPr>
        <p:spPr>
          <a:xfrm>
            <a:off x="2928926" y="1714488"/>
            <a:ext cx="1285884" cy="9286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2285984" y="2428868"/>
            <a:ext cx="714380" cy="5715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14678" y="200024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</a:t>
            </a:r>
            <a:r>
              <a:rPr lang="ru-RU" sz="1400" dirty="0" smtClean="0"/>
              <a:t>2</a:t>
            </a:r>
            <a:endParaRPr lang="ru-RU" dirty="0"/>
          </a:p>
        </p:txBody>
      </p:sp>
      <p:sp>
        <p:nvSpPr>
          <p:cNvPr id="12" name="Минус 11"/>
          <p:cNvSpPr/>
          <p:nvPr/>
        </p:nvSpPr>
        <p:spPr>
          <a:xfrm>
            <a:off x="571472" y="500042"/>
            <a:ext cx="9286940" cy="785818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</a:t>
            </a:r>
            <a:r>
              <a:rPr lang="ru-RU" sz="1200" dirty="0" smtClean="0">
                <a:solidFill>
                  <a:srgbClr val="7030A0"/>
                </a:solidFill>
              </a:rPr>
              <a:t>3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3428992" y="1071546"/>
            <a:ext cx="1357322" cy="6429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5214942" y="1142984"/>
            <a:ext cx="1285884" cy="9286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3714744" y="1000108"/>
            <a:ext cx="2571768" cy="9286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2964645" y="3107529"/>
            <a:ext cx="307183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3643306" y="2928934"/>
            <a:ext cx="307183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4607719" y="2750339"/>
            <a:ext cx="264320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tree_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9058" y="3929066"/>
            <a:ext cx="690566" cy="952500"/>
          </a:xfrm>
          <a:prstGeom prst="rect">
            <a:avLst/>
          </a:prstGeom>
        </p:spPr>
      </p:pic>
      <p:pic>
        <p:nvPicPr>
          <p:cNvPr id="23" name="Рисунок 22" descr="tree_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3714752"/>
            <a:ext cx="690566" cy="952500"/>
          </a:xfrm>
          <a:prstGeom prst="rect">
            <a:avLst/>
          </a:prstGeom>
        </p:spPr>
      </p:pic>
      <p:sp>
        <p:nvSpPr>
          <p:cNvPr id="24" name="Стрелка вниз 23"/>
          <p:cNvSpPr/>
          <p:nvPr/>
        </p:nvSpPr>
        <p:spPr>
          <a:xfrm>
            <a:off x="3857620" y="142852"/>
            <a:ext cx="357190" cy="5715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929190" y="142852"/>
            <a:ext cx="357190" cy="5715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5857884" y="142852"/>
            <a:ext cx="357190" cy="5715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9" name="Рисунок 28" descr="19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15206" y="5357826"/>
            <a:ext cx="762000" cy="857250"/>
          </a:xfrm>
          <a:prstGeom prst="rect">
            <a:avLst/>
          </a:prstGeom>
        </p:spPr>
      </p:pic>
      <p:pic>
        <p:nvPicPr>
          <p:cNvPr id="31" name="Рисунок 30" descr="DOCTOR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86446" y="528638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9375 0.22022 " pathEditMode="relative" ptsTypes="A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39 -3.0465E-6 L 0.32639 -3.0465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376 0.22022 L 0.39289 -0.1325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0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9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2" grpId="0" animBg="1"/>
      <p:bldP spid="13" grpId="0" animBg="1"/>
      <p:bldP spid="14" grpId="0" animBg="1"/>
      <p:bldP spid="15" grpId="0" animBg="1"/>
      <p:bldP spid="24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Особенно тяжелое положение с качеством воздуха сложилось во всех крупных городах. Здесь к дымящим заводам, фабрикам и электростанциям добавляется огромное количество автомобилей, выхлопные газы которых загрязняют воздух. </a:t>
            </a:r>
            <a:endParaRPr lang="ru-RU" dirty="0"/>
          </a:p>
        </p:txBody>
      </p:sp>
      <p:pic>
        <p:nvPicPr>
          <p:cNvPr id="4" name="Рисунок 3" descr="ani-monkey_drivingc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500042"/>
            <a:ext cx="1381125" cy="857250"/>
          </a:xfrm>
          <a:prstGeom prst="rect">
            <a:avLst/>
          </a:prstGeom>
        </p:spPr>
      </p:pic>
      <p:pic>
        <p:nvPicPr>
          <p:cNvPr id="6" name="Рисунок 5" descr="13T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571480"/>
            <a:ext cx="2114550" cy="885825"/>
          </a:xfrm>
          <a:prstGeom prst="rect">
            <a:avLst/>
          </a:prstGeom>
        </p:spPr>
      </p:pic>
      <p:pic>
        <p:nvPicPr>
          <p:cNvPr id="7" name="Рисунок 6" descr="13T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428604"/>
            <a:ext cx="1905000" cy="828675"/>
          </a:xfrm>
          <a:prstGeom prst="rect">
            <a:avLst/>
          </a:prstGeom>
        </p:spPr>
      </p:pic>
      <p:pic>
        <p:nvPicPr>
          <p:cNvPr id="8" name="Рисунок 7" descr="AMBUL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642918"/>
            <a:ext cx="1371600" cy="647700"/>
          </a:xfrm>
          <a:prstGeom prst="rect">
            <a:avLst/>
          </a:prstGeom>
        </p:spPr>
      </p:pic>
      <p:pic>
        <p:nvPicPr>
          <p:cNvPr id="12" name="Рисунок 11" descr="TRAFFIC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5143512"/>
            <a:ext cx="135732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B050"/>
                </a:solidFill>
              </a:rPr>
              <a:t>Охрана атмосферного воздуха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/>
              <a:t>Борьба с загрязнением атмосферного воздуха, включает самые разные меры. Создаются очистные фильтры, которые улавливают вредные примеси, содержащиеся в заводских дымах. Важной мерой по охране воздуха является разработка и применение экологически чистых двигателей и видов топлива. Для улучшения качества воздуха необходимо увеличение площади зелёных насаждений вблизи крупных городов.</a:t>
            </a:r>
            <a:endParaRPr lang="ru-RU" sz="2800" dirty="0"/>
          </a:p>
        </p:txBody>
      </p:sp>
      <p:pic>
        <p:nvPicPr>
          <p:cNvPr id="4" name="Рисунок 3" descr="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3929066"/>
            <a:ext cx="762000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Влияние климата на жизнь человека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68579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/>
              <a:t>Климатические особенности не только влияют на погоду страны, но и во многом определяют условия жизни людей.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285992"/>
            <a:ext cx="685804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Влияние климата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7215206" y="5500702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0034" y="3286124"/>
            <a:ext cx="23574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Сельское хозяйство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3751257" y="296385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5751521" y="296385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7180281" y="296385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857488" y="3286124"/>
            <a:ext cx="207170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Транспорт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3286124"/>
            <a:ext cx="214314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Строительство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72330" y="3286124"/>
            <a:ext cx="178595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Быт людей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14414" y="5857892"/>
            <a:ext cx="6858048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Неблагоприятные погодно – климатические явления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Ливневые осадки, наводнения, засухи, суховеи, ураганы, заморозки, туман, гололед, град.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1750596" y="2964256"/>
            <a:ext cx="50006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5072860" y="557134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3644100" y="557134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V="1">
            <a:off x="1500166" y="5572140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00034" y="4071942"/>
            <a:ext cx="1857388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Набор сельскохозяйственных культур и виды домашних животных</a:t>
            </a:r>
            <a:endParaRPr lang="ru-RU" sz="1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714612" y="3929066"/>
            <a:ext cx="2143140" cy="1357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Погодные нарушения режима работы транспорта и сезонность работы некоторых видов </a:t>
            </a:r>
            <a:r>
              <a:rPr lang="ru-RU" sz="1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транспорта</a:t>
            </a:r>
            <a:endParaRPr lang="ru-RU" sz="1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00628" y="3929066"/>
            <a:ext cx="2143140" cy="1428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Особенности жилых домов и производственных строений. Способы и условия строительства</a:t>
            </a:r>
            <a:endParaRPr lang="ru-RU" sz="1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15206" y="3929066"/>
            <a:ext cx="1928794" cy="1357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Одежда, пища, условия жизни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38" name="Прямая со стрелкой 37"/>
          <p:cNvCxnSpPr>
            <a:stCxn id="9" idx="2"/>
          </p:cNvCxnSpPr>
          <p:nvPr/>
        </p:nvCxnSpPr>
        <p:spPr>
          <a:xfrm rot="16200000" flipH="1">
            <a:off x="1518027" y="3875485"/>
            <a:ext cx="357188" cy="357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6" idx="2"/>
          </p:cNvCxnSpPr>
          <p:nvPr/>
        </p:nvCxnSpPr>
        <p:spPr>
          <a:xfrm rot="5400000">
            <a:off x="3732604" y="3839769"/>
            <a:ext cx="285752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7" idx="2"/>
          </p:cNvCxnSpPr>
          <p:nvPr/>
        </p:nvCxnSpPr>
        <p:spPr>
          <a:xfrm rot="5400000">
            <a:off x="5857884" y="385762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8179619" y="3750471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86808" cy="550072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Большая часть населения России проживает в наиболее комфортных условиях умеренного пояса. Но в северных и восточных районах тоже живут люди. Климат там резко континентальный, с долгой и очень холодной зимой. В Арктике к этому добавляется полярная ночь, а долгое отсутствие солнца угнетающе действует на человека. Поэтому такие территории заселены слабо.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8" descr="http://map.rin.ru/images/rusmap_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93660"/>
            <a:ext cx="6858048" cy="4425585"/>
          </a:xfrm>
          <a:prstGeom prst="rect">
            <a:avLst/>
          </a:prstGeom>
          <a:noFill/>
        </p:spPr>
      </p:pic>
      <p:pic>
        <p:nvPicPr>
          <p:cNvPr id="9" name="Picture 4" descr="http://im8-tub-ru.yandex.net/i?id=164245507-38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857364"/>
            <a:ext cx="1071570" cy="1488292"/>
          </a:xfrm>
          <a:prstGeom prst="rect">
            <a:avLst/>
          </a:prstGeom>
          <a:noFill/>
        </p:spPr>
      </p:pic>
      <p:pic>
        <p:nvPicPr>
          <p:cNvPr id="10" name="Picture 2" descr="http://im3-tub-ru.yandex.net/i?id=536881831-71-72&amp;n=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285992"/>
            <a:ext cx="1276350" cy="952500"/>
          </a:xfrm>
          <a:prstGeom prst="rect">
            <a:avLst/>
          </a:prstGeom>
          <a:noFill/>
        </p:spPr>
      </p:pic>
      <p:pic>
        <p:nvPicPr>
          <p:cNvPr id="11" name="Picture 6" descr="http://im6-tub-ru.yandex.net/i?id=418575049-12-72&amp;n=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785926"/>
            <a:ext cx="1276350" cy="1428750"/>
          </a:xfrm>
          <a:prstGeom prst="rect">
            <a:avLst/>
          </a:prstGeom>
          <a:noFill/>
        </p:spPr>
      </p:pic>
      <p:pic>
        <p:nvPicPr>
          <p:cNvPr id="1034" name="Picture 10" descr="http://im4-tub-ru.yandex.net/i?id=160454389-07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2714620"/>
            <a:ext cx="914400" cy="1428750"/>
          </a:xfrm>
          <a:prstGeom prst="rect">
            <a:avLst/>
          </a:prstGeom>
          <a:noFill/>
        </p:spPr>
      </p:pic>
      <p:pic>
        <p:nvPicPr>
          <p:cNvPr id="1036" name="Picture 12" descr="http://im2-tub-ru.yandex.net/i?id=307793194-25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2857496"/>
            <a:ext cx="1419225" cy="1428750"/>
          </a:xfrm>
          <a:prstGeom prst="rect">
            <a:avLst/>
          </a:prstGeom>
          <a:noFill/>
        </p:spPr>
      </p:pic>
      <p:pic>
        <p:nvPicPr>
          <p:cNvPr id="1038" name="Picture 14" descr="http://im2-tub-ru.yandex.net/i?id=477388380-02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2857496"/>
            <a:ext cx="1076325" cy="1428750"/>
          </a:xfrm>
          <a:prstGeom prst="rect">
            <a:avLst/>
          </a:prstGeom>
          <a:noFill/>
        </p:spPr>
      </p:pic>
      <p:pic>
        <p:nvPicPr>
          <p:cNvPr id="1040" name="Picture 16" descr="http://im3-tub-ru.yandex.net/i?id=320089482-07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3857628"/>
            <a:ext cx="1428750" cy="1428750"/>
          </a:xfrm>
          <a:prstGeom prst="rect">
            <a:avLst/>
          </a:prstGeom>
          <a:noFill/>
        </p:spPr>
      </p:pic>
      <p:pic>
        <p:nvPicPr>
          <p:cNvPr id="1042" name="Picture 18" descr="http://im7-tub-ru.yandex.net/i?id=154216560-41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3372" y="4071942"/>
            <a:ext cx="1357322" cy="10179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Неблагоприятные явления погоды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  <a:latin typeface="Sylfaen" pitchFamily="18" charset="0"/>
                <a:cs typeface="LilyUPC" pitchFamily="34" charset="-34"/>
              </a:rPr>
              <a:t>Климатические и погодные условия влияют на работу транспорта. В зимнее время большинство рек и прибрежных морских вод замерзает. В результате навигация носит сезонный характер, т.е. возможна только в тёплое время года. Сильные снегопады, густой туман и другие причины значительно усложняют </a:t>
            </a:r>
            <a:r>
              <a:rPr lang="ru-RU" sz="2400" dirty="0" err="1" smtClean="0">
                <a:solidFill>
                  <a:srgbClr val="FFFF00"/>
                </a:solidFill>
                <a:latin typeface="Sylfaen" pitchFamily="18" charset="0"/>
                <a:cs typeface="LilyUPC" pitchFamily="34" charset="-34"/>
              </a:rPr>
              <a:t>авиаперелёты</a:t>
            </a:r>
            <a:r>
              <a:rPr lang="ru-RU" sz="2400" dirty="0" smtClean="0">
                <a:solidFill>
                  <a:srgbClr val="FFFF00"/>
                </a:solidFill>
                <a:latin typeface="Sylfaen" pitchFamily="18" charset="0"/>
                <a:cs typeface="LilyUPC" pitchFamily="34" charset="-34"/>
              </a:rPr>
              <a:t>. Само движение воздушных судов происходит на большой высоте и не подвержена воздействию этих погодных явлений, но работа аэропортов может нарушаться. В особых случаях аэропорты могут даже закрываться до улучшения погоды.</a:t>
            </a:r>
            <a:endParaRPr lang="ru-RU" sz="2400" dirty="0">
              <a:solidFill>
                <a:srgbClr val="FFFF00"/>
              </a:solidFill>
              <a:latin typeface="Sylfaen" pitchFamily="18" charset="0"/>
              <a:cs typeface="LilyUPC" pitchFamily="34" charset="-3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smtClean="0"/>
              <a:t>Автомобильный и железнодорожный транспорт считаются всепогодными, однако ухудшение видимости на дорогах и снежные заносы влияют и на их работу. На примере транспорта мы увидели, что на жизнь людей влияют не только климатические условия, но и неблагоприятные явления погоды. Они часто случаются внезапно и иногда носят опасный для человека характер. К подобным явлениям относятся засухи, суховеи, заморозки, ураганы, туманы и др.</a:t>
            </a:r>
          </a:p>
        </p:txBody>
      </p:sp>
      <p:pic>
        <p:nvPicPr>
          <p:cNvPr id="4" name="Рисунок 3" descr="arg-newtrain-s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142852"/>
            <a:ext cx="1762125" cy="1076325"/>
          </a:xfrm>
          <a:prstGeom prst="rect">
            <a:avLst/>
          </a:prstGeom>
        </p:spPr>
      </p:pic>
      <p:pic>
        <p:nvPicPr>
          <p:cNvPr id="5" name="Рисунок 4" descr="AMBUL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571480"/>
            <a:ext cx="1371600" cy="6477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Засуха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Засуха</a:t>
            </a:r>
            <a:r>
              <a:rPr lang="ru-RU" dirty="0" smtClean="0"/>
              <a:t> – </a:t>
            </a:r>
            <a:r>
              <a:rPr lang="ru-RU" u="sng" dirty="0" smtClean="0">
                <a:solidFill>
                  <a:srgbClr val="FFFF00"/>
                </a:solidFill>
              </a:rPr>
              <a:t>это продолжительный период времени, отличающийся значительной нехваткой атмосферных осадков.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Засухи связаны с необычно высокими температурами воздуха, при установлении которых резко возрастает испаряемость. 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122" name="Picture 2" descr="http://im7-tub-ru.yandex.net/i?id=268909202-60-72&amp;n=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857760"/>
            <a:ext cx="2500330" cy="166688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Суховей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Суховей – </a:t>
            </a:r>
            <a:r>
              <a:rPr lang="ru-RU" u="sng" dirty="0" smtClean="0">
                <a:solidFill>
                  <a:srgbClr val="FFFF00"/>
                </a:solidFill>
              </a:rPr>
              <a:t>это сухой горячий ветер</a:t>
            </a:r>
            <a:r>
              <a:rPr lang="ru-RU" dirty="0" smtClean="0"/>
              <a:t>. Он также усиливает испарения и приводит к быстрому высыханию почвы. Продолжительные засухи, усиленные суховеями, могут привести к гибели урожая сельскохозяйственных культур. </a:t>
            </a:r>
            <a:endParaRPr lang="ru-RU" dirty="0"/>
          </a:p>
        </p:txBody>
      </p:sp>
      <p:pic>
        <p:nvPicPr>
          <p:cNvPr id="4098" name="Picture 2" descr="http://i.photographers.com.ua/thumbnails/pictures/6848/800xuxovej-tstst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72500" cy="62293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Заморозок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Заморозок – </a:t>
            </a:r>
            <a:r>
              <a:rPr lang="ru-RU" sz="2800" u="sng" dirty="0" smtClean="0">
                <a:solidFill>
                  <a:srgbClr val="FFFF00"/>
                </a:solidFill>
              </a:rPr>
              <a:t>понижение температуры воздуха ниже нуля градусов Цельсия в ночные часы при положительной средней температуре в течении дня.</a:t>
            </a:r>
          </a:p>
          <a:p>
            <a:r>
              <a:rPr lang="ru-RU" sz="2800" dirty="0" smtClean="0">
                <a:solidFill>
                  <a:srgbClr val="92D050"/>
                </a:solidFill>
              </a:rPr>
              <a:t>Заморозки обычно бывают ранней осенью или поздней весной. Осенью они опасны тем, что растения ещё не укрыты от морозов снежным покровом. Весной же, в период цветения плодовых растений, они могут полностью погубить будущий урожай.</a:t>
            </a:r>
            <a:endParaRPr lang="ru-RU" sz="2800" dirty="0">
              <a:solidFill>
                <a:srgbClr val="92D050"/>
              </a:solidFill>
            </a:endParaRPr>
          </a:p>
        </p:txBody>
      </p:sp>
      <p:pic>
        <p:nvPicPr>
          <p:cNvPr id="3074" name="Picture 2" descr="http://atv.odessa.ua/img/17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609600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5489</TotalTime>
  <Words>731</Words>
  <Application>Microsoft Office PowerPoint</Application>
  <PresentationFormat>Экран (4:3)</PresentationFormat>
  <Paragraphs>43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Diseño predeterminado</vt:lpstr>
      <vt:lpstr>Слайд 1</vt:lpstr>
      <vt:lpstr>Влияние климата на жизнь человека</vt:lpstr>
      <vt:lpstr>Слайд 3</vt:lpstr>
      <vt:lpstr>Слайд 4</vt:lpstr>
      <vt:lpstr>Неблагоприятные явления погоды</vt:lpstr>
      <vt:lpstr>Слайд 6</vt:lpstr>
      <vt:lpstr>Засуха</vt:lpstr>
      <vt:lpstr>Суховей</vt:lpstr>
      <vt:lpstr>Заморозок</vt:lpstr>
      <vt:lpstr>Ураган</vt:lpstr>
      <vt:lpstr>Смерч</vt:lpstr>
      <vt:lpstr>Хозяйственная деятельность и загрязнение атмосферы</vt:lpstr>
      <vt:lpstr>Слайд 13</vt:lpstr>
      <vt:lpstr>Слайд 14</vt:lpstr>
      <vt:lpstr>Слайд 15</vt:lpstr>
      <vt:lpstr>Охрана атмосферного воздуха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е</cp:lastModifiedBy>
  <cp:revision>777</cp:revision>
  <dcterms:created xsi:type="dcterms:W3CDTF">2010-05-23T14:28:12Z</dcterms:created>
  <dcterms:modified xsi:type="dcterms:W3CDTF">2012-11-19T05:52:22Z</dcterms:modified>
</cp:coreProperties>
</file>