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5" r:id="rId5"/>
    <p:sldId id="266" r:id="rId6"/>
    <p:sldId id="269" r:id="rId7"/>
    <p:sldId id="271" r:id="rId8"/>
    <p:sldId id="267" r:id="rId9"/>
    <p:sldId id="268" r:id="rId10"/>
    <p:sldId id="25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96000">
              <a:srgbClr val="9CB86E">
                <a:alpha val="57000"/>
                <a:lumMod val="99000"/>
                <a:lumOff val="1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1000">
              <a:schemeClr val="bg1"/>
            </a:gs>
            <a:gs pos="79000">
              <a:srgbClr val="9CB86E">
                <a:alpha val="57000"/>
                <a:lumMod val="99000"/>
                <a:lumOff val="1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Дифференциация звуков и букв Д-Т.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5157192"/>
            <a:ext cx="3970784" cy="9689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Составитель: учитель-логопед</a:t>
            </a:r>
          </a:p>
          <a:p>
            <a:pPr marL="0" indent="0">
              <a:buNone/>
            </a:pPr>
            <a:r>
              <a:rPr lang="ru-RU" sz="2000" dirty="0" err="1" smtClean="0"/>
              <a:t>Гондарь</a:t>
            </a:r>
            <a:r>
              <a:rPr lang="ru-RU" sz="2000" dirty="0" smtClean="0"/>
              <a:t> Е.А. МБОУ СОШ № 6 </a:t>
            </a:r>
          </a:p>
          <a:p>
            <a:pPr marL="0" indent="0">
              <a:buNone/>
            </a:pPr>
            <a:r>
              <a:rPr lang="ru-RU" sz="2000" dirty="0" smtClean="0"/>
              <a:t>г. Салехард</a:t>
            </a:r>
            <a:endParaRPr lang="ru-RU" sz="2000" dirty="0"/>
          </a:p>
        </p:txBody>
      </p:sp>
      <p:pic>
        <p:nvPicPr>
          <p:cNvPr id="6" name="Рисунок 5" descr="http://www.uim5.ru/files/1288079926_120912364_1____D__1288079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4864303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6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prstClr val="black"/>
                </a:solidFill>
              </a:rPr>
              <a:t>Вставьте </a:t>
            </a:r>
            <a:r>
              <a:rPr lang="ru-RU" sz="3200" i="1" dirty="0">
                <a:solidFill>
                  <a:prstClr val="black"/>
                </a:solidFill>
              </a:rPr>
              <a:t>пропущенные буквы</a:t>
            </a:r>
            <a:br>
              <a:rPr lang="ru-RU" sz="3200" i="1" dirty="0">
                <a:solidFill>
                  <a:prstClr val="black"/>
                </a:solidFill>
              </a:rPr>
            </a:br>
            <a:r>
              <a:rPr lang="ru-RU" sz="3200" i="1" dirty="0">
                <a:solidFill>
                  <a:prstClr val="black"/>
                </a:solidFill>
              </a:rPr>
              <a:t>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454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err="1" smtClean="0"/>
              <a:t>Ве</a:t>
            </a:r>
            <a:r>
              <a:rPr lang="ru-RU" sz="4800" dirty="0" smtClean="0">
                <a:solidFill>
                  <a:srgbClr val="00B050"/>
                </a:solidFill>
              </a:rPr>
              <a:t>. </a:t>
            </a:r>
            <a:r>
              <a:rPr lang="ru-RU" sz="4800" dirty="0" smtClean="0"/>
              <a:t>ер         .</a:t>
            </a:r>
            <a:r>
              <a:rPr lang="ru-RU" sz="4800" dirty="0" err="1" smtClean="0"/>
              <a:t>евочка</a:t>
            </a:r>
            <a:r>
              <a:rPr lang="ru-RU" sz="4800" dirty="0" smtClean="0"/>
              <a:t>    во . </a:t>
            </a:r>
            <a:r>
              <a:rPr lang="ru-RU" sz="4800" dirty="0" err="1" smtClean="0"/>
              <a:t>ичка</a:t>
            </a:r>
            <a:endParaRPr lang="ru-RU" sz="4800" dirty="0" smtClean="0"/>
          </a:p>
          <a:p>
            <a:r>
              <a:rPr lang="ru-RU" sz="4800" dirty="0" err="1" smtClean="0"/>
              <a:t>Гос</a:t>
            </a:r>
            <a:r>
              <a:rPr lang="ru-RU" sz="4800" dirty="0" smtClean="0"/>
              <a:t> . и   </a:t>
            </a:r>
            <a:r>
              <a:rPr lang="ru-RU" sz="4800" dirty="0" err="1" smtClean="0"/>
              <a:t>ле</a:t>
            </a:r>
            <a:r>
              <a:rPr lang="ru-RU" sz="4800" dirty="0"/>
              <a:t> </a:t>
            </a:r>
            <a:r>
              <a:rPr lang="ru-RU" sz="4800" dirty="0" smtClean="0"/>
              <a:t>.  </a:t>
            </a:r>
            <a:r>
              <a:rPr lang="ru-RU" sz="4800" dirty="0" err="1" smtClean="0"/>
              <a:t>ит</a:t>
            </a:r>
            <a:r>
              <a:rPr lang="ru-RU" sz="4800" dirty="0" smtClean="0"/>
              <a:t>     с . </a:t>
            </a:r>
            <a:r>
              <a:rPr lang="ru-RU" sz="4800" dirty="0" err="1" smtClean="0"/>
              <a:t>адион</a:t>
            </a:r>
            <a:r>
              <a:rPr lang="ru-RU" sz="4800" dirty="0" smtClean="0"/>
              <a:t>  </a:t>
            </a:r>
          </a:p>
          <a:p>
            <a:r>
              <a:rPr lang="ru-RU" sz="4800" dirty="0" err="1" smtClean="0"/>
              <a:t>Разбу</a:t>
            </a:r>
            <a:r>
              <a:rPr lang="ru-RU" sz="4800" dirty="0" smtClean="0"/>
              <a:t> . </a:t>
            </a:r>
            <a:r>
              <a:rPr lang="ru-RU" sz="4800" dirty="0"/>
              <a:t>и</a:t>
            </a:r>
            <a:r>
              <a:rPr lang="ru-RU" sz="4800" dirty="0" smtClean="0"/>
              <a:t>л   </a:t>
            </a:r>
            <a:r>
              <a:rPr lang="ru-RU" sz="4800" dirty="0" err="1" smtClean="0"/>
              <a:t>лоша</a:t>
            </a:r>
            <a:r>
              <a:rPr lang="ru-RU" sz="4800" dirty="0" smtClean="0"/>
              <a:t> . </a:t>
            </a:r>
            <a:r>
              <a:rPr lang="ru-RU" sz="4800" dirty="0"/>
              <a:t>и</a:t>
            </a:r>
            <a:r>
              <a:rPr lang="ru-RU" sz="4800" dirty="0" smtClean="0"/>
              <a:t>   с . </a:t>
            </a:r>
            <a:r>
              <a:rPr lang="ru-RU" sz="4800" dirty="0" err="1" smtClean="0"/>
              <a:t>ена</a:t>
            </a:r>
            <a:endParaRPr lang="ru-RU" sz="4800" dirty="0" smtClean="0"/>
          </a:p>
          <a:p>
            <a:r>
              <a:rPr lang="ru-RU" sz="4800" dirty="0" smtClean="0"/>
              <a:t>. </a:t>
            </a:r>
            <a:r>
              <a:rPr lang="ru-RU" sz="4800" dirty="0" err="1"/>
              <a:t>ё</a:t>
            </a:r>
            <a:r>
              <a:rPr lang="ru-RU" sz="4800" dirty="0" err="1" smtClean="0"/>
              <a:t>мный</a:t>
            </a:r>
            <a:r>
              <a:rPr lang="ru-RU" sz="4800" dirty="0" smtClean="0"/>
              <a:t>   кар . </a:t>
            </a:r>
            <a:r>
              <a:rPr lang="ru-RU" sz="4800" dirty="0" err="1" smtClean="0"/>
              <a:t>ина</a:t>
            </a:r>
            <a:r>
              <a:rPr lang="ru-RU" sz="4800" dirty="0" smtClean="0"/>
              <a:t>   тру . </a:t>
            </a:r>
            <a:r>
              <a:rPr lang="ru-RU" sz="4800" dirty="0" err="1" smtClean="0"/>
              <a:t>ился</a:t>
            </a:r>
          </a:p>
          <a:p>
            <a:r>
              <a:rPr lang="ru-RU" sz="4800" dirty="0" err="1" smtClean="0"/>
              <a:t>Побе</a:t>
            </a:r>
            <a:r>
              <a:rPr lang="ru-RU" sz="4800" dirty="0" smtClean="0"/>
              <a:t> . </a:t>
            </a:r>
            <a:r>
              <a:rPr lang="ru-RU" sz="4800" dirty="0" err="1" smtClean="0"/>
              <a:t>итель</a:t>
            </a:r>
            <a:r>
              <a:rPr lang="ru-RU" sz="4800" dirty="0" smtClean="0"/>
              <a:t>    </a:t>
            </a:r>
            <a:r>
              <a:rPr lang="ru-RU" sz="4800" dirty="0" err="1" smtClean="0"/>
              <a:t>сморо</a:t>
            </a:r>
            <a:r>
              <a:rPr lang="ru-RU" sz="4800" dirty="0" smtClean="0"/>
              <a:t> . </a:t>
            </a:r>
            <a:r>
              <a:rPr lang="ru-RU" sz="4800" dirty="0" err="1" smtClean="0"/>
              <a:t>ина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9282" y="1196752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4718" y="1181762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8827" y="1181762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3261" y="2132856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132856"/>
            <a:ext cx="39579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8965" y="2132856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8926" y="2913591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17762" y="2979875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42968" y="2979875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933056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4319" y="3933056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Т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1593" y="3904409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29231" y="4797152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15980" y="4790883"/>
            <a:ext cx="31641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7" y="159226"/>
            <a:ext cx="1320772" cy="9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41" y="114331"/>
            <a:ext cx="1459818" cy="10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7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Подведение итогов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С какими звуками и буквами сегодня работали?</a:t>
            </a:r>
          </a:p>
          <a:p>
            <a:r>
              <a:rPr lang="ru-RU" dirty="0" smtClean="0"/>
              <a:t>Дайте характеристику звукам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smtClean="0"/>
              <a:t>Т</a:t>
            </a:r>
            <a:r>
              <a:rPr lang="en-US" dirty="0" smtClean="0"/>
              <a:t>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smtClean="0"/>
              <a:t>Д</a:t>
            </a:r>
            <a:r>
              <a:rPr lang="en-US" dirty="0" smtClean="0"/>
              <a:t>’]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smtClean="0"/>
              <a:t>Т</a:t>
            </a:r>
            <a:r>
              <a:rPr lang="en-US" dirty="0" smtClean="0"/>
              <a:t>’]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Назовите каждый по два слова с данными звуками.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2000">
              <a:schemeClr val="bg1"/>
            </a:gs>
            <a:gs pos="89000">
              <a:srgbClr val="9CB86E">
                <a:alpha val="57000"/>
                <a:lumMod val="99000"/>
                <a:lumOff val="1000"/>
              </a:srgbClr>
            </a:gs>
            <a:gs pos="97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6 кабинет\Desktop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5" y="364502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6 кабинет\Desktop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81" y="364502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254039" y="3299098"/>
            <a:ext cx="1548507" cy="1584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54039" y="3283343"/>
            <a:ext cx="1457003" cy="16588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6118" y="5085184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Звонкий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66614" y="5013176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Глухой</a:t>
            </a:r>
            <a:endParaRPr lang="ru-RU" sz="3200" dirty="0">
              <a:solidFill>
                <a:srgbClr val="FFC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4445" y="5805264"/>
            <a:ext cx="941834" cy="8640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523789" y="5805264"/>
            <a:ext cx="941834" cy="8640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0588"/>
            <a:ext cx="12430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 descr="C:\Users\16 кабинет\Desktop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3058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7172090" y="3220272"/>
            <a:ext cx="1457003" cy="16588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067295" y="3284707"/>
            <a:ext cx="1548507" cy="15841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168739" y="4912846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Звонкий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36296" y="4912846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Глухой</a:t>
            </a:r>
            <a:endParaRPr lang="ru-RU" sz="3200" dirty="0">
              <a:solidFill>
                <a:srgbClr val="FFC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5602674" y="5738029"/>
            <a:ext cx="941834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93471" y="5689539"/>
            <a:ext cx="941834" cy="86409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606845" y="260649"/>
            <a:ext cx="8022247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/>
              <a:t>Назовите первый звук в названиях картинок</a:t>
            </a:r>
            <a:endParaRPr lang="ru-RU" sz="3200" i="1" dirty="0"/>
          </a:p>
        </p:txBody>
      </p:sp>
      <p:pic>
        <p:nvPicPr>
          <p:cNvPr id="42" name="Рисунок 41" descr="http://s60.radikal.ru/i169/1004/99/3a21e304f6a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23" y="972507"/>
            <a:ext cx="1589529" cy="118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http://www.grafamania.net/uploads/posts/2009-04/thumbs/1239955048_building_hous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5" y="945357"/>
            <a:ext cx="1593711" cy="118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://scratch.mit.edu/static/icons/buddy/1445636_sm.png?t=2012-08-08+14%3A57%3A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74" y="787338"/>
            <a:ext cx="1854992" cy="142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C:\Users\16 кабинет\Desktop\image11513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13" y="972507"/>
            <a:ext cx="1846555" cy="13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54445" y="2477644"/>
            <a:ext cx="1165227" cy="742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[</a:t>
            </a:r>
            <a:r>
              <a:rPr lang="ru-RU" sz="4400" dirty="0" smtClean="0"/>
              <a:t>Д</a:t>
            </a:r>
            <a:r>
              <a:rPr lang="en-US" sz="4400" dirty="0" smtClean="0"/>
              <a:t>]</a:t>
            </a:r>
            <a:endParaRPr lang="ru-RU" sz="4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448604" y="2477645"/>
            <a:ext cx="1165227" cy="742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[</a:t>
            </a:r>
            <a:r>
              <a:rPr lang="ru-RU" sz="4400" dirty="0"/>
              <a:t>Т</a:t>
            </a:r>
            <a:r>
              <a:rPr lang="en-US" sz="4400" dirty="0" smtClean="0"/>
              <a:t>]</a:t>
            </a:r>
            <a:endParaRPr lang="ru-RU" sz="4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337499" y="2428542"/>
            <a:ext cx="1165227" cy="742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[</a:t>
            </a:r>
            <a:r>
              <a:rPr lang="ru-RU" sz="4400" dirty="0" smtClean="0"/>
              <a:t>Д</a:t>
            </a:r>
            <a:r>
              <a:rPr lang="en-US" sz="4400" dirty="0" smtClean="0"/>
              <a:t>’]</a:t>
            </a:r>
            <a:endParaRPr lang="ru-RU" sz="4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370078" y="2428542"/>
            <a:ext cx="1165227" cy="7426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[</a:t>
            </a:r>
            <a:r>
              <a:rPr lang="ru-RU" sz="4400" dirty="0" smtClean="0"/>
              <a:t>Т</a:t>
            </a:r>
            <a:r>
              <a:rPr lang="en-US" sz="4400" dirty="0" smtClean="0"/>
              <a:t>’]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63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22" grpId="0" animBg="1"/>
      <p:bldP spid="33" grpId="0" animBg="1"/>
      <p:bldP spid="34" grpId="0" animBg="1"/>
      <p:bldP spid="35" grpId="0" animBg="1"/>
      <p:bldP spid="36" grpId="0" animBg="1"/>
      <p:bldP spid="26" grpId="0" animBg="1"/>
      <p:bldP spid="50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Назови слова к которых есть звуки </a:t>
            </a:r>
            <a:r>
              <a:rPr lang="en-US" sz="3200" i="1" dirty="0" smtClean="0"/>
              <a:t>[</a:t>
            </a:r>
            <a:r>
              <a:rPr lang="ru-RU" sz="3200" i="1" dirty="0" smtClean="0"/>
              <a:t>Д</a:t>
            </a:r>
            <a:r>
              <a:rPr lang="en-US" sz="3200" i="1" dirty="0" smtClean="0"/>
              <a:t>]</a:t>
            </a:r>
            <a:r>
              <a:rPr lang="ru-RU" sz="3200" i="1" dirty="0" smtClean="0"/>
              <a:t>,</a:t>
            </a:r>
            <a:r>
              <a:rPr lang="en-US" sz="3200" i="1" dirty="0">
                <a:solidFill>
                  <a:prstClr val="black"/>
                </a:solidFill>
              </a:rPr>
              <a:t> [</a:t>
            </a:r>
            <a:r>
              <a:rPr lang="ru-RU" sz="3200" i="1" dirty="0" smtClean="0">
                <a:solidFill>
                  <a:prstClr val="black"/>
                </a:solidFill>
              </a:rPr>
              <a:t>Д</a:t>
            </a:r>
            <a:r>
              <a:rPr lang="en-US" sz="3200" i="1" dirty="0" smtClean="0">
                <a:solidFill>
                  <a:prstClr val="black"/>
                </a:solidFill>
              </a:rPr>
              <a:t>’]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Какой по счёту этот звук в слове?</a:t>
            </a:r>
            <a:endParaRPr lang="ru-RU" sz="3200" i="1" dirty="0"/>
          </a:p>
        </p:txBody>
      </p:sp>
      <p:pic>
        <p:nvPicPr>
          <p:cNvPr id="4" name="Объект 3" descr="http://www.fresher.ru/images9/etot-bezumno-realnyj-mir-4/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7" y="1844824"/>
            <a:ext cx="1278171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p.ulan-ude.ru/images/8b/8bdcdd3c4e2e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129614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olymer-torg.ru/upload/board_photo/prodam_vedro_plastikovoe_10l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5" y="1911428"/>
            <a:ext cx="124784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grafamania.net/uploads/posts/2009-04/thumbs/1239955048_building_hous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1319854" cy="99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60.radikal.ru/i169/1004/99/3a21e304f6a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5" y="4149080"/>
            <a:ext cx="1209705" cy="11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16 кабинет\Desktop\1ceaac655e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46" y="4149080"/>
            <a:ext cx="1296145" cy="11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3152446"/>
            <a:ext cx="144016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 - 5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80667" y="3176972"/>
            <a:ext cx="130814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 - 3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5316185"/>
            <a:ext cx="1319854" cy="5045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 - 1</a:t>
            </a:r>
            <a:endParaRPr lang="ru-RU" sz="3600" dirty="0"/>
          </a:p>
        </p:txBody>
      </p:sp>
      <p:pic>
        <p:nvPicPr>
          <p:cNvPr id="14" name="Рисунок 13" descr="http://img-fotki.yandex.ru/get/5505/valenta-mog.144/0_6f4e9_d621b22b_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79" y="4065092"/>
            <a:ext cx="1062330" cy="108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383582" y="5316185"/>
            <a:ext cx="1484562" cy="5045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[</a:t>
            </a:r>
            <a:r>
              <a:rPr lang="ru-RU" sz="3600" dirty="0" smtClean="0"/>
              <a:t>Д</a:t>
            </a:r>
            <a:r>
              <a:rPr lang="en-US" sz="3600" dirty="0" smtClean="0"/>
              <a:t>’]</a:t>
            </a:r>
            <a:r>
              <a:rPr lang="ru-RU" sz="3600" dirty="0" smtClean="0"/>
              <a:t> - 1</a:t>
            </a:r>
            <a:endParaRPr lang="ru-RU" sz="3600" dirty="0"/>
          </a:p>
        </p:txBody>
      </p:sp>
      <p:pic>
        <p:nvPicPr>
          <p:cNvPr id="2050" name="Picture 2" descr="C:\Users\16 кабинет\Desktop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1" y="1916832"/>
            <a:ext cx="132056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78430" y="3176972"/>
            <a:ext cx="1484562" cy="5045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[</a:t>
            </a:r>
            <a:r>
              <a:rPr lang="ru-RU" sz="3600" dirty="0" smtClean="0"/>
              <a:t>Д</a:t>
            </a:r>
            <a:r>
              <a:rPr lang="en-US" sz="3600" dirty="0" smtClean="0"/>
              <a:t>’]</a:t>
            </a:r>
            <a:r>
              <a:rPr lang="ru-RU" sz="3600" dirty="0" smtClean="0"/>
              <a:t> - </a:t>
            </a:r>
            <a:r>
              <a:rPr lang="en-US" sz="3600" dirty="0" smtClean="0"/>
              <a:t>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18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Назовите слова к которых есть звук </a:t>
            </a:r>
            <a:r>
              <a:rPr lang="en-US" sz="3200" i="1" dirty="0" smtClean="0"/>
              <a:t>[</a:t>
            </a:r>
            <a:r>
              <a:rPr lang="ru-RU" sz="3200" i="1" dirty="0"/>
              <a:t>Т</a:t>
            </a:r>
            <a:r>
              <a:rPr lang="en-US" sz="3200" i="1" dirty="0" smtClean="0"/>
              <a:t>]</a:t>
            </a:r>
            <a:r>
              <a:rPr lang="ru-RU" sz="3200" i="1" dirty="0" smtClean="0"/>
              <a:t>,</a:t>
            </a: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r>
              <a:rPr lang="en-US" sz="3200" i="1" dirty="0">
                <a:solidFill>
                  <a:prstClr val="black"/>
                </a:solidFill>
              </a:rPr>
              <a:t>[</a:t>
            </a:r>
            <a:r>
              <a:rPr lang="ru-RU" sz="3200" i="1" dirty="0" smtClean="0">
                <a:solidFill>
                  <a:prstClr val="black"/>
                </a:solidFill>
              </a:rPr>
              <a:t>Т</a:t>
            </a:r>
            <a:r>
              <a:rPr lang="en-US" sz="3200" i="1" dirty="0" smtClean="0">
                <a:solidFill>
                  <a:prstClr val="black"/>
                </a:solidFill>
              </a:rPr>
              <a:t>’]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Какой по счёту этот звук в слове?</a:t>
            </a:r>
            <a:endParaRPr lang="ru-RU" sz="3200" i="1" dirty="0"/>
          </a:p>
        </p:txBody>
      </p:sp>
      <p:pic>
        <p:nvPicPr>
          <p:cNvPr id="4" name="Объект 3" descr="http://www.fresher.ru/images9/etot-bezumno-realnyj-mir-4/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3" y="1947569"/>
            <a:ext cx="1260735" cy="104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p.ulan-ude.ru/images/8b/8bdcdd3c4e2e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30678"/>
            <a:ext cx="1440159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olymer-torg.ru/upload/board_photo/prodam_vedro_plastikovoe_10l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54" y="1963412"/>
            <a:ext cx="1350874" cy="111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Users\16 кабинет\Desktop\Detskij_stul_i_stol_serii_Mammut_Ike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7547"/>
            <a:ext cx="1285686" cy="11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16 кабинет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12" y="4136291"/>
            <a:ext cx="1298994" cy="12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272482" y="5623803"/>
            <a:ext cx="1319854" cy="5187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 - 4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518893"/>
            <a:ext cx="1248285" cy="4157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 - 2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1266" y="3219682"/>
            <a:ext cx="1368152" cy="5235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 - 2</a:t>
            </a:r>
            <a:endParaRPr lang="ru-RU" sz="3600" dirty="0"/>
          </a:p>
        </p:txBody>
      </p:sp>
      <p:pic>
        <p:nvPicPr>
          <p:cNvPr id="17" name="Рисунок 16" descr="http://im5-tub-ru.yandex.net/i?id=32750688-40-72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12" y="1919459"/>
            <a:ext cx="1318063" cy="109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sttorg.kaluga.ru/images/product_images/popup_images/12701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46" y="4157547"/>
            <a:ext cx="1352991" cy="1190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2311457" y="5610563"/>
            <a:ext cx="1432580" cy="487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[</a:t>
            </a:r>
            <a:r>
              <a:rPr lang="ru-RU" sz="3600" dirty="0" smtClean="0"/>
              <a:t>Т</a:t>
            </a:r>
            <a:r>
              <a:rPr lang="en-US" sz="3600" dirty="0" smtClean="0"/>
              <a:t>’]</a:t>
            </a:r>
            <a:r>
              <a:rPr lang="ru-RU" sz="3600" dirty="0" smtClean="0"/>
              <a:t> - </a:t>
            </a:r>
            <a:r>
              <a:rPr lang="en-US" sz="3600" dirty="0"/>
              <a:t>4</a:t>
            </a:r>
            <a:endParaRPr lang="ru-RU" sz="3600" dirty="0"/>
          </a:p>
        </p:txBody>
      </p:sp>
      <p:pic>
        <p:nvPicPr>
          <p:cNvPr id="20" name="Рисунок 19" descr="http://pic.rutube.ru/user/e1/67/e167571df467015ce56066bbaa92b1e8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8" y="4135518"/>
            <a:ext cx="1493709" cy="1071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088807" y="3169480"/>
            <a:ext cx="1512168" cy="487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[</a:t>
            </a:r>
            <a:r>
              <a:rPr lang="ru-RU" sz="3600" dirty="0" smtClean="0"/>
              <a:t>Т</a:t>
            </a:r>
            <a:r>
              <a:rPr lang="en-US" sz="3600" dirty="0" smtClean="0"/>
              <a:t>’]</a:t>
            </a:r>
            <a:r>
              <a:rPr lang="ru-RU" sz="3600" dirty="0" smtClean="0"/>
              <a:t> - </a:t>
            </a:r>
            <a:r>
              <a:rPr lang="en-US" sz="3600" dirty="0" smtClean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42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1" grpId="0" animBg="1"/>
      <p:bldP spid="1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17232"/>
            <a:ext cx="2120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37" y="4773193"/>
            <a:ext cx="2120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37" y="4123096"/>
            <a:ext cx="2120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5157537" y="3481848"/>
            <a:ext cx="20955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43500" y="2861320"/>
            <a:ext cx="20955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2204864"/>
            <a:ext cx="209550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1556792"/>
            <a:ext cx="299499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Соотнесите слова со схемами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ru-RU" dirty="0" smtClean="0"/>
              <a:t>Дым</a:t>
            </a:r>
          </a:p>
          <a:p>
            <a:r>
              <a:rPr lang="ru-RU" dirty="0"/>
              <a:t>Дядя</a:t>
            </a:r>
          </a:p>
          <a:p>
            <a:r>
              <a:rPr lang="ru-RU" dirty="0" smtClean="0"/>
              <a:t>Кит</a:t>
            </a:r>
          </a:p>
          <a:p>
            <a:r>
              <a:rPr lang="ru-RU" dirty="0" smtClean="0"/>
              <a:t>Посуда</a:t>
            </a:r>
          </a:p>
          <a:p>
            <a:r>
              <a:rPr lang="ru-RU" dirty="0" smtClean="0"/>
              <a:t>Дети</a:t>
            </a:r>
          </a:p>
          <a:p>
            <a:r>
              <a:rPr lang="ru-RU" dirty="0" smtClean="0"/>
              <a:t>Вода</a:t>
            </a:r>
          </a:p>
          <a:p>
            <a:r>
              <a:rPr lang="ru-RU" dirty="0" smtClean="0"/>
              <a:t>Туча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610211" y="1613299"/>
            <a:ext cx="432048" cy="419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47" y="1613299"/>
            <a:ext cx="457200" cy="4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81" y="4190865"/>
            <a:ext cx="418419" cy="46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48" y="4869161"/>
            <a:ext cx="457200" cy="4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3503340"/>
            <a:ext cx="457200" cy="4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90" y="4211225"/>
            <a:ext cx="422764" cy="44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47" y="2925640"/>
            <a:ext cx="457200" cy="43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37" y="2925641"/>
            <a:ext cx="457200" cy="43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07" y="1639417"/>
            <a:ext cx="457200" cy="4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143500" y="1621465"/>
            <a:ext cx="381000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1465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01" y="1603054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5181600" y="2276872"/>
            <a:ext cx="428611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69183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Овал 32"/>
          <p:cNvSpPr/>
          <p:nvPr/>
        </p:nvSpPr>
        <p:spPr>
          <a:xfrm>
            <a:off x="6128742" y="2276872"/>
            <a:ext cx="428611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96" y="2263552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2" y="2925639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90" y="2959302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416331" y="3526115"/>
            <a:ext cx="428611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06" y="3510981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55" y="4199843"/>
            <a:ext cx="457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04" y="4863828"/>
            <a:ext cx="457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87" y="4846219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07" y="4855977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23" y="5556919"/>
            <a:ext cx="450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04" y="5562475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7" y="5556919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61" y="5568032"/>
            <a:ext cx="4572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92593E-6 C 0.00347 0.00695 0.00885 0.01112 0.01388 0.01598 C 0.01579 0.01783 0.01996 0.0213 0.01996 0.0213 C 0.02361 0.02917 0.02083 0.02454 0.02986 0.03334 L 0.02986 0.03334 C 0.03333 0.03982 0.03663 0.04584 0.04201 0.04931 C 0.04531 0.05394 0.05034 0.05927 0.05486 0.06135 C 0.06632 0.07616 0.07916 0.0889 0.09201 0.1014 C 0.10972 0.11853 0.12691 0.13704 0.14496 0.15348 C 0.16475 0.17153 0.18628 0.18774 0.20399 0.2095 C 0.21215 0.21945 0.22013 0.22987 0.22899 0.23866 C 0.23802 0.24769 0.24531 0.25394 0.25295 0.26528 C 0.25572 0.26945 0.25868 0.27292 0.26197 0.27616 C 0.26597 0.2801 0.26996 0.28403 0.27395 0.28797 C 0.275 0.2889 0.27691 0.29075 0.27691 0.29075 C 0.27951 0.29561 0.2802 0.29954 0.28402 0.30278 C 0.28819 0.31135 0.29722 0.32802 0.30486 0.33079 C 0.31388 0.33403 0.32204 0.33774 0.3309 0.34144 C 0.33941 0.34515 0.34843 0.34677 0.35694 0.3507 C 0.36059 0.35441 0.36944 0.3632 0.37187 0.36413 C 0.37552 0.36552 0.3743 0.36413 0.37586 0.36667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C 0.0691 0.0007 0.11441 0.00278 0.175 0.00532 C 0.1915 0.0132 0.2974 0.00579 0.33299 0.00671 C 0.33664 0.0081 0.34028 0.00949 0.34393 0.01065 C 0.34844 0.01458 0.35365 0.01736 0.35903 0.01736 " pathEditMode="relative" ptsTypes="ffff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11111E-6 C 0.03403 0.01181 0.06788 0.01806 0.10312 0.02014 C 0.12569 0.025 0.14913 0.02685 0.17205 0.02801 C 0.20399 0.03241 0.23767 0.03333 0.26996 0.03472 C 0.28819 0.03727 0.30434 0.03912 0.32309 0.04005 C 0.33107 0.04283 0.33906 0.04144 0.34705 0.04421 C 0.35087 0.04931 0.35312 0.05533 0.35607 0.06134 C 0.35729 0.06366 0.35851 0.06597 0.36007 0.06806 C 0.36094 0.06921 0.36215 0.06968 0.36302 0.07083 C 0.3691 0.07986 0.37309 0.08935 0.38003 0.09746 C 0.38455 0.10278 0.38802 0.10764 0.39201 0.11343 C 0.39427 0.11667 0.39896 0.12269 0.39896 0.12269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7037E-7 C 0.01545 -0.00232 0.02725 -0.01574 0.04201 -0.02153 C 0.06163 -0.0294 0.07881 -0.04399 0.09791 -0.05348 C 0.10208 -0.05787 0.10538 -0.06088 0.11006 -0.06412 C 0.11371 -0.07176 0.12465 -0.08218 0.13003 -0.0882 C 0.13732 -0.0963 0.14305 -0.10649 0.15104 -0.11343 C 0.15381 -0.11899 0.15798 -0.12153 0.16093 -0.12686 C 0.16545 -0.13496 0.17031 -0.14445 0.17795 -0.14815 C 0.18524 -0.15602 0.19357 -0.15857 0.2019 -0.16412 C 0.20659 -0.16713 0.20989 -0.16991 0.21492 -0.17199 C 0.22239 -0.17824 0.23055 -0.18519 0.23906 -0.1882 C 0.24253 -0.19121 0.24565 -0.19445 0.24895 -0.19746 C 0.2585 -0.20602 0.24461 -0.19028 0.25503 -0.20139 C 0.25815 -0.20487 0.26111 -0.20834 0.26492 -0.21065 C 0.26683 -0.21181 0.26909 -0.21204 0.271 -0.21343 C 0.27361 -0.21528 0.27638 -0.2169 0.27899 -0.21875 C 0.28645 -0.22362 0.28576 -0.22686 0.29097 -0.23079 C 0.29565 -0.23426 0.2993 -0.23588 0.30399 -0.24005 C 0.30694 -0.2426 0.31145 -0.2419 0.31406 -0.2453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0503 0.01875 0.02257 0.02755 0.03507 0.03588 C 0.03993 0.03912 0.04375 0.04421 0.04896 0.04653 C 0.0566 0.05371 0.06684 0.06273 0.07604 0.06528 C 0.08142 0.06875 0.08489 0.07199 0.09097 0.07315 C 0.0993 0.07685 0.10833 0.08056 0.11701 0.08264 C 0.1217 0.08565 0.12621 0.08681 0.13107 0.08912 C 0.13958 0.09329 0.14739 0.09954 0.15607 0.10255 C 0.16215 0.10741 0.16857 0.11019 0.175 0.11459 C 0.17969 0.11783 0.18194 0.12107 0.18698 0.12246 C 0.19357 0.12986 0.20226 0.13449 0.21007 0.13982 C 0.22691 0.15139 0.24271 0.16273 0.26111 0.16921 C 0.26788 0.17546 0.27604 0.18148 0.28403 0.1838 C 0.28802 0.18658 0.29201 0.18912 0.29601 0.1919 C 0.30035 0.19491 0.3033 0.19977 0.30798 0.20255 C 0.31146 0.20463 0.31649 0.20533 0.31996 0.20787 C 0.33316 0.21759 0.34323 0.23403 0.35798 0.23982 C 0.36146 0.24283 0.36632 0.24283 0.3691 0.24653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1024 -0.01365 0.02292 -0.01875 0.03611 -0.02546 C 0.04253 -0.0287 0.04722 -0.03426 0.05399 -0.03611 C 0.06302 -0.04189 0.07135 -0.0493 0.08003 -0.05602 C 0.08646 -0.06111 0.09028 -0.06898 0.09705 -0.07338 C 0.10312 -0.08449 0.11267 -0.09189 0.12101 -0.1 C 0.12604 -0.10486 0.12812 -0.10995 0.13403 -0.11203 C 0.14462 -0.12639 0.15781 -0.13611 0.17101 -0.14537 C 0.17743 -0.14977 0.18212 -0.15555 0.18906 -0.15879 C 0.1941 -0.16551 0.20104 -0.16852 0.20712 -0.17338 C 0.22517 -0.18796 0.24375 -0.20393 0.2651 -0.2081 C 0.27187 -0.21134 0.2783 -0.21551 0.28507 -0.21875 C 0.28923 -0.2243 0.30555 -0.23171 0.31198 -0.23333 C 0.32465 -0.23287 0.33732 -0.23379 0.35 -0.23217 C 0.35121 -0.23194 0.35121 -0.22939 0.35208 -0.22801 C 0.35451 -0.22407 0.35798 -0.22152 0.36198 -0.22152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06025 -0.01042 0.11459 -0.00602 0.179 -0.00671 C 0.20191 -0.00995 0.22431 -0.01204 0.24688 -0.01736 C 0.25365 -0.01898 0.26025 -0.02222 0.26702 -0.02407 C 0.27118 -0.02523 0.27986 -0.02662 0.27986 -0.02662 C 0.29636 -0.03426 0.31354 -0.03889 0.33091 -0.04143 C 0.34236 -0.04583 0.35868 -0.04537 0.37101 -0.04537 " pathEditMode="relative" ptsTypes="ffffffA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Запишите слова. Букву Т подчеркните одной чертой, букву Д двумя чертами. Разделите слова на слоги, поставь ударение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Посуда             Туча              Дети              Ведро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81889"/>
            <a:ext cx="1702420" cy="147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5" y="2250811"/>
            <a:ext cx="2007716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16 кабинет\Desktop\1243935471_tucha-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79" y="2204864"/>
            <a:ext cx="1874480" cy="15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6 кабинет\Desktop\182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123657" cy="14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331640" y="508518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62004" y="508518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4048" y="508709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4653136"/>
            <a:ext cx="0" cy="576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31640" y="4653136"/>
            <a:ext cx="0" cy="576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259632" y="4545124"/>
            <a:ext cx="90010" cy="108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42928" y="4581128"/>
            <a:ext cx="0" cy="6480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36096" y="4670184"/>
            <a:ext cx="0" cy="541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78028" y="4653136"/>
            <a:ext cx="0" cy="5760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92" name="Прямая соединительная линия 8191"/>
          <p:cNvCxnSpPr/>
          <p:nvPr/>
        </p:nvCxnSpPr>
        <p:spPr>
          <a:xfrm flipV="1">
            <a:off x="3246554" y="4437112"/>
            <a:ext cx="9637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98" name="Прямая соединительная линия 8197"/>
          <p:cNvCxnSpPr/>
          <p:nvPr/>
        </p:nvCxnSpPr>
        <p:spPr>
          <a:xfrm flipV="1">
            <a:off x="5364088" y="4437112"/>
            <a:ext cx="72008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02" name="Прямая соединительная линия 8201"/>
          <p:cNvCxnSpPr/>
          <p:nvPr/>
        </p:nvCxnSpPr>
        <p:spPr>
          <a:xfrm flipV="1">
            <a:off x="8100392" y="4545124"/>
            <a:ext cx="72008" cy="108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53" y="5204210"/>
            <a:ext cx="2190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97" y="5211741"/>
            <a:ext cx="2190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311202" y="523758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82" y="5055021"/>
            <a:ext cx="219075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Вставьте в слова слоги: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ДО или ТО                           ДА или ТА</a:t>
            </a:r>
          </a:p>
          <a:p>
            <a:r>
              <a:rPr lang="ru-RU" dirty="0" smtClean="0"/>
              <a:t>__ рога                                  -  бун,     </a:t>
            </a:r>
            <a:r>
              <a:rPr lang="ru-RU" dirty="0" err="1" smtClean="0"/>
              <a:t>горо</a:t>
            </a:r>
            <a:r>
              <a:rPr lang="ru-RU" dirty="0" smtClean="0"/>
              <a:t>- </a:t>
            </a:r>
          </a:p>
          <a:p>
            <a:r>
              <a:rPr lang="ru-RU" dirty="0" smtClean="0"/>
              <a:t>-  </a:t>
            </a:r>
            <a:r>
              <a:rPr lang="ru-RU" dirty="0" err="1" smtClean="0"/>
              <a:t>мино</a:t>
            </a:r>
            <a:r>
              <a:rPr lang="ru-RU" dirty="0" smtClean="0"/>
              <a:t>,      -пор                </a:t>
            </a:r>
            <a:r>
              <a:rPr lang="ru-RU" dirty="0" err="1" smtClean="0"/>
              <a:t>бе</a:t>
            </a:r>
            <a:r>
              <a:rPr lang="ru-RU" dirty="0" smtClean="0"/>
              <a:t>-   ,     </a:t>
            </a:r>
            <a:r>
              <a:rPr lang="ru-RU" dirty="0" err="1" smtClean="0"/>
              <a:t>коф</a:t>
            </a:r>
            <a:r>
              <a:rPr lang="ru-RU" dirty="0" smtClean="0"/>
              <a:t>-    </a:t>
            </a:r>
          </a:p>
          <a:p>
            <a:r>
              <a:rPr lang="ru-RU" dirty="0" smtClean="0"/>
              <a:t>Коры-    , </a:t>
            </a:r>
            <a:r>
              <a:rPr lang="ru-RU" dirty="0" err="1" smtClean="0"/>
              <a:t>боло</a:t>
            </a:r>
            <a:r>
              <a:rPr lang="ru-RU" dirty="0" smtClean="0"/>
              <a:t>-                 во-    , </a:t>
            </a:r>
            <a:r>
              <a:rPr lang="ru-RU" dirty="0" err="1" smtClean="0"/>
              <a:t>ва</a:t>
            </a:r>
            <a:r>
              <a:rPr lang="ru-RU" dirty="0" smtClean="0"/>
              <a:t>-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2"/>
            <a:ext cx="720080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844824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1916832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928" y="2485216"/>
            <a:ext cx="720080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522546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то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22546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56173" y="2485216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115378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то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3115378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то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3115378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18946" y="3115378"/>
            <a:ext cx="57606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та</a:t>
            </a:r>
            <a:endParaRPr lang="ru-RU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7" y="3719949"/>
            <a:ext cx="14573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16 кабинет\Desktop\0_68cda_1c7986f6_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151599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07659"/>
            <a:ext cx="1368153" cy="103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16 кабинет\Desktop\0_68cda_1c7986f6_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90778"/>
            <a:ext cx="151599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06" y="3789040"/>
            <a:ext cx="14573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Users\16 кабинет\Desktop\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98" y="3812969"/>
            <a:ext cx="1277498" cy="10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04" y="5486433"/>
            <a:ext cx="1368153" cy="103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 descr="C:\Users\16 кабинет\Desktop\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55" y="5486433"/>
            <a:ext cx="1277498" cy="102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4631"/>
            <a:ext cx="8229600" cy="576064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Запишите слова в два столбика</a:t>
            </a:r>
            <a:endParaRPr lang="ru-RU" sz="3600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   дом, трава, погода, дождь, трава, пакет, вода, дерево, карандаш, капуста, вата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_______________               _________________</a:t>
            </a:r>
          </a:p>
          <a:p>
            <a:pPr marL="0" indent="0">
              <a:buNone/>
            </a:pPr>
            <a:r>
              <a:rPr lang="ru-RU" dirty="0" smtClean="0"/>
              <a:t>_______________               _________________</a:t>
            </a:r>
          </a:p>
          <a:p>
            <a:pPr marL="0" indent="0">
              <a:buNone/>
            </a:pPr>
            <a:r>
              <a:rPr lang="ru-RU" dirty="0" smtClean="0"/>
              <a:t>_______________               _________________</a:t>
            </a:r>
          </a:p>
          <a:p>
            <a:pPr marL="0" indent="0">
              <a:buNone/>
            </a:pPr>
            <a:r>
              <a:rPr lang="ru-RU" dirty="0" smtClean="0"/>
              <a:t>_______________               _________________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58" y="2649297"/>
            <a:ext cx="1320772" cy="9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49297"/>
            <a:ext cx="14573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Проверь себя</a:t>
            </a:r>
            <a:endParaRPr lang="ru-RU" sz="36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24743"/>
            <a:ext cx="1368153" cy="103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3"/>
            <a:ext cx="14573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3979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3256" y="2348880"/>
            <a:ext cx="1099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дом,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348879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трава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83466" y="3675221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погода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70930" y="2961751"/>
            <a:ext cx="1326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дождь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8416" y="2961751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пакет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2695" y="3547255"/>
            <a:ext cx="149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капуста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52418" y="4290502"/>
            <a:ext cx="933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вата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12366" y="4437111"/>
            <a:ext cx="1925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карандаш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83466" y="5018430"/>
            <a:ext cx="1447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дерево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30520" y="5733256"/>
            <a:ext cx="1013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327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Дифференциация звуков и букв Д-Т.</vt:lpstr>
      <vt:lpstr>Презентация PowerPoint</vt:lpstr>
      <vt:lpstr>Назови слова к которых есть звуки [Д], [Д’] Какой по счёту этот звук в слове?</vt:lpstr>
      <vt:lpstr>Назовите слова к которых есть звук [Т], [Т’] Какой по счёту этот звук в слове?</vt:lpstr>
      <vt:lpstr>Соотнесите слова со схемами</vt:lpstr>
      <vt:lpstr>Запишите слова. Букву Т подчеркните одной чертой, букву Д двумя чертами. Разделите слова на слоги, поставь ударение</vt:lpstr>
      <vt:lpstr>Вставьте в слова слоги:</vt:lpstr>
      <vt:lpstr>Запишите слова в два столбика</vt:lpstr>
      <vt:lpstr>Проверь себя</vt:lpstr>
      <vt:lpstr>Вставьте пропущенные буквы ИЛИ</vt:lpstr>
      <vt:lpstr>Подведение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Т-Д</dc:title>
  <dc:creator>16 кабинет</dc:creator>
  <cp:lastModifiedBy>16 кабинет</cp:lastModifiedBy>
  <cp:revision>31</cp:revision>
  <dcterms:created xsi:type="dcterms:W3CDTF">2014-03-13T07:32:24Z</dcterms:created>
  <dcterms:modified xsi:type="dcterms:W3CDTF">2014-03-27T10:37:38Z</dcterms:modified>
</cp:coreProperties>
</file>