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58" autoAdjust="0"/>
    <p:restoredTop sz="94624" autoAdjust="0"/>
  </p:normalViewPr>
  <p:slideViewPr>
    <p:cSldViewPr>
      <p:cViewPr>
        <p:scale>
          <a:sx n="87" d="100"/>
          <a:sy n="87" d="100"/>
        </p:scale>
        <p:origin x="-858" y="282"/>
      </p:cViewPr>
      <p:guideLst>
        <p:guide orient="horz" pos="2160"/>
        <p:guide pos="2880"/>
      </p:guideLst>
    </p:cSldViewPr>
  </p:slideViewPr>
  <p:outlineViewPr>
    <p:cViewPr>
      <p:scale>
        <a:sx n="33" d="100"/>
        <a:sy n="33" d="100"/>
      </p:scale>
      <p:origin x="0" y="3653"/>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31502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517640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1388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349401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264625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679067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47487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566397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338874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274318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CC9E513-4C3F-4A91-A1ED-CD23D0723C7D}" type="datetimeFigureOut">
              <a:rPr lang="ru-RU" smtClean="0"/>
              <a:pPr/>
              <a:t>05.02.2014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318367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3000"/>
            <a:lum/>
          </a:blip>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9E513-4C3F-4A91-A1ED-CD23D0723C7D}" type="datetimeFigureOut">
              <a:rPr lang="ru-RU" smtClean="0"/>
              <a:pPr/>
              <a:t>05.02.2014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D9993-6D58-45DE-987B-B99D4A45670C}" type="slidenum">
              <a:rPr lang="ru-RU" smtClean="0"/>
              <a:pPr/>
              <a:t>‹#›</a:t>
            </a:fld>
            <a:endParaRPr lang="ru-RU"/>
          </a:p>
        </p:txBody>
      </p:sp>
    </p:spTree>
    <p:extLst>
      <p:ext uri="{BB962C8B-B14F-4D97-AF65-F5344CB8AC3E}">
        <p14:creationId xmlns:p14="http://schemas.microsoft.com/office/powerpoint/2010/main" xmlns="" val="166884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odi.ru/" TargetMode="External"/><Relationship Id="rId2" Type="http://schemas.openxmlformats.org/officeDocument/2006/relationships/hyperlink" Target="http://www.schoolofcare.ru/" TargetMode="External"/><Relationship Id="rId1" Type="http://schemas.openxmlformats.org/officeDocument/2006/relationships/slideLayout" Target="../slideLayouts/slideLayout2.xml"/><Relationship Id="rId5" Type="http://schemas.openxmlformats.org/officeDocument/2006/relationships/hyperlink" Target="http://www.babycenter.ru/" TargetMode="External"/><Relationship Id="rId4" Type="http://schemas.openxmlformats.org/officeDocument/2006/relationships/hyperlink" Target="http://www.healthbeauty.ru/"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1470025"/>
          </a:xfrm>
        </p:spPr>
        <p:txBody>
          <a:bodyPr>
            <a:normAutofit fontScale="90000"/>
          </a:bodyPr>
          <a:lstStyle/>
          <a:p>
            <a:r>
              <a:rPr lang="ru-RU" sz="3200" b="1" dirty="0" smtClean="0"/>
              <a:t> Организация оздоровительных закаливающих мероприятий в условиях </a:t>
            </a:r>
            <a:r>
              <a:rPr lang="ru-RU" sz="3200" b="1" dirty="0" smtClean="0"/>
              <a:t>ДОУ</a:t>
            </a:r>
            <a:endParaRPr lang="ru-RU" sz="3200" b="1" dirty="0"/>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39552" y="2492896"/>
            <a:ext cx="5328592" cy="3738424"/>
          </a:xfrm>
          <a:prstGeom prst="rect">
            <a:avLst/>
          </a:prstGeom>
        </p:spPr>
      </p:pic>
      <p:sp>
        <p:nvSpPr>
          <p:cNvPr id="6" name="Подзаголовок 5"/>
          <p:cNvSpPr>
            <a:spLocks noGrp="1"/>
          </p:cNvSpPr>
          <p:nvPr>
            <p:ph type="subTitle" idx="1"/>
          </p:nvPr>
        </p:nvSpPr>
        <p:spPr>
          <a:xfrm>
            <a:off x="5956987" y="4094542"/>
            <a:ext cx="3168352" cy="2160240"/>
          </a:xfrm>
        </p:spPr>
        <p:txBody>
          <a:bodyPr>
            <a:normAutofit/>
          </a:bodyPr>
          <a:lstStyle/>
          <a:p>
            <a:pPr algn="l"/>
            <a:r>
              <a:rPr lang="ru-RU" sz="2000" b="1" dirty="0" smtClean="0">
                <a:solidFill>
                  <a:schemeClr val="tx2">
                    <a:lumMod val="60000"/>
                    <a:lumOff val="40000"/>
                  </a:schemeClr>
                </a:solidFill>
                <a:latin typeface="Times New Roman" pitchFamily="18" charset="0"/>
                <a:cs typeface="Times New Roman" pitchFamily="18" charset="0"/>
              </a:rPr>
              <a:t>МДОУ детский сад "Солнышко" </a:t>
            </a:r>
            <a:r>
              <a:rPr lang="ru-RU" sz="2000" b="1" dirty="0" err="1" smtClean="0">
                <a:solidFill>
                  <a:schemeClr val="tx2">
                    <a:lumMod val="60000"/>
                    <a:lumOff val="40000"/>
                  </a:schemeClr>
                </a:solidFill>
                <a:latin typeface="Times New Roman" pitchFamily="18" charset="0"/>
                <a:cs typeface="Times New Roman" pitchFamily="18" charset="0"/>
              </a:rPr>
              <a:t>с.Раевка</a:t>
            </a:r>
            <a:r>
              <a:rPr lang="ru-RU" sz="2000" b="1" dirty="0" smtClean="0">
                <a:solidFill>
                  <a:schemeClr val="tx2">
                    <a:lumMod val="60000"/>
                    <a:lumOff val="40000"/>
                  </a:schemeClr>
                </a:solidFill>
                <a:latin typeface="Times New Roman" pitchFamily="18" charset="0"/>
                <a:cs typeface="Times New Roman" pitchFamily="18" charset="0"/>
              </a:rPr>
              <a:t>" Пахомова И.А.</a:t>
            </a:r>
          </a:p>
          <a:p>
            <a:pPr algn="l"/>
            <a:endParaRPr lang="ru-RU" sz="2000" dirty="0">
              <a:solidFill>
                <a:schemeClr val="tx1"/>
              </a:solidFill>
            </a:endParaRPr>
          </a:p>
        </p:txBody>
      </p:sp>
    </p:spTree>
    <p:extLst>
      <p:ext uri="{BB962C8B-B14F-4D97-AF65-F5344CB8AC3E}">
        <p14:creationId xmlns:p14="http://schemas.microsoft.com/office/powerpoint/2010/main" xmlns="" val="219546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Воздушные ванны</a:t>
            </a:r>
            <a:endParaRPr lang="ru-RU" dirty="0"/>
          </a:p>
        </p:txBody>
      </p:sp>
      <p:sp>
        <p:nvSpPr>
          <p:cNvPr id="3" name="Объект 2"/>
          <p:cNvSpPr>
            <a:spLocks noGrp="1"/>
          </p:cNvSpPr>
          <p:nvPr>
            <p:ph idx="1"/>
          </p:nvPr>
        </p:nvSpPr>
        <p:spPr>
          <a:xfrm>
            <a:off x="179512" y="1340769"/>
            <a:ext cx="8496944" cy="3231239"/>
          </a:xfrm>
        </p:spPr>
        <p:txBody>
          <a:bodyPr>
            <a:normAutofit/>
          </a:bodyPr>
          <a:lstStyle/>
          <a:p>
            <a:r>
              <a:rPr lang="ru-RU" sz="1800" dirty="0"/>
              <a:t>В отсутствии детей организуем сквозное проветривание групповой комнаты и спальни в соответствии с установленным графиком;</a:t>
            </a:r>
          </a:p>
          <a:p>
            <a:r>
              <a:rPr lang="ru-RU" sz="1800" dirty="0" smtClean="0"/>
              <a:t>Тщательно </a:t>
            </a:r>
            <a:r>
              <a:rPr lang="ru-RU" sz="1800" dirty="0"/>
              <a:t>следим за тем, чтобы дети на протяжении всего дня находились в облегчённой одежде</a:t>
            </a:r>
            <a:r>
              <a:rPr lang="ru-RU" sz="1800" i="1" dirty="0"/>
              <a:t>(при температуре воздуха не ниже </a:t>
            </a:r>
            <a:r>
              <a:rPr lang="ru-RU" sz="1800" i="1" dirty="0" smtClean="0"/>
              <a:t>18-20 </a:t>
            </a:r>
            <a:r>
              <a:rPr lang="ru-RU" sz="1800" i="1" dirty="0"/>
              <a:t>С)</a:t>
            </a:r>
            <a:r>
              <a:rPr lang="ru-RU" sz="1800" dirty="0"/>
              <a:t>;</a:t>
            </a:r>
          </a:p>
          <a:p>
            <a:r>
              <a:rPr lang="ru-RU" sz="1800" dirty="0"/>
              <a:t>Проводим утреннюю гимнастику в хорошо проветренной группе и в соответствующей одежде </a:t>
            </a:r>
            <a:r>
              <a:rPr lang="ru-RU" sz="1800" i="1" dirty="0"/>
              <a:t>(х/б носки, облегчённая одежда)</a:t>
            </a:r>
            <a:r>
              <a:rPr lang="ru-RU" sz="1800" dirty="0"/>
              <a:t>;</a:t>
            </a:r>
          </a:p>
          <a:p>
            <a:endParaRPr lang="ru-RU" sz="1800" dirty="0"/>
          </a:p>
        </p:txBody>
      </p:sp>
      <p:sp>
        <p:nvSpPr>
          <p:cNvPr id="4" name="Объект 2"/>
          <p:cNvSpPr txBox="1">
            <a:spLocks/>
          </p:cNvSpPr>
          <p:nvPr/>
        </p:nvSpPr>
        <p:spPr>
          <a:xfrm>
            <a:off x="4873443" y="1412776"/>
            <a:ext cx="4186808" cy="47853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ru-RU" dirty="0"/>
          </a:p>
        </p:txBody>
      </p:sp>
      <p:pic>
        <p:nvPicPr>
          <p:cNvPr id="4098" name="Picture 2" descr="F:\Program Files\Webteh\BSPlayer\bscap0007.jpg"/>
          <p:cNvPicPr>
            <a:picLocks noChangeAspect="1" noChangeArrowheads="1"/>
          </p:cNvPicPr>
          <p:nvPr/>
        </p:nvPicPr>
        <p:blipFill>
          <a:blip r:embed="rId2"/>
          <a:srcRect t="12500" r="4687" b="12500"/>
          <a:stretch>
            <a:fillRect/>
          </a:stretch>
        </p:blipFill>
        <p:spPr bwMode="auto">
          <a:xfrm>
            <a:off x="1857356" y="3133878"/>
            <a:ext cx="5715040" cy="3372823"/>
          </a:xfrm>
          <a:prstGeom prst="rect">
            <a:avLst/>
          </a:prstGeom>
          <a:noFill/>
        </p:spPr>
      </p:pic>
    </p:spTree>
    <p:extLst>
      <p:ext uri="{BB962C8B-B14F-4D97-AF65-F5344CB8AC3E}">
        <p14:creationId xmlns:p14="http://schemas.microsoft.com/office/powerpoint/2010/main" xmlns="" val="308787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Утренняя Гимнастика</a:t>
            </a:r>
            <a:endParaRPr lang="ru-RU" dirty="0"/>
          </a:p>
        </p:txBody>
      </p:sp>
      <p:sp>
        <p:nvSpPr>
          <p:cNvPr id="3" name="Объект 2"/>
          <p:cNvSpPr>
            <a:spLocks noGrp="1"/>
          </p:cNvSpPr>
          <p:nvPr>
            <p:ph idx="1"/>
          </p:nvPr>
        </p:nvSpPr>
        <p:spPr>
          <a:xfrm>
            <a:off x="395536" y="1600200"/>
            <a:ext cx="5256584" cy="4525963"/>
          </a:xfrm>
        </p:spPr>
        <p:txBody>
          <a:bodyPr>
            <a:noAutofit/>
          </a:bodyPr>
          <a:lstStyle/>
          <a:p>
            <a:pPr algn="just"/>
            <a:r>
              <a:rPr lang="ru-RU" sz="1500" dirty="0"/>
              <a:t>Утренняя гимнастика в детском саду имеет большое оздоровительное значение и является обязательной частью распорядка дня. Все мы знаем, что спеша на работу или по другим делам мы редко пытаемся провести утреннюю гимнастику со своими детьми перед детским садом. Именно по этой причине ежедневное её проведение в детском дошкольном учреждении должно быть обязательным. Утренняя гимнастика проводится в определённые часы до завтрака. Утреннюю гимнастику в детском саду проводит либо воспитатель, либо преподаватель физической культуры. Желательно помещение, где проводится утренняя гимнастика проветрить за несколько минут до прихода детей</a:t>
            </a:r>
            <a:r>
              <a:rPr lang="ru-RU" sz="1500" dirty="0" smtClean="0"/>
              <a:t>.</a:t>
            </a:r>
          </a:p>
          <a:p>
            <a:pPr algn="just"/>
            <a:r>
              <a:rPr lang="ru-RU" sz="1500" dirty="0"/>
              <a:t>Выбирая упражнения для утренней гимнастики в детском саду, обратите внимание, что они должны затрагивать различные мышечные группы: плечевой пояс, ноги, стопы, боковые мышцы туловища и мышцы спины, мышцы брюшного пресса.</a:t>
            </a:r>
          </a:p>
        </p:txBody>
      </p:sp>
      <p:pic>
        <p:nvPicPr>
          <p:cNvPr id="1026" name="Picture 2" descr="F:\Program Files\Webteh\BSPlayer\bscap0001.jpg"/>
          <p:cNvPicPr>
            <a:picLocks noChangeAspect="1" noChangeArrowheads="1"/>
          </p:cNvPicPr>
          <p:nvPr/>
        </p:nvPicPr>
        <p:blipFill>
          <a:blip r:embed="rId2"/>
          <a:srcRect l="19803" t="12500" b="12499"/>
          <a:stretch>
            <a:fillRect/>
          </a:stretch>
        </p:blipFill>
        <p:spPr bwMode="auto">
          <a:xfrm>
            <a:off x="5715008" y="2428868"/>
            <a:ext cx="3214678" cy="2254776"/>
          </a:xfrm>
          <a:prstGeom prst="rect">
            <a:avLst/>
          </a:prstGeom>
          <a:noFill/>
        </p:spPr>
      </p:pic>
    </p:spTree>
    <p:extLst>
      <p:ext uri="{BB962C8B-B14F-4D97-AF65-F5344CB8AC3E}">
        <p14:creationId xmlns:p14="http://schemas.microsoft.com/office/powerpoint/2010/main" xmlns="" val="147981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Полоскание горла</a:t>
            </a:r>
          </a:p>
        </p:txBody>
      </p:sp>
      <p:sp>
        <p:nvSpPr>
          <p:cNvPr id="3" name="Объект 2"/>
          <p:cNvSpPr>
            <a:spLocks noGrp="1"/>
          </p:cNvSpPr>
          <p:nvPr>
            <p:ph idx="1"/>
          </p:nvPr>
        </p:nvSpPr>
        <p:spPr>
          <a:xfrm>
            <a:off x="467544" y="1412776"/>
            <a:ext cx="5194920" cy="4709120"/>
          </a:xfrm>
        </p:spPr>
        <p:txBody>
          <a:bodyPr>
            <a:noAutofit/>
          </a:bodyPr>
          <a:lstStyle/>
          <a:p>
            <a:pPr algn="just"/>
            <a:r>
              <a:rPr lang="ru-RU" sz="1600" dirty="0"/>
              <a:t>Это и очень важная гигиеническая процедура, и профилактическая, и лечебная </a:t>
            </a:r>
            <a:r>
              <a:rPr lang="ru-RU" sz="1600" dirty="0" smtClean="0"/>
              <a:t>процедура.</a:t>
            </a:r>
          </a:p>
          <a:p>
            <a:pPr algn="just"/>
            <a:r>
              <a:rPr lang="ru-RU" sz="1600" dirty="0"/>
              <a:t>Полоскание горла ребенка. Показаниями для профилактических и лечебных полосканий горла являются: фарингиты, ларингиты, тонзиллит острый (ангина</a:t>
            </a:r>
            <a:r>
              <a:rPr lang="ru-RU" sz="1600" dirty="0" smtClean="0"/>
              <a:t>), тонзиллит хронический</a:t>
            </a:r>
            <a:r>
              <a:rPr lang="ru-RU" sz="1600" dirty="0"/>
              <a:t> и т.п. С профилактической целью можно полоскать горло три-четыре раза в течение дня; с лечебной же целью горло полощут и десять, и пятнадцать раз в день. После полоскания не следует есть или пить в течение 20-30 минут; это время необходимо для того, чтобы используемое при процедуре средство успело подействовать.</a:t>
            </a:r>
          </a:p>
          <a:p>
            <a:pPr algn="just"/>
            <a:r>
              <a:rPr lang="ru-RU" sz="1600" dirty="0"/>
              <a:t>Если маленький ребенок еще не освоил процедуру полоскания горла, ему в этом деле нужно помочь; лучший способ научить - показать, как полоскания делать; дети во всем стремятся подражать взрослым, вот это стремление и нужно использовать</a:t>
            </a:r>
            <a:r>
              <a:rPr lang="ru-RU" sz="1600" dirty="0" smtClean="0"/>
              <a:t>...</a:t>
            </a:r>
            <a:endParaRPr lang="ru-RU" sz="1600" dirty="0"/>
          </a:p>
        </p:txBody>
      </p:sp>
      <p:pic>
        <p:nvPicPr>
          <p:cNvPr id="4" name="Рисунок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24127" y="1988840"/>
            <a:ext cx="3188677" cy="3456384"/>
          </a:xfrm>
          <a:prstGeom prst="rect">
            <a:avLst/>
          </a:prstGeom>
        </p:spPr>
      </p:pic>
    </p:spTree>
    <p:extLst>
      <p:ext uri="{BB962C8B-B14F-4D97-AF65-F5344CB8AC3E}">
        <p14:creationId xmlns:p14="http://schemas.microsoft.com/office/powerpoint/2010/main" xmlns="" val="374961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Организация сна детей</a:t>
            </a:r>
            <a:endParaRPr lang="ru-RU" dirty="0"/>
          </a:p>
        </p:txBody>
      </p:sp>
      <p:sp>
        <p:nvSpPr>
          <p:cNvPr id="3" name="Объект 2"/>
          <p:cNvSpPr>
            <a:spLocks noGrp="1"/>
          </p:cNvSpPr>
          <p:nvPr>
            <p:ph idx="1"/>
          </p:nvPr>
        </p:nvSpPr>
        <p:spPr>
          <a:xfrm>
            <a:off x="457200" y="1600200"/>
            <a:ext cx="4834880" cy="4525963"/>
          </a:xfrm>
        </p:spPr>
        <p:txBody>
          <a:bodyPr>
            <a:normAutofit fontScale="70000" lnSpcReduction="20000"/>
          </a:bodyPr>
          <a:lstStyle/>
          <a:p>
            <a:r>
              <a:rPr lang="ru-RU" dirty="0"/>
              <a:t>Проветриваем спальню перед сном детей не менее получаса;</a:t>
            </a:r>
          </a:p>
          <a:p>
            <a:r>
              <a:rPr lang="ru-RU" dirty="0"/>
              <a:t>Организуем одевание и раздевание детей только в групповой комнате </a:t>
            </a:r>
            <a:r>
              <a:rPr lang="ru-RU" i="1" dirty="0"/>
              <a:t>(помним про контрастную ванну)</a:t>
            </a:r>
            <a:r>
              <a:rPr lang="ru-RU" dirty="0"/>
              <a:t>;</a:t>
            </a:r>
          </a:p>
          <a:p>
            <a:r>
              <a:rPr lang="ru-RU" dirty="0"/>
              <a:t>Через 15 минут после того, как засыпает последний ребёнок, открываем форточку. За 30 минут до пробуждения закрываем её;</a:t>
            </a:r>
          </a:p>
          <a:p>
            <a:r>
              <a:rPr lang="ru-RU" dirty="0"/>
              <a:t>Следим за соблюдением тишины со стороны персонала во время сна детей;</a:t>
            </a:r>
          </a:p>
          <a:p>
            <a:r>
              <a:rPr lang="ru-RU" dirty="0"/>
              <a:t>Подъём организуем по мере пробуждения детей.</a:t>
            </a:r>
          </a:p>
          <a:p>
            <a:endParaRPr lang="ru-RU" dirty="0"/>
          </a:p>
        </p:txBody>
      </p:sp>
      <p:pic>
        <p:nvPicPr>
          <p:cNvPr id="2050" name="Picture 2" descr="F:\Program Files\Webteh\BSPlayer\bscap0005.jpg"/>
          <p:cNvPicPr>
            <a:picLocks noChangeAspect="1" noChangeArrowheads="1"/>
          </p:cNvPicPr>
          <p:nvPr/>
        </p:nvPicPr>
        <p:blipFill>
          <a:blip r:embed="rId2"/>
          <a:srcRect l="14844" t="13541" b="12500"/>
          <a:stretch>
            <a:fillRect/>
          </a:stretch>
        </p:blipFill>
        <p:spPr bwMode="auto">
          <a:xfrm>
            <a:off x="5286380" y="2285992"/>
            <a:ext cx="3857620" cy="2512772"/>
          </a:xfrm>
          <a:prstGeom prst="rect">
            <a:avLst/>
          </a:prstGeom>
          <a:noFill/>
        </p:spPr>
      </p:pic>
    </p:spTree>
    <p:extLst>
      <p:ext uri="{BB962C8B-B14F-4D97-AF65-F5344CB8AC3E}">
        <p14:creationId xmlns:p14="http://schemas.microsoft.com/office/powerpoint/2010/main" xmlns="" val="3539658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 y="116632"/>
            <a:ext cx="8229600" cy="1143000"/>
          </a:xfrm>
        </p:spPr>
        <p:txBody>
          <a:bodyPr/>
          <a:lstStyle/>
          <a:p>
            <a:r>
              <a:rPr lang="ru-RU" b="1" dirty="0"/>
              <a:t>Организация детей на прогулку</a:t>
            </a:r>
            <a:endParaRPr lang="ru-RU" dirty="0"/>
          </a:p>
        </p:txBody>
      </p:sp>
      <p:sp>
        <p:nvSpPr>
          <p:cNvPr id="3" name="Объект 2"/>
          <p:cNvSpPr>
            <a:spLocks noGrp="1"/>
          </p:cNvSpPr>
          <p:nvPr>
            <p:ph idx="1"/>
          </p:nvPr>
        </p:nvSpPr>
        <p:spPr>
          <a:xfrm>
            <a:off x="493204" y="1172418"/>
            <a:ext cx="8229600" cy="2688630"/>
          </a:xfrm>
        </p:spPr>
        <p:txBody>
          <a:bodyPr>
            <a:normAutofit fontScale="47500" lnSpcReduction="20000"/>
          </a:bodyPr>
          <a:lstStyle/>
          <a:p>
            <a:r>
              <a:rPr lang="ru-RU" dirty="0" smtClean="0"/>
              <a:t>воспитатель </a:t>
            </a:r>
            <a:r>
              <a:rPr lang="ru-RU" dirty="0"/>
              <a:t>первой выводит подгруппу детей, которые оделись быстрее, т. о. предупреждаем перегревание детского организма. Другую подгруппу на прогулку сопровождает помощник воспитателя;</a:t>
            </a:r>
          </a:p>
          <a:p>
            <a:r>
              <a:rPr lang="ru-RU" dirty="0"/>
              <a:t>Следим за тем, чтобы дети были одеты по погоде. В случае потепления убеждаем детей надеть меньше одежды;</a:t>
            </a:r>
          </a:p>
          <a:p>
            <a:r>
              <a:rPr lang="ru-RU" dirty="0"/>
              <a:t>Организуем прогулки при температуре воздуха не ниже </a:t>
            </a:r>
            <a:r>
              <a:rPr lang="ru-RU" dirty="0" smtClean="0"/>
              <a:t>20 </a:t>
            </a:r>
            <a:r>
              <a:rPr lang="ru-RU" dirty="0"/>
              <a:t>С в безветренную и сухую погоду, регулируя время пребывания детей на воздухе;</a:t>
            </a:r>
          </a:p>
          <a:p>
            <a:r>
              <a:rPr lang="ru-RU" dirty="0"/>
              <a:t>Во </a:t>
            </a:r>
            <a:r>
              <a:rPr lang="ru-RU" dirty="0" smtClean="0"/>
              <a:t>избежание </a:t>
            </a:r>
            <a:r>
              <a:rPr lang="ru-RU" dirty="0"/>
              <a:t>переохлаждения обязательно организуем двигательную деятельность: подвижные, спортивные, народные игры, общеразвивающие упражнения, а также два раза в неделю проводим занятия по физической культуре на воздухе.</a:t>
            </a:r>
          </a:p>
          <a:p>
            <a:r>
              <a:rPr lang="ru-RU" dirty="0"/>
              <a:t>При организации оздоровительной работы также используется дыхательная гимнастика и адаптогены </a:t>
            </a:r>
            <a:r>
              <a:rPr lang="ru-RU" i="1" dirty="0"/>
              <a:t>(элеутерококк, шиповник</a:t>
            </a:r>
            <a:r>
              <a:rPr lang="ru-RU" i="1" dirty="0" smtClean="0"/>
              <a:t>)</a:t>
            </a:r>
            <a:r>
              <a:rPr lang="ru-RU" dirty="0" smtClean="0"/>
              <a:t>.</a:t>
            </a:r>
            <a:endParaRPr lang="ru-RU" dirty="0"/>
          </a:p>
        </p:txBody>
      </p:sp>
      <p:pic>
        <p:nvPicPr>
          <p:cNvPr id="3074" name="Picture 2" descr="F:\Program Files\Webteh\BSPlayer\bscap0004.jpg"/>
          <p:cNvPicPr>
            <a:picLocks noChangeAspect="1" noChangeArrowheads="1"/>
          </p:cNvPicPr>
          <p:nvPr/>
        </p:nvPicPr>
        <p:blipFill>
          <a:blip r:embed="rId2"/>
          <a:srcRect l="14844" t="12500" b="12500"/>
          <a:stretch>
            <a:fillRect/>
          </a:stretch>
        </p:blipFill>
        <p:spPr bwMode="auto">
          <a:xfrm>
            <a:off x="2214546" y="3602008"/>
            <a:ext cx="4929190" cy="3255992"/>
          </a:xfrm>
          <a:prstGeom prst="rect">
            <a:avLst/>
          </a:prstGeom>
          <a:noFill/>
        </p:spPr>
      </p:pic>
    </p:spTree>
    <p:extLst>
      <p:ext uri="{BB962C8B-B14F-4D97-AF65-F5344CB8AC3E}">
        <p14:creationId xmlns:p14="http://schemas.microsoft.com/office/powerpoint/2010/main" xmlns="" val="390029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Окончание презентации</a:t>
            </a:r>
            <a:endParaRPr lang="ru-RU" dirty="0"/>
          </a:p>
        </p:txBody>
      </p:sp>
      <p:sp>
        <p:nvSpPr>
          <p:cNvPr id="3" name="Объект 2"/>
          <p:cNvSpPr>
            <a:spLocks noGrp="1"/>
          </p:cNvSpPr>
          <p:nvPr>
            <p:ph idx="1"/>
          </p:nvPr>
        </p:nvSpPr>
        <p:spPr/>
        <p:txBody>
          <a:bodyPr/>
          <a:lstStyle/>
          <a:p>
            <a:pPr marL="0" indent="0">
              <a:buNone/>
            </a:pPr>
            <a:r>
              <a:rPr lang="ru-RU" dirty="0" smtClean="0"/>
              <a:t>При подготовке презентации использовались материалы сайтов:</a:t>
            </a:r>
          </a:p>
          <a:p>
            <a:pPr marL="0" indent="0">
              <a:buNone/>
            </a:pPr>
            <a:r>
              <a:rPr lang="en-US" dirty="0">
                <a:hlinkClick r:id="rId2"/>
              </a:rPr>
              <a:t>http</a:t>
            </a:r>
            <a:r>
              <a:rPr lang="en-US" dirty="0" smtClean="0">
                <a:hlinkClick r:id="rId2"/>
              </a:rPr>
              <a:t>://www.schoolofcare.ru</a:t>
            </a:r>
            <a:r>
              <a:rPr lang="ru-RU" dirty="0" smtClean="0"/>
              <a:t> </a:t>
            </a:r>
          </a:p>
          <a:p>
            <a:pPr marL="0" indent="0">
              <a:buNone/>
            </a:pPr>
            <a:r>
              <a:rPr lang="en-US" dirty="0">
                <a:hlinkClick r:id="rId3"/>
              </a:rPr>
              <a:t>http://</a:t>
            </a:r>
            <a:r>
              <a:rPr lang="en-US" dirty="0" smtClean="0">
                <a:hlinkClick r:id="rId3"/>
              </a:rPr>
              <a:t>www.rodi.ru</a:t>
            </a:r>
            <a:endParaRPr lang="en-US" dirty="0" smtClean="0"/>
          </a:p>
          <a:p>
            <a:pPr marL="0" indent="0">
              <a:buNone/>
            </a:pPr>
            <a:r>
              <a:rPr lang="en-US" dirty="0">
                <a:hlinkClick r:id="rId4"/>
              </a:rPr>
              <a:t>http://</a:t>
            </a:r>
            <a:r>
              <a:rPr lang="en-US" dirty="0" smtClean="0">
                <a:hlinkClick r:id="rId4"/>
              </a:rPr>
              <a:t>www.healthbeauty.ru</a:t>
            </a:r>
            <a:endParaRPr lang="en-US" dirty="0" smtClean="0"/>
          </a:p>
          <a:p>
            <a:pPr marL="0" indent="0">
              <a:buNone/>
            </a:pPr>
            <a:r>
              <a:rPr lang="en-US" dirty="0">
                <a:hlinkClick r:id="rId5"/>
              </a:rPr>
              <a:t>http://</a:t>
            </a:r>
            <a:r>
              <a:rPr lang="en-US" dirty="0" smtClean="0">
                <a:hlinkClick r:id="rId5"/>
              </a:rPr>
              <a:t>www.babycenter.ru</a:t>
            </a:r>
            <a:endParaRPr lang="en-US" dirty="0" smtClean="0"/>
          </a:p>
          <a:p>
            <a:pPr marL="0" indent="0">
              <a:buNone/>
            </a:pPr>
            <a:endParaRPr lang="ru-RU" dirty="0" smtClean="0"/>
          </a:p>
          <a:p>
            <a:pPr marL="0" indent="0">
              <a:buNone/>
            </a:pPr>
            <a:endParaRPr lang="ru-RU" dirty="0" smtClean="0"/>
          </a:p>
        </p:txBody>
      </p:sp>
    </p:spTree>
    <p:extLst>
      <p:ext uri="{BB962C8B-B14F-4D97-AF65-F5344CB8AC3E}">
        <p14:creationId xmlns:p14="http://schemas.microsoft.com/office/powerpoint/2010/main" xmlns="" val="64689840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401</Words>
  <Application>Microsoft Office PowerPoint</Application>
  <PresentationFormat>Экран (4:3)</PresentationFormat>
  <Paragraphs>31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 Организация оздоровительных закаливающих мероприятий в условиях ДОУ</vt:lpstr>
      <vt:lpstr>Воздушные ванны</vt:lpstr>
      <vt:lpstr>Утренняя Гимнастика</vt:lpstr>
      <vt:lpstr>Полоскание горла</vt:lpstr>
      <vt:lpstr>Организация сна детей</vt:lpstr>
      <vt:lpstr>Организация детей на прогулку</vt:lpstr>
      <vt:lpstr>Окончание презентации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Закаливание детей в детском саду.</dc:title>
  <dc:creator>Comp</dc:creator>
  <cp:lastModifiedBy>Admin</cp:lastModifiedBy>
  <cp:revision>17</cp:revision>
  <dcterms:created xsi:type="dcterms:W3CDTF">2013-03-20T17:02:07Z</dcterms:created>
  <dcterms:modified xsi:type="dcterms:W3CDTF">2014-02-05T19:17:47Z</dcterms:modified>
</cp:coreProperties>
</file>