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4" r:id="rId3"/>
    <p:sldId id="267" r:id="rId4"/>
    <p:sldId id="268" r:id="rId5"/>
    <p:sldId id="269" r:id="rId6"/>
    <p:sldId id="270" r:id="rId7"/>
    <p:sldId id="271" r:id="rId8"/>
    <p:sldId id="273" r:id="rId9"/>
    <p:sldId id="274" r:id="rId10"/>
    <p:sldId id="257" r:id="rId11"/>
    <p:sldId id="272" r:id="rId12"/>
    <p:sldId id="263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C4E"/>
    <a:srgbClr val="FFFF00"/>
    <a:srgbClr val="0000FF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13333" t="21111" r="1668" b="62222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328613" y="2132013"/>
            <a:ext cx="8839200" cy="4725987"/>
            <a:chOff x="207" y="1343"/>
            <a:chExt cx="5568" cy="2977"/>
          </a:xfrm>
        </p:grpSpPr>
        <p:sp>
          <p:nvSpPr>
            <p:cNvPr id="12291" name="Freeform 3"/>
            <p:cNvSpPr>
              <a:spLocks/>
            </p:cNvSpPr>
            <p:nvPr/>
          </p:nvSpPr>
          <p:spPr bwMode="auto">
            <a:xfrm>
              <a:off x="207" y="2024"/>
              <a:ext cx="5558" cy="2296"/>
            </a:xfrm>
            <a:custGeom>
              <a:avLst/>
              <a:gdLst>
                <a:gd name="T0" fmla="*/ 5557 w 5558"/>
                <a:gd name="T1" fmla="*/ 0 h 2296"/>
                <a:gd name="T2" fmla="*/ 0 w 5558"/>
                <a:gd name="T3" fmla="*/ 0 h 2296"/>
                <a:gd name="T4" fmla="*/ 0 w 5558"/>
                <a:gd name="T5" fmla="*/ 2295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58" h="2296">
                  <a:moveTo>
                    <a:pt x="5557" y="0"/>
                  </a:moveTo>
                  <a:lnTo>
                    <a:pt x="0" y="0"/>
                  </a:lnTo>
                  <a:lnTo>
                    <a:pt x="0" y="2295"/>
                  </a:lnTo>
                </a:path>
              </a:pathLst>
            </a:custGeom>
            <a:noFill/>
            <a:ln w="63500" cap="sq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7961" dir="2700000" algn="ctr" rotWithShape="0">
                <a:schemeClr val="bg1">
                  <a:gamma/>
                  <a:shade val="60000"/>
                  <a:invGamma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2" name="Freeform 4"/>
            <p:cNvSpPr>
              <a:spLocks/>
            </p:cNvSpPr>
            <p:nvPr/>
          </p:nvSpPr>
          <p:spPr bwMode="auto">
            <a:xfrm>
              <a:off x="207" y="1343"/>
              <a:ext cx="5568" cy="2977"/>
            </a:xfrm>
            <a:custGeom>
              <a:avLst/>
              <a:gdLst>
                <a:gd name="T0" fmla="*/ 436 w 5568"/>
                <a:gd name="T1" fmla="*/ 2976 h 2977"/>
                <a:gd name="T2" fmla="*/ 435 w 5568"/>
                <a:gd name="T3" fmla="*/ 0 h 2977"/>
                <a:gd name="T4" fmla="*/ 0 w 5568"/>
                <a:gd name="T5" fmla="*/ 0 h 2977"/>
                <a:gd name="T6" fmla="*/ 0 w 5568"/>
                <a:gd name="T7" fmla="*/ 486 h 2977"/>
                <a:gd name="T8" fmla="*/ 5567 w 5568"/>
                <a:gd name="T9" fmla="*/ 486 h 2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68" h="2977">
                  <a:moveTo>
                    <a:pt x="436" y="2976"/>
                  </a:moveTo>
                  <a:lnTo>
                    <a:pt x="435" y="0"/>
                  </a:lnTo>
                  <a:lnTo>
                    <a:pt x="0" y="0"/>
                  </a:lnTo>
                  <a:lnTo>
                    <a:pt x="0" y="486"/>
                  </a:lnTo>
                  <a:lnTo>
                    <a:pt x="5567" y="486"/>
                  </a:lnTo>
                </a:path>
              </a:pathLst>
            </a:custGeom>
            <a:noFill/>
            <a:ln w="63500" cap="sq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7961" dir="2700000" algn="ctr" rotWithShape="0">
                <a:schemeClr val="bg1">
                  <a:gamma/>
                  <a:shade val="60000"/>
                  <a:invGamma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4478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050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904AEC-520D-4B36-BC2B-AC4B03A819E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F4E88-47DB-4AB5-823E-9AE0EACA60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257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48500" y="209550"/>
            <a:ext cx="1943100" cy="5886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09550"/>
            <a:ext cx="5676900" cy="5886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38A6-6BBE-4F5C-847A-1BE3E904FC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525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9EBDE-622E-41EE-BB21-13E2700306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1503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544D8-E70F-42C2-8E6F-25404AE78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8413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816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60349-C1FA-4C33-8909-C9984A0A48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134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A27E2-6860-4B36-B183-AAD02C2DE4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0194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5D1D4-978D-4C21-849F-3C90898B4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90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81458-0520-4706-8B4F-3BCEEA60A7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656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2FBE8-B5C8-49AC-82E1-EBD9FC9A08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503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ECDD5-3918-4429-AB0A-2BA3CC8F55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17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13333" t="3055" r="1668" b="81111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381000" y="620713"/>
            <a:ext cx="8786813" cy="6237287"/>
            <a:chOff x="240" y="391"/>
            <a:chExt cx="5535" cy="3929"/>
          </a:xfrm>
        </p:grpSpPr>
        <p:sp>
          <p:nvSpPr>
            <p:cNvPr id="11267" name="Freeform 3"/>
            <p:cNvSpPr>
              <a:spLocks/>
            </p:cNvSpPr>
            <p:nvPr/>
          </p:nvSpPr>
          <p:spPr bwMode="auto">
            <a:xfrm>
              <a:off x="240" y="1072"/>
              <a:ext cx="5535" cy="3248"/>
            </a:xfrm>
            <a:custGeom>
              <a:avLst/>
              <a:gdLst>
                <a:gd name="T0" fmla="*/ 5534 w 5535"/>
                <a:gd name="T1" fmla="*/ 0 h 3248"/>
                <a:gd name="T2" fmla="*/ 0 w 5535"/>
                <a:gd name="T3" fmla="*/ 0 h 3248"/>
                <a:gd name="T4" fmla="*/ 0 w 5535"/>
                <a:gd name="T5" fmla="*/ 3247 h 3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35" h="3248">
                  <a:moveTo>
                    <a:pt x="5534" y="0"/>
                  </a:moveTo>
                  <a:lnTo>
                    <a:pt x="0" y="0"/>
                  </a:lnTo>
                  <a:lnTo>
                    <a:pt x="0" y="3247"/>
                  </a:lnTo>
                </a:path>
              </a:pathLst>
            </a:custGeom>
            <a:noFill/>
            <a:ln w="63500" cap="sq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7961" dir="2700000" algn="ctr" rotWithShape="0">
                <a:schemeClr val="bg1">
                  <a:gamma/>
                  <a:shade val="60000"/>
                  <a:invGamma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auto">
            <a:xfrm>
              <a:off x="240" y="391"/>
              <a:ext cx="5535" cy="3929"/>
            </a:xfrm>
            <a:custGeom>
              <a:avLst/>
              <a:gdLst>
                <a:gd name="T0" fmla="*/ 433 w 5535"/>
                <a:gd name="T1" fmla="*/ 3928 h 3929"/>
                <a:gd name="T2" fmla="*/ 433 w 5535"/>
                <a:gd name="T3" fmla="*/ 0 h 3929"/>
                <a:gd name="T4" fmla="*/ 0 w 5535"/>
                <a:gd name="T5" fmla="*/ 0 h 3929"/>
                <a:gd name="T6" fmla="*/ 0 w 5535"/>
                <a:gd name="T7" fmla="*/ 486 h 3929"/>
                <a:gd name="T8" fmla="*/ 5534 w 5535"/>
                <a:gd name="T9" fmla="*/ 486 h 3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35" h="3929">
                  <a:moveTo>
                    <a:pt x="433" y="3928"/>
                  </a:moveTo>
                  <a:lnTo>
                    <a:pt x="433" y="0"/>
                  </a:lnTo>
                  <a:lnTo>
                    <a:pt x="0" y="0"/>
                  </a:lnTo>
                  <a:lnTo>
                    <a:pt x="0" y="486"/>
                  </a:lnTo>
                  <a:lnTo>
                    <a:pt x="5534" y="486"/>
                  </a:lnTo>
                </a:path>
              </a:pathLst>
            </a:custGeom>
            <a:noFill/>
            <a:ln w="63500" cap="sq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7961" dir="2700000" algn="ctr" rotWithShape="0">
                <a:schemeClr val="bg1">
                  <a:gamma/>
                  <a:shade val="60000"/>
                  <a:invGamma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09550"/>
            <a:ext cx="777240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/>
            </a:lvl1pPr>
          </a:lstStyle>
          <a:p>
            <a:endParaRPr lang="ru-RU" altLang="ru-RU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/>
            </a:lvl1pPr>
          </a:lstStyle>
          <a:p>
            <a:endParaRPr lang="ru-RU" altLang="ru-RU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/>
            </a:lvl1pPr>
          </a:lstStyle>
          <a:p>
            <a:fld id="{3DF07181-48C4-42B9-BCAF-2696A913986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32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28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24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http://img-2002-11.photosight.ru/23/119151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484313"/>
            <a:ext cx="7772400" cy="1143000"/>
          </a:xfrm>
        </p:spPr>
        <p:txBody>
          <a:bodyPr/>
          <a:lstStyle/>
          <a:p>
            <a:r>
              <a:rPr lang="ru-RU" altLang="ru-RU" sz="4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Озера, подземные воды, болота, мерзлота, ледники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6237288"/>
            <a:ext cx="3924300" cy="431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>
                <a:latin typeface="Tahoma" panose="020B0604030504040204" pitchFamily="34" charset="0"/>
              </a:rPr>
              <a:t>Урок географии в 8 классе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500438"/>
            <a:ext cx="3883025" cy="252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188913"/>
            <a:ext cx="7772400" cy="674687"/>
          </a:xfrm>
        </p:spPr>
        <p:txBody>
          <a:bodyPr/>
          <a:lstStyle/>
          <a:p>
            <a:pPr algn="ctr"/>
            <a:r>
              <a:rPr lang="ru-RU" altLang="ru-RU" sz="360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Болота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116013" y="908050"/>
            <a:ext cx="80279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latin typeface="Tahoma" panose="020B0604030504040204" pitchFamily="34" charset="0"/>
              </a:rPr>
              <a:t>Площадь болот в России около 2 млн.км</a:t>
            </a:r>
            <a:r>
              <a:rPr lang="ru-RU" altLang="ru-RU" sz="1600" b="1" baseline="30000">
                <a:latin typeface="Tahoma" panose="020B0604030504040204" pitchFamily="34" charset="0"/>
              </a:rPr>
              <a:t>2 </a:t>
            </a:r>
            <a:r>
              <a:rPr lang="ru-RU" altLang="ru-RU" sz="1600" b="1">
                <a:latin typeface="Tahoma" panose="020B0604030504040204" pitchFamily="34" charset="0"/>
              </a:rPr>
              <a:t>(свыше 10% всей территории)</a:t>
            </a:r>
            <a:r>
              <a:rPr lang="ru-RU" altLang="ru-RU"/>
              <a:t> 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258888" y="1844675"/>
            <a:ext cx="4897437" cy="241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solidFill>
                  <a:srgbClr val="0000FF"/>
                </a:solidFill>
                <a:latin typeface="Tahoma" panose="020B0604030504040204" pitchFamily="34" charset="0"/>
              </a:rPr>
              <a:t>Вспомните, как изображаются болота на карте. Назовите основные районы размещения болот в нашей стране.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solidFill>
                  <a:srgbClr val="0000FF"/>
                </a:solidFill>
                <a:latin typeface="Tahoma" panose="020B0604030504040204" pitchFamily="34" charset="0"/>
              </a:rPr>
              <a:t>Каковы причины образования болот?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solidFill>
                  <a:srgbClr val="0000FF"/>
                </a:solidFill>
                <a:latin typeface="Tahoma" panose="020B0604030504040204" pitchFamily="34" charset="0"/>
              </a:rPr>
              <a:t>Почему сохранение болот важно для охраны и рационального использования богатств природы?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solidFill>
                  <a:srgbClr val="0000FF"/>
                </a:solidFill>
                <a:latin typeface="Tahoma" panose="020B0604030504040204" pitchFamily="34" charset="0"/>
              </a:rPr>
              <a:t>Как человек использует болота?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88913"/>
            <a:ext cx="1225550" cy="78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5867400" y="1773238"/>
            <a:ext cx="3097213" cy="1438275"/>
          </a:xfrm>
          <a:prstGeom prst="wedgeRoundRectCallout">
            <a:avLst>
              <a:gd name="adj1" fmla="val -74194"/>
              <a:gd name="adj2" fmla="val 1986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 altLang="ru-RU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940425" y="1844675"/>
            <a:ext cx="3097213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i="1">
                <a:latin typeface="Tahoma" panose="020B0604030504040204" pitchFamily="34" charset="0"/>
              </a:rPr>
              <a:t>Наиболее заболочены северо-запад Русской равнины (до 20-30 %), Васюганье на Западно-Сибирской равнине (до 70 %), бассейн Амура (10-12 %)</a:t>
            </a:r>
          </a:p>
        </p:txBody>
      </p:sp>
      <p:pic>
        <p:nvPicPr>
          <p:cNvPr id="3084" name="mainpic" descr="фото | Alex Tutubalin | Разноцветная тундра V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789363"/>
            <a:ext cx="3779837" cy="2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brusnik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437063"/>
            <a:ext cx="2519363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1258888" y="5589588"/>
            <a:ext cx="7705725" cy="8636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2700338" y="333375"/>
            <a:ext cx="2376487" cy="652463"/>
          </a:xfrm>
        </p:spPr>
        <p:txBody>
          <a:bodyPr/>
          <a:lstStyle/>
          <a:p>
            <a:r>
              <a:rPr lang="ru-RU" altLang="ru-RU" sz="36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Ледники</a:t>
            </a:r>
          </a:p>
        </p:txBody>
      </p:sp>
      <p:pic>
        <p:nvPicPr>
          <p:cNvPr id="24583" name="Picture 7" descr="800px-IceBlockNearJoekullsarl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8913"/>
            <a:ext cx="1866900" cy="124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800px-Glacier_mou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125538"/>
            <a:ext cx="3313112" cy="248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4716463" y="4076700"/>
            <a:ext cx="4249737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ru-RU" altLang="ru-RU" sz="1400" b="1">
                <a:latin typeface="Tahoma" panose="020B0604030504040204" pitchFamily="34" charset="0"/>
              </a:rPr>
              <a:t>     </a:t>
            </a:r>
            <a:r>
              <a:rPr lang="ru-RU" altLang="ru-RU" sz="1400" b="1" i="1" u="sng">
                <a:solidFill>
                  <a:srgbClr val="0000FF"/>
                </a:solidFill>
                <a:latin typeface="Tahoma" panose="020B0604030504040204" pitchFamily="34" charset="0"/>
              </a:rPr>
              <a:t>Покровные</a:t>
            </a:r>
            <a:r>
              <a:rPr lang="ru-RU" altLang="ru-RU" sz="1400" b="1" i="1">
                <a:solidFill>
                  <a:srgbClr val="0000FF"/>
                </a:solidFill>
                <a:latin typeface="Tahoma" panose="020B0604030504040204" pitchFamily="34" charset="0"/>
              </a:rPr>
              <a:t> </a:t>
            </a:r>
            <a:r>
              <a:rPr lang="ru-RU" altLang="ru-RU" sz="1400" b="1" i="1" u="sng">
                <a:solidFill>
                  <a:srgbClr val="0000FF"/>
                </a:solidFill>
                <a:latin typeface="Tahoma" panose="020B0604030504040204" pitchFamily="34" charset="0"/>
              </a:rPr>
              <a:t>ледники</a:t>
            </a:r>
            <a:r>
              <a:rPr lang="ru-RU" altLang="ru-RU" sz="1400" b="1">
                <a:latin typeface="Tahoma" panose="020B0604030504040204" pitchFamily="34" charset="0"/>
              </a:rPr>
              <a:t> </a:t>
            </a:r>
            <a:r>
              <a:rPr lang="ru-RU" altLang="ru-RU" sz="1400">
                <a:latin typeface="Tahoma" panose="020B0604030504040204" pitchFamily="34" charset="0"/>
              </a:rPr>
              <a:t>(95 % всех российских ледников) покрывают острова Северного Ледовитого океана и северные полуострова (какие?). 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2700338" y="3716338"/>
            <a:ext cx="51546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>
                <a:solidFill>
                  <a:srgbClr val="FF0000"/>
                </a:solidFill>
                <a:latin typeface="Tahoma" panose="020B0604030504040204" pitchFamily="34" charset="0"/>
              </a:rPr>
              <a:t>География ледников России (работа с картой)</a:t>
            </a: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4716463" y="1916113"/>
            <a:ext cx="4103687" cy="165735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2"/>
              </a:gs>
            </a:gsLst>
            <a:lin ang="2700000" scaled="1"/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716463" y="1916113"/>
            <a:ext cx="3960812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ru-RU" altLang="ru-RU" sz="1400"/>
              <a:t>  </a:t>
            </a:r>
            <a:r>
              <a:rPr lang="ru-RU" altLang="ru-RU" sz="1400">
                <a:latin typeface="Tahoma" panose="020B0604030504040204" pitchFamily="34" charset="0"/>
              </a:rPr>
              <a:t>Площадь современных ледников невелика (немного больше площади Московской области), но их значение в природе огромно (подтвердите это утверждение примерами).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ru-RU" altLang="ru-RU" sz="1400">
                <a:latin typeface="Tahoma" panose="020B0604030504040204" pitchFamily="34" charset="0"/>
              </a:rPr>
              <a:t> Назовите причины образования ледников.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ru-RU" altLang="ru-RU" sz="1400">
                <a:latin typeface="Tahoma" panose="020B0604030504040204" pitchFamily="34" charset="0"/>
              </a:rPr>
              <a:t> Что такое снеговая граница?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1258888" y="4076700"/>
            <a:ext cx="360045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1400" b="1" i="1" u="sng">
                <a:solidFill>
                  <a:srgbClr val="0000FF"/>
                </a:solidFill>
                <a:latin typeface="Tahoma" panose="020B0604030504040204" pitchFamily="34" charset="0"/>
              </a:rPr>
              <a:t>Горные</a:t>
            </a:r>
            <a:r>
              <a:rPr lang="ru-RU" altLang="ru-RU" sz="1400" b="1" i="1">
                <a:solidFill>
                  <a:srgbClr val="0000FF"/>
                </a:solidFill>
                <a:latin typeface="Tahoma" panose="020B0604030504040204" pitchFamily="34" charset="0"/>
              </a:rPr>
              <a:t> </a:t>
            </a:r>
            <a:r>
              <a:rPr lang="ru-RU" altLang="ru-RU" sz="1400" b="1" i="1" u="sng">
                <a:solidFill>
                  <a:srgbClr val="0000FF"/>
                </a:solidFill>
                <a:latin typeface="Tahoma" panose="020B0604030504040204" pitchFamily="34" charset="0"/>
              </a:rPr>
              <a:t>ледники</a:t>
            </a:r>
            <a:r>
              <a:rPr lang="ru-RU" altLang="ru-RU" sz="1400" b="1">
                <a:latin typeface="Tahoma" panose="020B0604030504040204" pitchFamily="34" charset="0"/>
              </a:rPr>
              <a:t> </a:t>
            </a:r>
            <a:r>
              <a:rPr lang="ru-RU" altLang="ru-RU" sz="1400">
                <a:latin typeface="Tahoma" panose="020B0604030504040204" pitchFamily="34" charset="0"/>
              </a:rPr>
              <a:t>в России распространены на Кавказе (около 1000), на Алтае, Северном Урале, в Хибинах, Саянах, северо-востоке Сибири, на Камчатке и в Забайкалье (найдите на карте).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1331913" y="5589588"/>
            <a:ext cx="76327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Char char="•"/>
            </a:pPr>
            <a:r>
              <a:rPr lang="ru-RU" altLang="ru-RU" sz="1200" b="1">
                <a:latin typeface="Tahoma" panose="020B0604030504040204" pitchFamily="34" charset="0"/>
              </a:rPr>
              <a:t>Крупнейшие горные ледники:</a:t>
            </a:r>
            <a:r>
              <a:rPr lang="ru-RU" altLang="ru-RU" sz="1200" b="1">
                <a:solidFill>
                  <a:srgbClr val="FF0000"/>
                </a:solidFill>
                <a:latin typeface="Tahoma" panose="020B0604030504040204" pitchFamily="34" charset="0"/>
              </a:rPr>
              <a:t> Безенги </a:t>
            </a:r>
            <a:r>
              <a:rPr lang="ru-RU" altLang="ru-RU" sz="1200" b="1">
                <a:solidFill>
                  <a:srgbClr val="000000"/>
                </a:solidFill>
                <a:latin typeface="Tahoma" panose="020B0604030504040204" pitchFamily="34" charset="0"/>
              </a:rPr>
              <a:t>(17,6 км)</a:t>
            </a:r>
            <a:r>
              <a:rPr lang="ru-RU" altLang="ru-RU" sz="1200" b="1">
                <a:solidFill>
                  <a:srgbClr val="FF0000"/>
                </a:solidFill>
                <a:latin typeface="Tahoma" panose="020B0604030504040204" pitchFamily="34" charset="0"/>
              </a:rPr>
              <a:t> на Кавказе и Богдановича </a:t>
            </a:r>
            <a:r>
              <a:rPr lang="ru-RU" altLang="ru-RU" sz="1200" b="1">
                <a:latin typeface="Tahoma" panose="020B0604030504040204" pitchFamily="34" charset="0"/>
              </a:rPr>
              <a:t>(17,1 км)</a:t>
            </a:r>
            <a:r>
              <a:rPr lang="ru-RU" altLang="ru-RU" sz="1200" b="1">
                <a:solidFill>
                  <a:srgbClr val="FF0000"/>
                </a:solidFill>
                <a:latin typeface="Tahoma" panose="020B0604030504040204" pitchFamily="34" charset="0"/>
              </a:rPr>
              <a:t> на Камчатке.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ru-RU" altLang="ru-RU" sz="1200" b="1">
                <a:latin typeface="Tahoma" panose="020B0604030504040204" pitchFamily="34" charset="0"/>
              </a:rPr>
              <a:t>Крупнейший из ледниковых щитов  (340 х 70 км):</a:t>
            </a:r>
            <a:r>
              <a:rPr lang="ru-RU" altLang="ru-RU" sz="1200" b="1">
                <a:solidFill>
                  <a:srgbClr val="FF0000"/>
                </a:solidFill>
                <a:latin typeface="Tahoma" panose="020B0604030504040204" pitchFamily="34" charset="0"/>
              </a:rPr>
              <a:t> северный остров Новой Земли.</a:t>
            </a:r>
            <a:endParaRPr lang="ru-RU" altLang="ru-RU" sz="120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4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4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24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8" grpId="0" animBg="1"/>
      <p:bldP spid="24589" grpId="0"/>
      <p:bldP spid="24590" grpId="0" animBg="1"/>
      <p:bldP spid="245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8913"/>
            <a:ext cx="6227763" cy="467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331913" y="4941888"/>
            <a:ext cx="748823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anose="020B0604030504040204" pitchFamily="34" charset="0"/>
              </a:rPr>
              <a:t>       Россию можно смело назвать страной озер и вечной мерзлоты. Страна необычайно богата подземными водами, образующими обширные подземные моря. А в ряде районов на Крайнем Севере и высоко в горах все еще продолжается оледенение – распространены покровные и горные ледники.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Содержание урока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331913" y="1916113"/>
            <a:ext cx="7561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endParaRPr lang="ru-RU" altLang="ru-RU" sz="2000">
              <a:latin typeface="Tahoma" panose="020B0604030504040204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1844675"/>
            <a:ext cx="7345362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0000FF"/>
                </a:solidFill>
                <a:latin typeface="Tahoma" panose="020B0604030504040204" pitchFamily="34" charset="0"/>
              </a:rPr>
              <a:t>Голубые глаза России – озера. Их происхождение, особенности и география.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0000FF"/>
                </a:solidFill>
                <a:latin typeface="Tahoma" panose="020B0604030504040204" pitchFamily="34" charset="0"/>
              </a:rPr>
              <a:t>Подземные воды – важнейшее природный ресурс страны.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0000FF"/>
                </a:solidFill>
                <a:latin typeface="Tahoma" panose="020B0604030504040204" pitchFamily="34" charset="0"/>
              </a:rPr>
              <a:t>Многолетняя мерзлота.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0000FF"/>
                </a:solidFill>
                <a:latin typeface="Tahoma" panose="020B0604030504040204" pitchFamily="34" charset="0"/>
              </a:rPr>
              <a:t>Болота – кладовая богатств. 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0000FF"/>
                </a:solidFill>
                <a:latin typeface="Tahoma" panose="020B0604030504040204" pitchFamily="34" charset="0"/>
              </a:rPr>
              <a:t>Покровные и горные ледники – стратегический запас пресной воды нашей страны.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endParaRPr lang="ru-RU" altLang="ru-RU" sz="20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1331913" y="4724400"/>
            <a:ext cx="4535487" cy="1223963"/>
          </a:xfrm>
          <a:prstGeom prst="horizontalScroll">
            <a:avLst>
              <a:gd name="adj" fmla="val 125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3284538" y="333375"/>
            <a:ext cx="5859462" cy="1085850"/>
          </a:xfrm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altLang="ru-RU" sz="3600">
                <a:solidFill>
                  <a:srgbClr val="FFFF00"/>
                </a:solidFill>
                <a:effectLst/>
                <a:latin typeface="Tahoma" panose="020B0604030504040204" pitchFamily="34" charset="0"/>
              </a:rPr>
              <a:t>Голубые глаза России - озера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258888" y="1844675"/>
            <a:ext cx="338455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>
                <a:solidFill>
                  <a:srgbClr val="000000"/>
                </a:solidFill>
                <a:latin typeface="Tahoma" panose="020B0604030504040204" pitchFamily="34" charset="0"/>
              </a:rPr>
              <a:t>     На территории России насчитывается более 2 миллионов озер, причем преобладают малые озера площадью до 1 км</a:t>
            </a:r>
            <a:r>
              <a:rPr lang="ru-RU" altLang="ru-RU" baseline="30000">
                <a:solidFill>
                  <a:srgbClr val="000000"/>
                </a:solidFill>
                <a:latin typeface="Tahoma" panose="020B0604030504040204" pitchFamily="34" charset="0"/>
              </a:rPr>
              <a:t>2.</a:t>
            </a:r>
            <a:endParaRPr lang="ru-RU" altLang="ru-RU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4932363" y="1844675"/>
            <a:ext cx="3960812" cy="1439863"/>
          </a:xfrm>
          <a:prstGeom prst="wedgeRectCallout">
            <a:avLst>
              <a:gd name="adj1" fmla="val -58537"/>
              <a:gd name="adj2" fmla="val 545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FF0000"/>
                </a:solidFill>
                <a:latin typeface="Tahoma" panose="020B0604030504040204" pitchFamily="34" charset="0"/>
              </a:rPr>
              <a:t>Чем знамениты озеро Байкал, Каспийское море – озеро?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FF0000"/>
                </a:solidFill>
                <a:latin typeface="Tahoma" panose="020B0604030504040204" pitchFamily="34" charset="0"/>
              </a:rPr>
              <a:t>Какие озера России вы еще знаете?</a:t>
            </a:r>
          </a:p>
          <a:p>
            <a:pPr algn="ctr"/>
            <a:endParaRPr lang="ru-RU" altLang="ru-RU">
              <a:latin typeface="Tahoma" panose="020B0604030504040204" pitchFamily="34" charset="0"/>
            </a:endParaRPr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652963"/>
            <a:ext cx="2808287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258888" y="3644900"/>
            <a:ext cx="77057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>
                <a:solidFill>
                  <a:srgbClr val="000000"/>
                </a:solidFill>
              </a:rPr>
              <a:t>       </a:t>
            </a:r>
            <a:r>
              <a:rPr lang="ru-RU" altLang="ru-RU">
                <a:solidFill>
                  <a:srgbClr val="000000"/>
                </a:solidFill>
                <a:latin typeface="Tahoma" panose="020B0604030504040204" pitchFamily="34" charset="0"/>
              </a:rPr>
              <a:t>Самая высокая степень озерности – северо-запад Русской равнины, или «Озерный край», Западная Сибирь, Северо-Сибирская, Индигирская, Колымская и Лено-Вилюйская низменности (найдите на карте).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547813" y="4868863"/>
            <a:ext cx="4248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Какие условия способствуют или препятствуют образованию озер?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1258888" y="5805488"/>
            <a:ext cx="453707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1400" b="1" i="1">
                <a:solidFill>
                  <a:schemeClr val="tx2"/>
                </a:solidFill>
                <a:latin typeface="Tahoma" panose="020B0604030504040204" pitchFamily="34" charset="0"/>
              </a:rPr>
              <a:t>       Климат и геологическое строение территории, рельеф местности и  особенности залегания грунтовых вод.</a:t>
            </a:r>
          </a:p>
        </p:txBody>
      </p:sp>
      <p:pic>
        <p:nvPicPr>
          <p:cNvPr id="16396" name="Picture 12" descr="озеро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88913"/>
            <a:ext cx="1873250" cy="136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1258888" y="188913"/>
            <a:ext cx="1873250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8" grpId="0" animBg="1"/>
      <p:bldP spid="16391" grpId="0" build="allAtOnce" animBg="1"/>
      <p:bldP spid="16393" grpId="0"/>
      <p:bldP spid="163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258888" y="2060575"/>
            <a:ext cx="3240087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kumimoji="1" lang="ru-RU" altLang="ru-RU" b="1">
                <a:solidFill>
                  <a:srgbClr val="FF0000"/>
                </a:solidFill>
                <a:latin typeface="Tahoma" panose="020B0604030504040204" pitchFamily="34" charset="0"/>
              </a:rPr>
              <a:t>Какие озера преобладают в районах  с влажным климатом? </a:t>
            </a:r>
          </a:p>
          <a:p>
            <a:pPr>
              <a:spcBef>
                <a:spcPct val="50000"/>
              </a:spcBef>
            </a:pPr>
            <a:endParaRPr lang="ru-RU" altLang="ru-RU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4572000" y="1557338"/>
            <a:ext cx="4321175" cy="647700"/>
          </a:xfrm>
          <a:prstGeom prst="wedgeEllipseCallout">
            <a:avLst>
              <a:gd name="adj1" fmla="val -55620"/>
              <a:gd name="adj2" fmla="val 801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ru-RU" altLang="ru-RU" sz="1400" b="1">
                <a:solidFill>
                  <a:srgbClr val="000000"/>
                </a:solidFill>
                <a:latin typeface="Tahoma" panose="020B0604030504040204" pitchFamily="34" charset="0"/>
              </a:rPr>
              <a:t>Проточные, полноводные и пресные озера. Почему?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4572000" y="2492375"/>
            <a:ext cx="4392613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 i="1">
                <a:solidFill>
                  <a:srgbClr val="0000FF"/>
                </a:solidFill>
                <a:latin typeface="Tahoma" panose="020B0604030504040204" pitchFamily="34" charset="0"/>
              </a:rPr>
              <a:t>Примеры озер:</a:t>
            </a:r>
            <a:r>
              <a:rPr lang="ru-RU" altLang="ru-RU" sz="1600" i="1"/>
              <a:t> </a:t>
            </a:r>
            <a:r>
              <a:rPr lang="ru-RU" altLang="ru-RU" sz="1600" i="1">
                <a:solidFill>
                  <a:srgbClr val="000000"/>
                </a:solidFill>
                <a:latin typeface="Tahoma" panose="020B0604030504040204" pitchFamily="34" charset="0"/>
              </a:rPr>
              <a:t>Ладожское, Онежское, Чудское, Псковское, Ильмень, Таймыр, Имандра, Селигер, Телецкое, Байкал, Ханка  (отметьте их на карте).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4932363" y="3860800"/>
            <a:ext cx="38893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Озера на территориях с сухим климатом – каково их качество и количество?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1258888" y="3644900"/>
            <a:ext cx="7705725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1116013" y="3716338"/>
            <a:ext cx="3240087" cy="1008062"/>
          </a:xfrm>
          <a:prstGeom prst="wedgeEllipseCallout">
            <a:avLst>
              <a:gd name="adj1" fmla="val 65778"/>
              <a:gd name="adj2" fmla="val 281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 altLang="ru-RU"/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1403350" y="3860800"/>
            <a:ext cx="309562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00"/>
                </a:solidFill>
                <a:latin typeface="Tahoma" panose="020B0604030504040204" pitchFamily="34" charset="0"/>
              </a:rPr>
              <a:t>Их мало, маловодны, бессточные, пересыхающие, засоленные. Почему?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1258888" y="5013325"/>
            <a:ext cx="352901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b="1" i="1">
                <a:solidFill>
                  <a:srgbClr val="0000FF"/>
                </a:solidFill>
                <a:latin typeface="Tahoma" panose="020B0604030504040204" pitchFamily="34" charset="0"/>
              </a:rPr>
              <a:t>Примеры озер:</a:t>
            </a:r>
            <a:r>
              <a:rPr lang="ru-RU" altLang="ru-RU" sz="1600" i="1">
                <a:solidFill>
                  <a:srgbClr val="000000"/>
                </a:solidFill>
                <a:latin typeface="Tahoma" panose="020B0604030504040204" pitchFamily="34" charset="0"/>
              </a:rPr>
              <a:t> Эльтон, Баскунчак, Кулундинское, Чаны (отметьте их на карте).</a:t>
            </a: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4932363" y="4941888"/>
            <a:ext cx="3816350" cy="16557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EBFC4E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5003800" y="5013325"/>
            <a:ext cx="3671888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>
                <a:solidFill>
                  <a:srgbClr val="0000FF"/>
                </a:solidFill>
                <a:latin typeface="Tahoma" panose="020B0604030504040204" pitchFamily="34" charset="0"/>
              </a:rPr>
              <a:t>Соленость некоторых озер достигает 35, а иногда 40 промилле. Концентрация солей в озерах меняется в течение года в зависимости от прихода и расхода пресной воды и температуры.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2000"/>
                                        <p:tgtEl>
                                          <p:spTgt spid="1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2" grpId="0" animBg="1"/>
      <p:bldP spid="18442" grpId="1" animBg="1"/>
      <p:bldP spid="18444" grpId="0"/>
      <p:bldP spid="18446" grpId="0" animBg="1"/>
      <p:bldP spid="18447" grpId="0"/>
      <p:bldP spid="18448" grpId="0"/>
      <p:bldP spid="184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1187450" y="1844675"/>
            <a:ext cx="3960813" cy="23764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BFC4E"/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692275" y="188913"/>
            <a:ext cx="66960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>
                <a:solidFill>
                  <a:srgbClr val="FF0000"/>
                </a:solidFill>
                <a:latin typeface="Tahoma" panose="020B0604030504040204" pitchFamily="34" charset="0"/>
              </a:rPr>
              <a:t>Вспомним о происхождении озерных котловин</a:t>
            </a:r>
          </a:p>
        </p:txBody>
      </p:sp>
      <p:pic>
        <p:nvPicPr>
          <p:cNvPr id="20486" name="Picture 6" descr="сайма финлян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05038"/>
            <a:ext cx="1728788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 descr="untitl4"/>
          <p:cNvPicPr>
            <a:picLocks noChangeAspect="1" noChangeArrowheads="1"/>
          </p:cNvPicPr>
          <p:nvPr/>
        </p:nvPicPr>
        <p:blipFill>
          <a:blip r:embed="rId3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205038"/>
            <a:ext cx="1755775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908175" y="1844675"/>
            <a:ext cx="2374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Ледниковое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258888" y="3213100"/>
            <a:ext cx="40322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Озера северо-запада Русской равнины</a:t>
            </a:r>
            <a:r>
              <a:rPr lang="ru-RU" altLang="ru-RU" sz="1400" b="1">
                <a:latin typeface="Tahoma" panose="020B0604030504040204" pitchFamily="34" charset="0"/>
              </a:rPr>
              <a:t>- Ладожское, Онежское, Селигер, Ильмень, Имандра, Псковское, Чудское</a:t>
            </a:r>
            <a:r>
              <a:rPr lang="en-US" altLang="ru-RU" sz="1400" b="1">
                <a:latin typeface="Tahoma" panose="020B0604030504040204" pitchFamily="34" charset="0"/>
              </a:rPr>
              <a:t>;</a:t>
            </a:r>
            <a:r>
              <a:rPr lang="ru-RU" altLang="ru-RU" sz="1400" b="1">
                <a:latin typeface="Tahoma" panose="020B0604030504040204" pitchFamily="34" charset="0"/>
              </a:rPr>
              <a:t> </a:t>
            </a: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севера Сибири</a:t>
            </a:r>
            <a:r>
              <a:rPr lang="ru-RU" altLang="ru-RU" sz="1400" b="1">
                <a:latin typeface="Tahoma" panose="020B0604030504040204" pitchFamily="34" charset="0"/>
              </a:rPr>
              <a:t> -  Таймыр </a:t>
            </a: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1187450" y="4365625"/>
            <a:ext cx="3960813" cy="2159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BFC4E"/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1835150" y="4365625"/>
            <a:ext cx="26654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Тектоническое</a:t>
            </a: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5292725" y="1844675"/>
            <a:ext cx="3600450" cy="23764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BFC4E"/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0494" name="Picture 14" descr="Вулкан Ключевская Соп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205038"/>
            <a:ext cx="1368425" cy="102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5724525" y="1844675"/>
            <a:ext cx="2663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Вулканическое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5364163" y="3213100"/>
            <a:ext cx="34559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Озера Камчатки</a:t>
            </a:r>
            <a:r>
              <a:rPr lang="ru-RU" altLang="ru-RU" sz="1400" b="1">
                <a:latin typeface="Tahoma" panose="020B0604030504040204" pitchFamily="34" charset="0"/>
              </a:rPr>
              <a:t> – Курильское, Кроноцкое, Карымское, Кислотное</a:t>
            </a:r>
            <a:r>
              <a:rPr lang="ru-RU" altLang="ru-RU" sz="1600"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1403350" y="5949950"/>
            <a:ext cx="35290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Озера горных районов юга Сибири</a:t>
            </a:r>
            <a:r>
              <a:rPr lang="ru-RU" altLang="ru-RU" sz="1400" b="1">
                <a:latin typeface="Tahoma" panose="020B0604030504040204" pitchFamily="34" charset="0"/>
              </a:rPr>
              <a:t> – Байкал</a:t>
            </a:r>
          </a:p>
        </p:txBody>
      </p:sp>
      <p:sp>
        <p:nvSpPr>
          <p:cNvPr id="20500" name="AutoShape 20"/>
          <p:cNvSpPr>
            <a:spLocks noChangeArrowheads="1"/>
          </p:cNvSpPr>
          <p:nvPr/>
        </p:nvSpPr>
        <p:spPr bwMode="auto">
          <a:xfrm>
            <a:off x="5364163" y="4365625"/>
            <a:ext cx="3600450" cy="2159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EBFC4E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5795963" y="4365625"/>
            <a:ext cx="2879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Остаточное</a:t>
            </a: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5435600" y="5949950"/>
            <a:ext cx="3457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Озера </a:t>
            </a:r>
            <a:r>
              <a:rPr lang="ru-RU" altLang="ru-RU" sz="1400" b="1">
                <a:latin typeface="Tahoma" panose="020B0604030504040204" pitchFamily="34" charset="0"/>
              </a:rPr>
              <a:t>– Каспийское, Чаны, Ханка</a:t>
            </a:r>
          </a:p>
        </p:txBody>
      </p:sp>
      <p:pic>
        <p:nvPicPr>
          <p:cNvPr id="20503" name="Picture 23" descr="байкал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868863"/>
            <a:ext cx="1717675" cy="103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4" name="Picture 24" descr="каспий и арал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97425"/>
            <a:ext cx="1368425" cy="11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5" name="Picture 25" descr="кроноцкое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205038"/>
            <a:ext cx="1655763" cy="105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6" name="Picture 26" descr="teleckoe_13_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868863"/>
            <a:ext cx="1512887" cy="104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7" name="Picture 27" descr="1-web"/>
          <p:cNvPicPr>
            <a:picLocks noChangeAspect="1" noChangeArrowheads="1"/>
          </p:cNvPicPr>
          <p:nvPr/>
        </p:nvPicPr>
        <p:blipFill>
          <a:blip r:embed="rId9">
            <a:lum bright="6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797425"/>
            <a:ext cx="1439863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" dur="1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1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1000"/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  <p:bldP spid="20489" grpId="0"/>
      <p:bldP spid="20490" grpId="0"/>
      <p:bldP spid="20491" grpId="0" animBg="1"/>
      <p:bldP spid="20492" grpId="0"/>
      <p:bldP spid="20493" grpId="0" animBg="1"/>
      <p:bldP spid="20495" grpId="0"/>
      <p:bldP spid="20497" grpId="0"/>
      <p:bldP spid="20498" grpId="0"/>
      <p:bldP spid="20500" grpId="0" animBg="1"/>
      <p:bldP spid="205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1258888" y="4292600"/>
            <a:ext cx="3673475" cy="21605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EBFC4E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1258888" y="1844675"/>
            <a:ext cx="3744912" cy="21605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EBFC4E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1509" name="Picture 5" descr="Безымянный2"/>
          <p:cNvPicPr>
            <a:picLocks noChangeAspect="1" noChangeArrowheads="1"/>
          </p:cNvPicPr>
          <p:nvPr/>
        </p:nvPicPr>
        <p:blipFill>
          <a:blip r:embed="rId2">
            <a:lum bright="-30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205038"/>
            <a:ext cx="1512887" cy="8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1258888" y="188913"/>
            <a:ext cx="77057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>
                <a:solidFill>
                  <a:srgbClr val="FF0000"/>
                </a:solidFill>
                <a:latin typeface="Tahoma" panose="020B0604030504040204" pitchFamily="34" charset="0"/>
              </a:rPr>
              <a:t>Вспомним о происхождении озерных котловин</a:t>
            </a:r>
          </a:p>
        </p:txBody>
      </p:sp>
      <p:pic>
        <p:nvPicPr>
          <p:cNvPr id="21512" name="Picture 8" descr="Озеро в саян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724400"/>
            <a:ext cx="1368425" cy="94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1835150" y="4292600"/>
            <a:ext cx="2447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Запрудное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1331913" y="5734050"/>
            <a:ext cx="35274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Озера горных районов – Кавказа, Саян, Алтая </a:t>
            </a:r>
            <a:r>
              <a:rPr lang="ru-RU" altLang="ru-RU" sz="1400" b="1">
                <a:latin typeface="Tahoma" panose="020B0604030504040204" pitchFamily="34" charset="0"/>
              </a:rPr>
              <a:t>- Телецкое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1547813" y="1844675"/>
            <a:ext cx="3095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Старичное</a:t>
            </a:r>
            <a:r>
              <a:rPr lang="ru-RU" altLang="ru-RU"/>
              <a:t> 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1331913" y="3213100"/>
            <a:ext cx="367347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Большинство озер равнинных территорий России, расположенных в умеренном климатическом поясе</a:t>
            </a:r>
          </a:p>
        </p:txBody>
      </p:sp>
      <p:sp>
        <p:nvSpPr>
          <p:cNvPr id="21519" name="AutoShape 15"/>
          <p:cNvSpPr>
            <a:spLocks noChangeArrowheads="1"/>
          </p:cNvSpPr>
          <p:nvPr/>
        </p:nvSpPr>
        <p:spPr bwMode="auto">
          <a:xfrm>
            <a:off x="5292725" y="1844675"/>
            <a:ext cx="3600450" cy="20891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EBFC4E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21520" name="AutoShape 16"/>
          <p:cNvSpPr>
            <a:spLocks noChangeArrowheads="1"/>
          </p:cNvSpPr>
          <p:nvPr/>
        </p:nvSpPr>
        <p:spPr bwMode="auto">
          <a:xfrm>
            <a:off x="5219700" y="4292600"/>
            <a:ext cx="3673475" cy="21605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EBFC4E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5867400" y="1844675"/>
            <a:ext cx="2592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Лиманное 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5435600" y="3213100"/>
            <a:ext cx="33131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Озера-лиманы на берегах Азовского и Черного морей</a:t>
            </a: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5651500" y="4292600"/>
            <a:ext cx="2881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Искусственное</a:t>
            </a:r>
          </a:p>
        </p:txBody>
      </p:sp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5364163" y="5661025"/>
            <a:ext cx="36004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Водохранилища на крупных реках – Волге, Каме, Енисее</a:t>
            </a:r>
            <a:r>
              <a:rPr lang="ru-RU" altLang="ru-RU"/>
              <a:t> </a:t>
            </a:r>
            <a:r>
              <a:rPr lang="ru-RU" altLang="ru-RU" sz="1400" b="1">
                <a:latin typeface="Tahoma" panose="020B0604030504040204" pitchFamily="34" charset="0"/>
              </a:rPr>
              <a:t>(Рыбинское , Камское, Красноярское и др.)</a:t>
            </a:r>
          </a:p>
        </p:txBody>
      </p:sp>
      <p:pic>
        <p:nvPicPr>
          <p:cNvPr id="21526" name="Picture 22" descr="Волго-Дон-1"/>
          <p:cNvPicPr>
            <a:picLocks noChangeAspect="1" noChangeArrowheads="1"/>
          </p:cNvPicPr>
          <p:nvPr/>
        </p:nvPicPr>
        <p:blipFill>
          <a:blip r:embed="rId4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24400"/>
            <a:ext cx="12954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7" name="Picture 23" descr="Цимлянское вдхр"/>
          <p:cNvPicPr>
            <a:picLocks noChangeAspect="1" noChangeArrowheads="1"/>
          </p:cNvPicPr>
          <p:nvPr/>
        </p:nvPicPr>
        <p:blipFill>
          <a:blip r:embed="rId5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746625"/>
            <a:ext cx="129540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8" name="Picture 24" descr="Ледниково-тектоническое озер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724400"/>
            <a:ext cx="194468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9" name="Picture 25" descr="Бердь"/>
          <p:cNvPicPr>
            <a:picLocks noChangeAspect="1" noChangeArrowheads="1"/>
          </p:cNvPicPr>
          <p:nvPr/>
        </p:nvPicPr>
        <p:blipFill>
          <a:blip r:embed="rId7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05038"/>
            <a:ext cx="1439863" cy="94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1" name="Picture 27" descr="44"/>
          <p:cNvPicPr>
            <a:picLocks noChangeAspect="1" noChangeArrowheads="1"/>
          </p:cNvPicPr>
          <p:nvPr/>
        </p:nvPicPr>
        <p:blipFill>
          <a:blip r:embed="rId8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276475"/>
            <a:ext cx="1223962" cy="91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1258888" y="1844675"/>
            <a:ext cx="3673475" cy="244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rgbClr val="EBFC4E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5076825" y="1844675"/>
            <a:ext cx="3743325" cy="244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BFC4E"/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692275" y="1844675"/>
            <a:ext cx="2663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Карстовое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435600" y="1916113"/>
            <a:ext cx="30241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ahoma" panose="020B0604030504040204" pitchFamily="34" charset="0"/>
              </a:rPr>
              <a:t>Термокарстовое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1403350" y="3068638"/>
            <a:ext cx="360045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В районах распространения легкорастворимых горных пород</a:t>
            </a:r>
            <a:r>
              <a:rPr lang="ru-RU" altLang="ru-RU" sz="1400" b="1">
                <a:latin typeface="Tahoma" panose="020B0604030504040204" pitchFamily="34" charset="0"/>
              </a:rPr>
              <a:t> – озеро Провал вблизи Пятигорска (Кавказ), на Урале, на севере Русской равнины.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5148263" y="3500438"/>
            <a:ext cx="374332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>
                <a:solidFill>
                  <a:srgbClr val="0000FF"/>
                </a:solidFill>
                <a:latin typeface="Tahoma" panose="020B0604030504040204" pitchFamily="34" charset="0"/>
              </a:rPr>
              <a:t>В районах развития многолетнемерз-лых пород</a:t>
            </a:r>
            <a:r>
              <a:rPr lang="ru-RU" altLang="ru-RU" sz="1400" b="1">
                <a:latin typeface="Tahoma" panose="020B0604030504040204" pitchFamily="34" charset="0"/>
              </a:rPr>
              <a:t> – озеро Неджели (Саха-Якутия)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1187450" y="4437063"/>
            <a:ext cx="7705725" cy="20907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1" lang="ru-RU" alt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Озера также различаются по особенностям стока 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kumimoji="1" lang="ru-RU" altLang="ru-RU" i="1">
                <a:latin typeface="Tahoma" panose="020B0604030504040204" pitchFamily="34" charset="0"/>
              </a:rPr>
              <a:t> </a:t>
            </a:r>
            <a:r>
              <a:rPr kumimoji="1" lang="ru-RU" altLang="ru-RU" sz="1600" i="1">
                <a:latin typeface="Tahoma" panose="020B0604030504040204" pitchFamily="34" charset="0"/>
              </a:rPr>
              <a:t>Что называется сточным и бессточным озером? Какие особенности солевого и газового состава для них характерны?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kumimoji="1" lang="ru-RU" altLang="ru-RU" sz="1600" i="1">
                <a:latin typeface="Tahoma" panose="020B0604030504040204" pitchFamily="34" charset="0"/>
              </a:rPr>
              <a:t>Приведите примеры пресных и соленых озер. Как они изображаются на карте?  Отметьте их на карте. </a:t>
            </a:r>
          </a:p>
        </p:txBody>
      </p:sp>
      <p:sp>
        <p:nvSpPr>
          <p:cNvPr id="22541" name="Rectangle 13"/>
          <p:cNvSpPr>
            <a:spLocks noGrp="1" noChangeArrowheads="1"/>
          </p:cNvSpPr>
          <p:nvPr>
            <p:ph type="title"/>
          </p:nvPr>
        </p:nvSpPr>
        <p:spPr>
          <a:xfrm>
            <a:off x="1187450" y="404813"/>
            <a:ext cx="7772400" cy="681037"/>
          </a:xfrm>
        </p:spPr>
        <p:txBody>
          <a:bodyPr/>
          <a:lstStyle/>
          <a:p>
            <a:pPr algn="ctr"/>
            <a:r>
              <a:rPr lang="ru-RU" altLang="ru-RU" sz="3600">
                <a:solidFill>
                  <a:srgbClr val="FFFF00"/>
                </a:solidFill>
                <a:effectLst/>
                <a:latin typeface="Tahoma" panose="020B0604030504040204" pitchFamily="34" charset="0"/>
              </a:rPr>
              <a:t>Голубые глаза России - озера</a:t>
            </a:r>
          </a:p>
        </p:txBody>
      </p:sp>
      <p:pic>
        <p:nvPicPr>
          <p:cNvPr id="22542" name="Picture 14" descr="неджели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276475"/>
            <a:ext cx="1657350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4" name="Picture 16" descr="pxm028_s"/>
          <p:cNvPicPr>
            <a:picLocks noChangeAspect="1" noChangeArrowheads="1"/>
          </p:cNvPicPr>
          <p:nvPr/>
        </p:nvPicPr>
        <p:blipFill>
          <a:blip r:embed="rId3">
            <a:lum bright="6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276475"/>
            <a:ext cx="1152525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6" name="Picture 18" descr="pyat-3-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276475"/>
            <a:ext cx="1223962" cy="82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88913"/>
            <a:ext cx="7772400" cy="581025"/>
          </a:xfrm>
        </p:spPr>
        <p:txBody>
          <a:bodyPr/>
          <a:lstStyle/>
          <a:p>
            <a:pPr algn="ctr"/>
            <a:r>
              <a:rPr lang="ru-RU" altLang="ru-RU" sz="360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Подземные воды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6804025" y="1916113"/>
            <a:ext cx="208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1187450" y="836613"/>
            <a:ext cx="777716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>
                <a:solidFill>
                  <a:srgbClr val="0000FF"/>
                </a:solidFill>
                <a:latin typeface="Tahoma" panose="020B0604030504040204" pitchFamily="34" charset="0"/>
              </a:rPr>
              <a:t>Задание:</a:t>
            </a:r>
            <a:r>
              <a:rPr lang="ru-RU" altLang="ru-RU" b="1">
                <a:solidFill>
                  <a:srgbClr val="0000FF"/>
                </a:solidFill>
                <a:latin typeface="Tahoma" panose="020B0604030504040204" pitchFamily="34" charset="0"/>
              </a:rPr>
              <a:t>  </a:t>
            </a:r>
            <a:r>
              <a:rPr lang="ru-RU" altLang="ru-RU" b="1" i="1">
                <a:solidFill>
                  <a:srgbClr val="0000FF"/>
                </a:solidFill>
              </a:rPr>
              <a:t>Прочтите текст учебника (стр.106) и составьте связный рассказ о подземных водах России, используя дополнительные вопросы:</a:t>
            </a:r>
          </a:p>
          <a:p>
            <a:pPr algn="ctr">
              <a:spcBef>
                <a:spcPct val="50000"/>
              </a:spcBef>
            </a:pPr>
            <a:endParaRPr lang="ru-RU" altLang="ru-RU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1258888" y="2276475"/>
            <a:ext cx="525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1258888" y="2349500"/>
            <a:ext cx="5905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1116013" y="1700213"/>
            <a:ext cx="7634287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latin typeface="Tahoma" panose="020B0604030504040204" pitchFamily="34" charset="0"/>
              </a:rPr>
              <a:t>Почему подземные воды называют важнейшим полезным ископаемым?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latin typeface="Tahoma" panose="020B0604030504040204" pitchFamily="34" charset="0"/>
              </a:rPr>
              <a:t>В каких состояниях они находятся в природе?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latin typeface="Tahoma" panose="020B0604030504040204" pitchFamily="34" charset="0"/>
              </a:rPr>
              <a:t>На какие виды подразделяются подземные воды? Назовите и отметьте на карте крупнейшие артезианские бассейны России  (</a:t>
            </a:r>
            <a:r>
              <a:rPr lang="ru-RU" altLang="ru-RU" sz="1600" b="1">
                <a:solidFill>
                  <a:srgbClr val="FF0000"/>
                </a:solidFill>
                <a:latin typeface="Tahoma" panose="020B0604030504040204" pitchFamily="34" charset="0"/>
              </a:rPr>
              <a:t>Московский, Западно-Сибирский, Тунгусский</a:t>
            </a:r>
            <a:r>
              <a:rPr lang="ru-RU" altLang="ru-RU" sz="1600">
                <a:latin typeface="Tahoma" panose="020B0604030504040204" pitchFamily="34" charset="0"/>
              </a:rPr>
              <a:t>).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altLang="ru-RU" sz="1600">
                <a:latin typeface="Tahoma" panose="020B0604030504040204" pitchFamily="34" charset="0"/>
              </a:rPr>
              <a:t>Особенности грунтовых вод (где в земной коре располагаются, от чего зависят, в каком виде выходят на поверхность, каково их значение в природе).</a:t>
            </a:r>
          </a:p>
        </p:txBody>
      </p:sp>
      <p:sp>
        <p:nvSpPr>
          <p:cNvPr id="25622" name="AutoShape 22"/>
          <p:cNvSpPr>
            <a:spLocks noChangeArrowheads="1"/>
          </p:cNvSpPr>
          <p:nvPr/>
        </p:nvSpPr>
        <p:spPr bwMode="auto">
          <a:xfrm>
            <a:off x="1258888" y="4005263"/>
            <a:ext cx="4826000" cy="187166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2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23" name="Text Box 23"/>
          <p:cNvSpPr txBox="1">
            <a:spLocks noChangeArrowheads="1"/>
          </p:cNvSpPr>
          <p:nvPr/>
        </p:nvSpPr>
        <p:spPr bwMode="auto">
          <a:xfrm>
            <a:off x="1547813" y="4221163"/>
            <a:ext cx="4535487" cy="143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i="1">
                <a:latin typeface="Tahoma" panose="020B0604030504040204" pitchFamily="34" charset="0"/>
              </a:rPr>
              <a:t>Здесь словно в сказке, каждая тропа</a:t>
            </a:r>
          </a:p>
          <a:p>
            <a:pPr>
              <a:spcBef>
                <a:spcPct val="50000"/>
              </a:spcBef>
            </a:pPr>
            <a:r>
              <a:rPr lang="ru-RU" altLang="ru-RU" sz="1600" i="1">
                <a:latin typeface="Tahoma" panose="020B0604030504040204" pitchFamily="34" charset="0"/>
              </a:rPr>
              <a:t>Вас к роднику выводит непременно, </a:t>
            </a:r>
          </a:p>
          <a:p>
            <a:pPr>
              <a:spcBef>
                <a:spcPct val="50000"/>
              </a:spcBef>
            </a:pPr>
            <a:r>
              <a:rPr lang="ru-RU" altLang="ru-RU" sz="1600" i="1">
                <a:latin typeface="Tahoma" panose="020B0604030504040204" pitchFamily="34" charset="0"/>
              </a:rPr>
              <a:t>Как будто в ней красоты всей Вселенной.</a:t>
            </a:r>
          </a:p>
          <a:p>
            <a:pPr algn="r">
              <a:spcBef>
                <a:spcPct val="50000"/>
              </a:spcBef>
            </a:pPr>
            <a:r>
              <a:rPr lang="ru-RU" altLang="ru-RU" sz="1600" i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А.Я.Яшин</a:t>
            </a:r>
          </a:p>
        </p:txBody>
      </p:sp>
      <p:pic>
        <p:nvPicPr>
          <p:cNvPr id="25624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933825"/>
            <a:ext cx="1852613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3924300" y="6092825"/>
            <a:ext cx="30956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1200" i="1">
                <a:latin typeface="Tahoma" panose="020B0604030504040204" pitchFamily="34" charset="0"/>
              </a:rPr>
              <a:t>Сталактиты и сталагмиты, образованные подземными водами, в карстовой пещере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5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5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2" grpId="0" animBg="1"/>
      <p:bldP spid="256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258888" y="1844675"/>
            <a:ext cx="2520950" cy="2089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116013" y="404813"/>
            <a:ext cx="7885112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FF0000"/>
                </a:solidFill>
                <a:latin typeface="Tahoma" panose="020B0604030504040204" pitchFamily="34" charset="0"/>
              </a:rPr>
              <a:t>Многолетняя мерзлота</a:t>
            </a:r>
            <a:r>
              <a:rPr lang="ru-RU" altLang="ru-RU" sz="1600" b="1">
                <a:latin typeface="Tahoma" panose="020B0604030504040204" pitchFamily="34" charset="0"/>
              </a:rPr>
              <a:t> - подземные воды, находящиеся в мерзлом состоянии в осадочных горных породах и не оттаивающие в течение долгого (десятки и многие сотни лет) времени.</a:t>
            </a:r>
          </a:p>
          <a:p>
            <a:pPr>
              <a:spcBef>
                <a:spcPct val="50000"/>
              </a:spcBef>
            </a:pPr>
            <a:endParaRPr lang="ru-RU" altLang="ru-RU" sz="1600">
              <a:latin typeface="Tahoma" panose="020B0604030504040204" pitchFamily="34" charset="0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258888" y="1916113"/>
            <a:ext cx="2449512" cy="192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Причина образования многолетней мерзлоты:</a:t>
            </a:r>
            <a:r>
              <a:rPr lang="ru-RU" altLang="ru-RU" sz="1600">
                <a:latin typeface="Tahoma" panose="020B0604030504040204" pitchFamily="34" charset="0"/>
              </a:rPr>
              <a:t> 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ru-RU" altLang="ru-RU" sz="1600">
                <a:latin typeface="Tahoma" panose="020B0604030504040204" pitchFamily="34" charset="0"/>
              </a:rPr>
              <a:t> низкие температуры воздуха и почвы, малоснежные и продолжительные (до 2</a:t>
            </a:r>
            <a:r>
              <a:rPr lang="en-US" altLang="ru-RU" sz="1600">
                <a:latin typeface="Tahoma" panose="020B0604030504040204" pitchFamily="34" charset="0"/>
              </a:rPr>
              <a:t>/</a:t>
            </a:r>
            <a:r>
              <a:rPr lang="ru-RU" altLang="ru-RU" sz="1600">
                <a:latin typeface="Tahoma" panose="020B0604030504040204" pitchFamily="34" charset="0"/>
              </a:rPr>
              <a:t>3 года) зимы. </a:t>
            </a:r>
          </a:p>
        </p:txBody>
      </p: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3851275" y="2492375"/>
            <a:ext cx="865188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4" name="Oval 10"/>
          <p:cNvSpPr>
            <a:spLocks noChangeArrowheads="1"/>
          </p:cNvSpPr>
          <p:nvPr/>
        </p:nvSpPr>
        <p:spPr bwMode="auto">
          <a:xfrm>
            <a:off x="4787900" y="2205038"/>
            <a:ext cx="4176713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5148263" y="2276475"/>
            <a:ext cx="33115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>
                <a:solidFill>
                  <a:srgbClr val="FF0000"/>
                </a:solidFill>
                <a:latin typeface="Tahoma" panose="020B0604030504040204" pitchFamily="34" charset="0"/>
              </a:rPr>
              <a:t>Где она встречается в России?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4500563" y="3068638"/>
            <a:ext cx="4319587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1600">
                <a:latin typeface="Tahoma" panose="020B0604030504040204" pitchFamily="34" charset="0"/>
              </a:rPr>
              <a:t>       Многолетняя мерзлота широко распространена в нашей стране (более 60 % площади России в той или иной мере ею заняты). В зону мерзлоты попадают: побережье Северного Ледовитого океана в европейской части России, включая Кольский полуостров,  вся Сибирь (за исключением юга Западной Сибири и дальневосточного Приморья).  </a:t>
            </a:r>
          </a:p>
        </p:txBody>
      </p:sp>
      <p:sp>
        <p:nvSpPr>
          <p:cNvPr id="26639" name="AutoShape 15"/>
          <p:cNvSpPr>
            <a:spLocks noChangeArrowheads="1"/>
          </p:cNvSpPr>
          <p:nvPr/>
        </p:nvSpPr>
        <p:spPr bwMode="auto">
          <a:xfrm>
            <a:off x="7956550" y="5300663"/>
            <a:ext cx="576263" cy="576262"/>
          </a:xfrm>
          <a:prstGeom prst="curvedLeftArrow">
            <a:avLst>
              <a:gd name="adj1" fmla="val 20000"/>
              <a:gd name="adj2" fmla="val 4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6372225" y="5734050"/>
            <a:ext cx="2592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5795963" y="5734050"/>
            <a:ext cx="309721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i="1" u="sng">
                <a:solidFill>
                  <a:srgbClr val="FF0000"/>
                </a:solidFill>
                <a:latin typeface="Tahoma" panose="020B0604030504040204" pitchFamily="34" charset="0"/>
              </a:rPr>
              <a:t>Отметьте границу распространения многолетней мерзлоты на карте.</a:t>
            </a:r>
          </a:p>
        </p:txBody>
      </p:sp>
      <p:sp>
        <p:nvSpPr>
          <p:cNvPr id="26643" name="AutoShape 19"/>
          <p:cNvSpPr>
            <a:spLocks noChangeArrowheads="1"/>
          </p:cNvSpPr>
          <p:nvPr/>
        </p:nvSpPr>
        <p:spPr bwMode="auto">
          <a:xfrm rot="-2808682">
            <a:off x="3708400" y="4149726"/>
            <a:ext cx="865187" cy="144462"/>
          </a:xfrm>
          <a:prstGeom prst="leftArrow">
            <a:avLst>
              <a:gd name="adj1" fmla="val 50000"/>
              <a:gd name="adj2" fmla="val 1497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1258888" y="4221163"/>
            <a:ext cx="23764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1187450" y="4149725"/>
            <a:ext cx="273685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 i="1">
                <a:solidFill>
                  <a:srgbClr val="FF0000"/>
                </a:solidFill>
                <a:latin typeface="Tahoma" panose="020B0604030504040204" pitchFamily="34" charset="0"/>
              </a:rPr>
              <a:t>Какое влияние оказывает многолетняя мерзлота на природу и деятельность человека?</a:t>
            </a:r>
          </a:p>
        </p:txBody>
      </p:sp>
      <p:pic>
        <p:nvPicPr>
          <p:cNvPr id="26646" name="Picture 22" descr="Kraski%20Tundry%20"/>
          <p:cNvPicPr>
            <a:picLocks noChangeAspect="1" noChangeArrowheads="1"/>
          </p:cNvPicPr>
          <p:nvPr/>
        </p:nvPicPr>
        <p:blipFill>
          <a:blip r:embed="rId2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300663"/>
            <a:ext cx="2592387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 animBg="1"/>
      <p:bldP spid="26633" grpId="0" animBg="1"/>
      <p:bldP spid="26634" grpId="0" animBg="1"/>
      <p:bldP spid="26635" grpId="0"/>
      <p:bldP spid="26636" grpId="0"/>
      <p:bldP spid="26639" grpId="0" animBg="1"/>
      <p:bldP spid="26641" grpId="0"/>
      <p:bldP spid="26643" grpId="0" animBg="1"/>
      <p:bldP spid="26645" grpId="0"/>
    </p:bldLst>
  </p:timing>
</p:sld>
</file>

<file path=ppt/theme/theme1.xml><?xml version="1.0" encoding="utf-8"?>
<a:theme xmlns:a="http://schemas.openxmlformats.org/drawingml/2006/main" name="Ozera">
  <a:themeElements>
    <a:clrScheme name="Ozera 2">
      <a:dk1>
        <a:srgbClr val="000000"/>
      </a:dk1>
      <a:lt1>
        <a:srgbClr val="79D1C4"/>
      </a:lt1>
      <a:dk2>
        <a:srgbClr val="000000"/>
      </a:dk2>
      <a:lt2>
        <a:srgbClr val="FFFFFF"/>
      </a:lt2>
      <a:accent1>
        <a:srgbClr val="33CCFF"/>
      </a:accent1>
      <a:accent2>
        <a:srgbClr val="0099CC"/>
      </a:accent2>
      <a:accent3>
        <a:srgbClr val="BEE5DE"/>
      </a:accent3>
      <a:accent4>
        <a:srgbClr val="000000"/>
      </a:accent4>
      <a:accent5>
        <a:srgbClr val="ADE2FF"/>
      </a:accent5>
      <a:accent6>
        <a:srgbClr val="008AB9"/>
      </a:accent6>
      <a:hlink>
        <a:srgbClr val="FF99CC"/>
      </a:hlink>
      <a:folHlink>
        <a:srgbClr val="00FFCC"/>
      </a:folHlink>
    </a:clrScheme>
    <a:fontScheme name="Oze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zera 1">
        <a:dk1>
          <a:srgbClr val="009999"/>
        </a:dk1>
        <a:lt1>
          <a:srgbClr val="FFFFFF"/>
        </a:lt1>
        <a:dk2>
          <a:srgbClr val="00CCCC"/>
        </a:dk2>
        <a:lt2>
          <a:srgbClr val="FFFF00"/>
        </a:lt2>
        <a:accent1>
          <a:srgbClr val="9999FF"/>
        </a:accent1>
        <a:accent2>
          <a:srgbClr val="FF9933"/>
        </a:accent2>
        <a:accent3>
          <a:srgbClr val="AAE2E2"/>
        </a:accent3>
        <a:accent4>
          <a:srgbClr val="DADADA"/>
        </a:accent4>
        <a:accent5>
          <a:srgbClr val="CACAFF"/>
        </a:accent5>
        <a:accent6>
          <a:srgbClr val="E78A2D"/>
        </a:accent6>
        <a:hlink>
          <a:srgbClr val="FFCC00"/>
        </a:hlink>
        <a:folHlink>
          <a:srgbClr val="00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zera 2">
        <a:dk1>
          <a:srgbClr val="000000"/>
        </a:dk1>
        <a:lt1>
          <a:srgbClr val="79D1C4"/>
        </a:lt1>
        <a:dk2>
          <a:srgbClr val="000000"/>
        </a:dk2>
        <a:lt2>
          <a:srgbClr val="FFFFFF"/>
        </a:lt2>
        <a:accent1>
          <a:srgbClr val="33CCFF"/>
        </a:accent1>
        <a:accent2>
          <a:srgbClr val="0099CC"/>
        </a:accent2>
        <a:accent3>
          <a:srgbClr val="BEE5DE"/>
        </a:accent3>
        <a:accent4>
          <a:srgbClr val="000000"/>
        </a:accent4>
        <a:accent5>
          <a:srgbClr val="ADE2FF"/>
        </a:accent5>
        <a:accent6>
          <a:srgbClr val="008AB9"/>
        </a:accent6>
        <a:hlink>
          <a:srgbClr val="FF99CC"/>
        </a:hlink>
        <a:folHlink>
          <a:srgbClr val="00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zera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Ozera</Template>
  <TotalTime>1</TotalTime>
  <Words>975</Words>
  <Application>Microsoft Office PowerPoint</Application>
  <PresentationFormat>Экран (4:3)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Monotype Sorts</vt:lpstr>
      <vt:lpstr>Tahoma</vt:lpstr>
      <vt:lpstr>Ozera</vt:lpstr>
      <vt:lpstr>Озера, подземные воды, болота, мерзлота, ледники</vt:lpstr>
      <vt:lpstr>Содержание урока</vt:lpstr>
      <vt:lpstr>Голубые глаза России - озера</vt:lpstr>
      <vt:lpstr>Презентация PowerPoint</vt:lpstr>
      <vt:lpstr>Презентация PowerPoint</vt:lpstr>
      <vt:lpstr>Презентация PowerPoint</vt:lpstr>
      <vt:lpstr>Голубые глаза России - озера</vt:lpstr>
      <vt:lpstr>Подземные воды</vt:lpstr>
      <vt:lpstr>Презентация PowerPoint</vt:lpstr>
      <vt:lpstr>Болота</vt:lpstr>
      <vt:lpstr>Ледники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Озера, подземные воды, болота, мерзлота, ледники</dc:title>
  <dc:creator>kir</dc:creator>
  <cp:lastModifiedBy>Nataly</cp:lastModifiedBy>
  <cp:revision>2</cp:revision>
  <dcterms:created xsi:type="dcterms:W3CDTF">2007-06-05T04:37:06Z</dcterms:created>
  <dcterms:modified xsi:type="dcterms:W3CDTF">2014-11-23T15:15:02Z</dcterms:modified>
</cp:coreProperties>
</file>