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91" r:id="rId3"/>
    <p:sldId id="293" r:id="rId4"/>
    <p:sldId id="290" r:id="rId5"/>
    <p:sldId id="288" r:id="rId6"/>
    <p:sldId id="257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262" r:id="rId18"/>
    <p:sldId id="263" r:id="rId19"/>
    <p:sldId id="265" r:id="rId20"/>
    <p:sldId id="279" r:id="rId21"/>
    <p:sldId id="304" r:id="rId22"/>
    <p:sldId id="306" r:id="rId23"/>
    <p:sldId id="307" r:id="rId24"/>
    <p:sldId id="285" r:id="rId25"/>
    <p:sldId id="30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00"/>
    <a:srgbClr val="000000"/>
    <a:srgbClr val="33CC33"/>
    <a:srgbClr val="00CCFF"/>
    <a:srgbClr val="233777"/>
    <a:srgbClr val="0099FF"/>
    <a:srgbClr val="6699FF"/>
    <a:srgbClr val="33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7" autoAdjust="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205D6-E7EB-4BB2-A2E7-C0DF2F1B7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B99C8-B9D4-44A0-9094-02DF2CB29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AE7A-164D-453B-9756-30847339C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1C874-2928-4134-B060-33ECACE10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EFF9D-76F7-40CF-BD7C-26F18F29E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653D-64B1-4DEA-902C-C9FF50C91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06445-2FA0-4FB5-8CE3-2F004532A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B2218-F669-4DDD-B62A-458DA30B1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B832D-22F3-48A7-83D6-621CA9B66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37731-099C-40BE-B9D5-640587512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40317-391E-4CF4-AF39-503A4D03A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6137E-2A21-489D-B7D3-EE654F7FC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D1062-6147-4A10-A304-543A709AC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9E16A6C-898E-4F00-A859-B4C6B2FE6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p=2&amp;text=%D0%BE%D0%B1%D0%BB%D0%BE%D0%B6%D0%BA%D0%B0%20%D0%BA%D0%BD%D0%B8%D0%B3%D0%B0%20%D1%80%D0%B5%D0%BA%D0%BE%D1%80%D0%B4%D0%BE%D0%B2%20%D0%B3%D0%B8%D0%BD%D0%BD%D0%B5%D1%81%D0%B0%20%D0%B2%20%D0%BA%D0%B0%D1%80%D1%82%D0%B8%D0%BD%D0%BA%D0%B0%D1%85&amp;pos=82&amp;uinfo=sw-1439-sh-705-fw-1214-fh-499-pd-1&amp;rpt=simage&amp;img_url=http://www.kniga.ru/upload/iblock/2d3/2d330291f0262dca0f7f411150077572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1%80%D0%B5%D0%BA%D0%B0&amp;pos=0&amp;uinfo=sw-1439-sh-705-fw-1214-fh-499-pd-1&amp;rpt=simage&amp;img_url=http://900igr.net/datai/geografija/Vladimir/0024-013-Reka-Oka.jpg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images.yandex.ru/yandsearch?text=%D0%B1%D0%BE%D0%BB%D0%BE%D1%82%D0%BE&amp;pos=10&amp;uinfo=sw-1439-sh-705-fw-1214-fh-499-pd-1&amp;rpt=simage&amp;img_url=http://sigils.ru/symbols/img/boloto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1%80%D0%B5%D1%87%D0%BD%D1%8B%D0%B5%20%D0%BF%D0%BE%D1%80%D0%BE%D0%B3%D0%B8&amp;pos=29&amp;uinfo=sw-1439-sh-705-fw-1214-fh-499-pd-1&amp;rpt=simage&amp;img_url=http://cs317725.userapi.com/v317725861/112d/Yav2BOj569I.jpg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images.yandex.ru/yandsearch?text=%D0%B2%D0%BE%D0%B4%D0%BE%D0%BF%D0%B0%D0%B4&amp;pos=0&amp;uinfo=sw-1439-sh-705-fw-1214-fh-499-pd-1&amp;rpt=simage&amp;img_url=http://hayalet.files.wordpress.com/2007/01/menzil_manzara00060.jpg" TargetMode="External"/><Relationship Id="rId4" Type="http://schemas.openxmlformats.org/officeDocument/2006/relationships/hyperlink" Target="http://images.yandex.ru/yandsearch?text=%D0%B7%D0%B0%D0%BA%D0%B0%D1%82%20%D0%BD%D0%B0%20%D0%BE%D0%B7%D0%B5%D1%80%D0%B5&amp;pos=12&amp;uinfo=sw-1439-sh-705-fw-1214-fh-499-pd-1&amp;rpt=simage&amp;img_url=http://stat16.privet.ru/lr/0b02e8873b375360a2a409791ea9b3b9" TargetMode="External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images.yandex.ru/yandsearch?source=wiz&amp;img_url=http://tomsktracker.org/images/ucp_icons/vesna_leto/16.png&amp;p=1&amp;text=%D1%82%D1%83%D1%87%D0%BA%D0%B0%20%20%D0%B4%D0%B5%D1%82%D1%81%D0%BA%D0%B8%D0%B5%20%20%D0%BA%D0%B0%D1%80%D1%82%D0%B8%D0%BD%D0%BA%D0%B8&amp;noreask=1&amp;pos=58&amp;lr=39&amp;rpt=simage" TargetMode="External"/><Relationship Id="rId7" Type="http://schemas.openxmlformats.org/officeDocument/2006/relationships/hyperlink" Target="http://images.yandex.ru/yandsearch?source=wiz&amp;img_url=http://cs453.userapi.com/g9491366/a_672397c9.jpg&amp;p=4&amp;text=%D1%82%D1%83%D1%87%D0%BA%D0%B0%20%20%D0%B4%D0%B5%D1%82%D1%81%D0%BA%D0%B8%D0%B5%20%20%D0%BA%D0%B0%D1%80%D1%82%D0%B8%D0%BD%D0%BA%D0%B8&amp;noreask=1&amp;pos=143&amp;lr=39&amp;rpt=simag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hyperlink" Target="http://www.sun-spring.org/wp-content/uploads/2011/03/Stylish_Sun.jpg" TargetMode="Externa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source=wiz&amp;text=%D0%BF%D0%B8%D1%80%D0%B0%D1%82&amp;noreask=1&amp;pos=16&amp;rpt=simage&amp;lr=39&amp;uinfo=sw-1439-sh-705-fw-1214-fh-499-pd-1&amp;img_url=http://s3.rimg.info/0b2640933ae83dc9552076b6f8ca1a16.gi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79388" y="1484313"/>
            <a:ext cx="8713787" cy="35290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9525">
                  <a:solidFill>
                    <a:srgbClr val="60180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0000"/>
                    </a:gs>
                    <a:gs pos="100000">
                      <a:schemeClr val="hlink"/>
                    </a:gs>
                  </a:gsLst>
                  <a:lin ang="18900000" scaled="1"/>
                </a:gradFill>
                <a:latin typeface="Impact"/>
              </a:rPr>
              <a:t>                   </a:t>
            </a:r>
          </a:p>
          <a:p>
            <a:pPr algn="ctr">
              <a:defRPr/>
            </a:pPr>
            <a:r>
              <a:rPr lang="ru-RU" sz="3600" kern="10">
                <a:ln w="9525">
                  <a:solidFill>
                    <a:srgbClr val="60180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0000"/>
                    </a:gs>
                    <a:gs pos="100000">
                      <a:schemeClr val="hlink"/>
                    </a:gs>
                  </a:gsLst>
                  <a:lin ang="18900000" scaled="1"/>
                </a:gradFill>
                <a:latin typeface="Impact"/>
              </a:rPr>
              <a:t>              </a:t>
            </a:r>
          </a:p>
          <a:p>
            <a:pPr algn="ctr">
              <a:defRPr/>
            </a:pPr>
            <a:r>
              <a:rPr lang="ru-RU" sz="3600" kern="10">
                <a:ln w="9525">
                  <a:solidFill>
                    <a:srgbClr val="60180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0000"/>
                    </a:gs>
                    <a:gs pos="100000">
                      <a:schemeClr val="hlink"/>
                    </a:gs>
                  </a:gsLst>
                  <a:lin ang="18900000" scaled="1"/>
                </a:gradFill>
                <a:latin typeface="Impact"/>
              </a:rPr>
              <a:t>                    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0"/>
            <a:ext cx="77153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работы в команде.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000108"/>
            <a:ext cx="892971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 Работаем вместе, чтобы достичь общей цели.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 Работаем в командах, которые между собой существенно не отличаются.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 Стараемся, чтобы все члены команды достигли успеха.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 Мы здесь для того, чтобы взаимно помогать друг другу.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 Чтобы чему-то научиться, мы должны сотрудничать.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 smtClean="0"/>
              <a:t> Если возникает какой-то вопрос - разберемся в нем.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2285992"/>
            <a:ext cx="4786346" cy="166687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Других морских аномалий не счесть,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Давайте, мы с вами рекорды побьем!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И самое – </a:t>
            </a:r>
            <a:r>
              <a:rPr lang="ru-RU" dirty="0" err="1" smtClean="0">
                <a:solidFill>
                  <a:srgbClr val="C00000"/>
                </a:solidFill>
              </a:rPr>
              <a:t>самое</a:t>
            </a:r>
            <a:endParaRPr lang="ru-RU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Сейчас назовем.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0"/>
            <a:ext cx="79296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Книга рекордов Гиннеса</a:t>
            </a:r>
            <a:endParaRPr lang="ru-RU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2226" name="Picture 2" descr="http://www.kniga.ru/upload/iblock/2d3/2d330291f0262dca0f7f41115007757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928802"/>
            <a:ext cx="3314700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6208734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1. Самое большое море. 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2. Самое мелкое море.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3. Самое соленое море в Мировом океане.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4. Самый большой остров.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5. Самый большой океан.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6. Самый большой полуостров.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7. Самый маленький океан.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8. Какой материк омывают все четыре океана?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9. Самое глубокое озеро в России.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10. Какой пролив соединяет 2 океана, 2 моря, разделяет 2 материка, 2 части света, 2 полуострова, 2 государства.</a:t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143380"/>
            <a:ext cx="182245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2" descr="C:\Documents and Settings\Вита\Рабочий стол\гидросфера\КАРТА МИР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0"/>
            <a:ext cx="821531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Глобус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10368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2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76700"/>
            <a:ext cx="182245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4357686" y="2000240"/>
            <a:ext cx="435610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0000"/>
                </a:solidFill>
              </a:rPr>
              <a:t>Внимание! </a:t>
            </a:r>
          </a:p>
          <a:p>
            <a:pPr algn="ctr"/>
            <a:r>
              <a:rPr lang="ru-RU" sz="4000" dirty="0" smtClean="0">
                <a:solidFill>
                  <a:srgbClr val="000000"/>
                </a:solidFill>
              </a:rPr>
              <a:t>третья остановка «Почта».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8206" name="WordArt 14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056438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0000"/>
                    </a:gs>
                    <a:gs pos="100000">
                      <a:schemeClr val="hlink"/>
                    </a:gs>
                  </a:gsLst>
                  <a:lin ang="18900000" scaled="1"/>
                </a:gradFill>
                <a:latin typeface="Impact"/>
              </a:rPr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://img0.liveinternet.ru/images/attach/c/3/76/493/76493672_boloto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24575" cy="4371975"/>
          </a:xfrm>
          <a:prstGeom prst="rect">
            <a:avLst/>
          </a:prstGeom>
          <a:noFill/>
        </p:spPr>
      </p:pic>
      <p:pic>
        <p:nvPicPr>
          <p:cNvPr id="53252" name="Picture 4" descr="http://stat11.privet.ru/lr/0820fc4821f5f1b85497d1a80386b36b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2750" y="2724150"/>
            <a:ext cx="6191250" cy="4133850"/>
          </a:xfrm>
          <a:prstGeom prst="rect">
            <a:avLst/>
          </a:prstGeom>
          <a:noFill/>
        </p:spPr>
      </p:pic>
      <p:pic>
        <p:nvPicPr>
          <p:cNvPr id="53254" name="Picture 6" descr="http://namonitore.ru/uploads/catalog/nature/reka_s_porogami_1024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4700" y="0"/>
            <a:ext cx="5829300" cy="4371975"/>
          </a:xfrm>
          <a:prstGeom prst="rect">
            <a:avLst/>
          </a:prstGeom>
          <a:noFill/>
        </p:spPr>
      </p:pic>
      <p:pic>
        <p:nvPicPr>
          <p:cNvPr id="53256" name="Picture 8" descr="http://img1.liveinternet.ru/images/attach/b/3/21/950/21950118_200_big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486025"/>
            <a:ext cx="6610350" cy="4371975"/>
          </a:xfrm>
          <a:prstGeom prst="rect">
            <a:avLst/>
          </a:prstGeom>
          <a:noFill/>
        </p:spPr>
      </p:pic>
      <p:pic>
        <p:nvPicPr>
          <p:cNvPr id="53258" name="Picture 10" descr="http://stat17.privet.ru/lr/0a05651f42169aec416289c7ea4a2ebb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79400" y="714356"/>
            <a:ext cx="7215394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857364"/>
            <a:ext cx="8643938" cy="38576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charset="0"/>
              <a:buNone/>
              <a:defRPr/>
            </a:pPr>
            <a:endParaRPr lang="ru-RU" sz="1800" dirty="0" smtClean="0"/>
          </a:p>
          <a:p>
            <a:pPr marL="361188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3600" dirty="0" smtClean="0"/>
              <a:t>Течение, прилив, кратер, пролив;</a:t>
            </a:r>
          </a:p>
          <a:p>
            <a:pPr marL="361188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3600" dirty="0" smtClean="0"/>
              <a:t>Вершина, миля, моря, промилле;</a:t>
            </a:r>
          </a:p>
          <a:p>
            <a:pPr marL="361188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3600" dirty="0" smtClean="0"/>
              <a:t>Устье, исток, приток, родник;</a:t>
            </a:r>
          </a:p>
          <a:p>
            <a:pPr marL="361188" indent="-34290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ru-RU" sz="3600" dirty="0" smtClean="0"/>
              <a:t>Амазонка, Атлас, Терек, Ганг.</a:t>
            </a: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914400" y="1082675"/>
            <a:ext cx="4625975" cy="4724400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ru-RU" sz="2800">
              <a:latin typeface="+mn-lt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2714625" y="1500188"/>
            <a:ext cx="4714875" cy="4459287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ru-RU" sz="2800" dirty="0">
              <a:latin typeface="+mn-lt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2428875" y="1500188"/>
            <a:ext cx="4643438" cy="4510087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ru-RU" sz="2800" dirty="0">
              <a:latin typeface="+mn-lt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643438" y="1539875"/>
            <a:ext cx="3857625" cy="4724400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ru-RU" sz="2800" dirty="0">
              <a:latin typeface="+mn-lt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2000250" y="1428750"/>
            <a:ext cx="4500563" cy="4724400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ru-RU" sz="2800">
              <a:latin typeface="+mn-lt"/>
            </a:endParaRP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8200" name="Заголовок 11"/>
          <p:cNvSpPr>
            <a:spLocks noGrp="1"/>
          </p:cNvSpPr>
          <p:nvPr>
            <p:ph type="title"/>
          </p:nvPr>
        </p:nvSpPr>
        <p:spPr>
          <a:xfrm>
            <a:off x="857224" y="785794"/>
            <a:ext cx="7224713" cy="914400"/>
          </a:xfrm>
        </p:spPr>
        <p:txBody>
          <a:bodyPr/>
          <a:lstStyle/>
          <a:p>
            <a:pPr algn="ctr"/>
            <a:r>
              <a:rPr lang="ru-RU" sz="3600" dirty="0" smtClean="0"/>
              <a:t>Остановка №5.</a:t>
            </a:r>
            <a:br>
              <a:rPr lang="ru-RU" sz="3600" dirty="0" smtClean="0"/>
            </a:br>
            <a:r>
              <a:rPr lang="ru-RU" sz="3600" dirty="0" smtClean="0"/>
              <a:t>Вычеркни лишнее слово из строки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714876" y="2928934"/>
            <a:ext cx="135732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28662" y="3786190"/>
            <a:ext cx="171451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143240" y="5715016"/>
            <a:ext cx="114300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500694" y="4786322"/>
            <a:ext cx="142876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солныш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176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6" descr="http://im0-tub-ru.yandex.net/i?id=79872855-0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142875"/>
            <a:ext cx="169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веселое солнышко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25" y="5124450"/>
            <a:ext cx="17145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http://im0-tub-ru.yandex.net/i?id=312696240-09-72&amp;n=2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50" y="5286375"/>
            <a:ext cx="1219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9913" y="685800"/>
            <a:ext cx="8216900" cy="4572000"/>
          </a:xfrm>
        </p:spPr>
        <p:txBody>
          <a:bodyPr>
            <a:noAutofit/>
          </a:bodyPr>
          <a:lstStyle/>
          <a:p>
            <a:pPr algn="ctr">
              <a:buFont typeface="Arial" charset="0"/>
              <a:buChar char="•"/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Физминутка</a:t>
            </a:r>
            <a:r>
              <a:rPr lang="ru-RU" b="1" dirty="0" smtClean="0">
                <a:solidFill>
                  <a:srgbClr val="FF0000"/>
                </a:solidFill>
              </a:rPr>
              <a:t> «Шум дождя</a:t>
            </a:r>
            <a:r>
              <a:rPr lang="ru-RU" b="1" dirty="0" smtClean="0"/>
              <a:t>»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Дождь начинается  </a:t>
            </a:r>
            <a:r>
              <a:rPr lang="ru-RU" b="1" dirty="0" smtClean="0"/>
              <a:t>- </a:t>
            </a:r>
            <a:r>
              <a:rPr lang="ru-RU" dirty="0" smtClean="0"/>
              <a:t>потираем ладоши</a:t>
            </a:r>
            <a:r>
              <a:rPr lang="ru-RU" b="1" dirty="0" smtClean="0"/>
              <a:t>;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Дождь идет сильнее </a:t>
            </a:r>
            <a:r>
              <a:rPr lang="ru-RU" b="1" dirty="0" smtClean="0"/>
              <a:t>– </a:t>
            </a:r>
            <a:r>
              <a:rPr lang="ru-RU" dirty="0" smtClean="0"/>
              <a:t>хлопаем в ладоши;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Дождь идет ещё сильнее </a:t>
            </a:r>
            <a:r>
              <a:rPr lang="ru-RU" dirty="0" smtClean="0"/>
              <a:t>– хлопки по передней части ног;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Начался ливень </a:t>
            </a:r>
            <a:r>
              <a:rPr lang="ru-RU" b="1" dirty="0" smtClean="0"/>
              <a:t>– </a:t>
            </a:r>
            <a:r>
              <a:rPr lang="ru-RU" dirty="0" smtClean="0"/>
              <a:t>топаем ногами;</a:t>
            </a:r>
          </a:p>
          <a:p>
            <a:pPr>
              <a:lnSpc>
                <a:spcPct val="100000"/>
              </a:lnSpc>
              <a:buFont typeface="Arial" charset="0"/>
              <a:buChar char="•"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33CC"/>
                </a:solidFill>
              </a:rPr>
              <a:t>Дождь постепенно утихает </a:t>
            </a:r>
            <a:r>
              <a:rPr lang="ru-RU" b="1" dirty="0" smtClean="0"/>
              <a:t>– </a:t>
            </a:r>
            <a:r>
              <a:rPr lang="ru-RU" dirty="0" smtClean="0"/>
              <a:t>повторяется всё в обратном порядке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10" descr="ship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2881313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Вопрос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716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214810" y="214290"/>
            <a:ext cx="435610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Внимание! 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Шестая остановка «Творческая лаборатория».</a:t>
            </a:r>
            <a:endParaRPr lang="ru-RU" sz="2800" dirty="0">
              <a:solidFill>
                <a:srgbClr val="00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928926" y="2571744"/>
          <a:ext cx="5679124" cy="3286149"/>
        </p:xfrm>
        <a:graphic>
          <a:graphicData uri="http://schemas.openxmlformats.org/drawingml/2006/table">
            <a:tbl>
              <a:tblPr/>
              <a:tblGrid>
                <a:gridCol w="1892514"/>
                <a:gridCol w="1893305"/>
                <a:gridCol w="1893305"/>
              </a:tblGrid>
              <a:tr h="14083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Море</a:t>
                      </a:r>
                      <a:endParaRPr lang="ru-RU" sz="1400" b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 какому бассейну принадлежит</a:t>
                      </a:r>
                      <a:endParaRPr lang="ru-RU" sz="1400" b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Внутреннее или окраинное</a:t>
                      </a:r>
                      <a:endParaRPr lang="ru-RU" sz="1400" b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56° с. ш. 19° в. д.</a:t>
                      </a:r>
                      <a:endParaRPr lang="ru-RU" sz="1400" b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800" b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800" b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72° с. ш. 65° в.д.</a:t>
                      </a:r>
                      <a:endParaRPr lang="ru-RU" sz="1400" b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800" b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800" b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44° с. ш. 40° в. д.</a:t>
                      </a:r>
                      <a:endParaRPr lang="ru-RU" sz="1400" b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800" b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800" b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39° ю. ш. 162° з.д.</a:t>
                      </a:r>
                      <a:endParaRPr lang="ru-RU" sz="1400" b="0">
                        <a:solidFill>
                          <a:schemeClr val="bg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800" b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80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-event.ru/sites/default/files/Animaprog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588" y="142852"/>
            <a:ext cx="5286412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 rot="20346155">
            <a:off x="-110606" y="1495121"/>
            <a:ext cx="435610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Внимание! </a:t>
            </a:r>
          </a:p>
          <a:p>
            <a:pPr algn="ctr"/>
            <a:r>
              <a:rPr lang="ru-RU" sz="4000" dirty="0" smtClean="0">
                <a:solidFill>
                  <a:srgbClr val="000000"/>
                </a:solidFill>
              </a:rPr>
              <a:t>Седьмая</a:t>
            </a:r>
            <a:r>
              <a:rPr lang="ru-RU" sz="2800" dirty="0" smtClean="0">
                <a:solidFill>
                  <a:srgbClr val="000000"/>
                </a:solidFill>
              </a:rPr>
              <a:t> остановка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«Немая карта».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st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3643306" cy="348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st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0"/>
            <a:ext cx="4500562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st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4"/>
            <a:ext cx="4572032" cy="3046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400" name="Picture 16" descr="st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3357562"/>
            <a:ext cx="4394056" cy="3287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79388" y="1484313"/>
            <a:ext cx="8713787" cy="35290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9525">
                  <a:solidFill>
                    <a:srgbClr val="60180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0000"/>
                    </a:gs>
                    <a:gs pos="100000">
                      <a:schemeClr val="hlink"/>
                    </a:gs>
                  </a:gsLst>
                  <a:lin ang="18900000" scaled="1"/>
                </a:gradFill>
                <a:latin typeface="Impact"/>
              </a:rPr>
              <a:t>                   </a:t>
            </a:r>
          </a:p>
          <a:p>
            <a:pPr algn="ctr">
              <a:defRPr/>
            </a:pPr>
            <a:r>
              <a:rPr lang="ru-RU" sz="3600" kern="10">
                <a:ln w="9525">
                  <a:solidFill>
                    <a:srgbClr val="60180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0000"/>
                    </a:gs>
                    <a:gs pos="100000">
                      <a:schemeClr val="hlink"/>
                    </a:gs>
                  </a:gsLst>
                  <a:lin ang="18900000" scaled="1"/>
                </a:gradFill>
                <a:latin typeface="Impact"/>
              </a:rPr>
              <a:t>              </a:t>
            </a:r>
          </a:p>
          <a:p>
            <a:pPr algn="ctr">
              <a:defRPr/>
            </a:pPr>
            <a:r>
              <a:rPr lang="ru-RU" sz="3600" kern="10">
                <a:ln w="9525">
                  <a:solidFill>
                    <a:srgbClr val="60180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0000"/>
                    </a:gs>
                    <a:gs pos="100000">
                      <a:schemeClr val="hlink"/>
                    </a:gs>
                  </a:gsLst>
                  <a:lin ang="18900000" scaled="1"/>
                </a:gradFill>
                <a:latin typeface="Impact"/>
              </a:rPr>
              <a:t>                   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85729"/>
            <a:ext cx="8072494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solidFill>
                  <a:schemeClr val="accent4">
                    <a:lumMod val="10000"/>
                  </a:schemeClr>
                </a:solidFill>
              </a:rPr>
              <a:t> «</a:t>
            </a:r>
            <a:r>
              <a:rPr lang="ru-RU" sz="2800" i="1" dirty="0" smtClean="0">
                <a:solidFill>
                  <a:schemeClr val="accent4">
                    <a:lumMod val="10000"/>
                  </a:schemeClr>
                </a:solidFill>
              </a:rPr>
              <a:t>…! У тебя нет ни вкуса, ни цвета, ни запаха, тебя невозможно описать, тобой наслаждаешься, не ведая, что такое! Нельзя сказать, что ты необходима для жизни: ты - сама жизнь. Ты наполняешь нас невыразимой радостью: ты – самое большое богатство на свете».</a:t>
            </a:r>
            <a:endParaRPr lang="ru-RU" sz="2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endParaRPr lang="ru-RU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143512"/>
            <a:ext cx="77153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Антуан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Сент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Экзюпери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ри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341438"/>
            <a:ext cx="8424863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WordArt 6"/>
          <p:cNvSpPr>
            <a:spLocks noChangeArrowheads="1" noChangeShapeType="1" noTextEdit="1"/>
          </p:cNvSpPr>
          <p:nvPr/>
        </p:nvSpPr>
        <p:spPr bwMode="auto">
          <a:xfrm>
            <a:off x="1835150" y="3716338"/>
            <a:ext cx="144463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31748" name="WordArt 7"/>
          <p:cNvSpPr>
            <a:spLocks noChangeArrowheads="1" noChangeShapeType="1" noTextEdit="1"/>
          </p:cNvSpPr>
          <p:nvPr/>
        </p:nvSpPr>
        <p:spPr bwMode="auto">
          <a:xfrm>
            <a:off x="6443663" y="4149725"/>
            <a:ext cx="360362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31749" name="WordArt 8"/>
          <p:cNvSpPr>
            <a:spLocks noChangeArrowheads="1" noChangeShapeType="1" noTextEdit="1"/>
          </p:cNvSpPr>
          <p:nvPr/>
        </p:nvSpPr>
        <p:spPr bwMode="auto">
          <a:xfrm>
            <a:off x="5724525" y="5013325"/>
            <a:ext cx="21590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31750" name="WordArt 9"/>
          <p:cNvSpPr>
            <a:spLocks noChangeArrowheads="1" noChangeShapeType="1" noTextEdit="1"/>
          </p:cNvSpPr>
          <p:nvPr/>
        </p:nvSpPr>
        <p:spPr bwMode="auto">
          <a:xfrm>
            <a:off x="6156325" y="2420938"/>
            <a:ext cx="215900" cy="427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31751" name="WordArt 10"/>
          <p:cNvSpPr>
            <a:spLocks noChangeArrowheads="1" noChangeShapeType="1" noTextEdit="1"/>
          </p:cNvSpPr>
          <p:nvPr/>
        </p:nvSpPr>
        <p:spPr bwMode="auto">
          <a:xfrm>
            <a:off x="3203575" y="1700213"/>
            <a:ext cx="215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179388" y="404813"/>
            <a:ext cx="869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Обратите внимание на рисунок. Что изображено под цифрами?</a:t>
            </a: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0" y="765175"/>
            <a:ext cx="2843213" cy="2592388"/>
          </a:xfrm>
          <a:prstGeom prst="wedgeEllipseCallout">
            <a:avLst>
              <a:gd name="adj1" fmla="val -34644"/>
              <a:gd name="adj2" fmla="val 700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solidFill>
                  <a:srgbClr val="FF0000"/>
                </a:solidFill>
              </a:rPr>
              <a:t>1,2 – полуострова</a:t>
            </a:r>
          </a:p>
          <a:p>
            <a:pPr algn="ctr"/>
            <a:r>
              <a:rPr lang="ru-RU">
                <a:solidFill>
                  <a:srgbClr val="FF0000"/>
                </a:solidFill>
              </a:rPr>
              <a:t>3 – залив</a:t>
            </a:r>
          </a:p>
          <a:p>
            <a:pPr algn="ctr"/>
            <a:r>
              <a:rPr lang="ru-RU">
                <a:solidFill>
                  <a:srgbClr val="FF0000"/>
                </a:solidFill>
              </a:rPr>
              <a:t>4 – остров</a:t>
            </a:r>
          </a:p>
          <a:p>
            <a:pPr algn="ctr"/>
            <a:r>
              <a:rPr lang="ru-RU">
                <a:solidFill>
                  <a:srgbClr val="FF0000"/>
                </a:solidFill>
              </a:rPr>
              <a:t>5 - архипелаг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Вита\Рабочий стол\Портфель\Февраль 2011\ученые (4)\ук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0" y="3643314"/>
            <a:ext cx="4064000" cy="305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Внимание! Проект!!! 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Составьте буклет, отразив в нем значение оболочки «Гидросфера» для жизни и деятельности человека.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6480175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0000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atin typeface="Impact"/>
              </a:rPr>
              <a:t>            </a:t>
            </a:r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500063" y="1619250"/>
            <a:ext cx="8215341" cy="243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5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обобщить знания по теме «Гидросфера».</a:t>
            </a:r>
            <a:endParaRPr lang="ru-RU" sz="5400" b="0" i="1" dirty="0">
              <a:solidFill>
                <a:srgbClr val="00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85728"/>
            <a:ext cx="6000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урока:</a:t>
            </a:r>
            <a:endParaRPr lang="ru-RU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384300"/>
          </a:xfrm>
        </p:spPr>
        <p:txBody>
          <a:bodyPr/>
          <a:lstStyle/>
          <a:p>
            <a:pPr algn="ctr"/>
            <a:r>
              <a:rPr lang="ru-RU" sz="4800" dirty="0" smtClean="0"/>
              <a:t>1) Какие </a:t>
            </a:r>
            <a:r>
              <a:rPr lang="ru-RU" sz="5400" dirty="0" smtClean="0"/>
              <a:t>трудности</a:t>
            </a:r>
            <a:r>
              <a:rPr lang="ru-RU" sz="4800" dirty="0" smtClean="0"/>
              <a:t> были на уроке?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143248"/>
            <a:ext cx="8229600" cy="4114800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2</a:t>
            </a:r>
            <a:r>
              <a:rPr lang="ru-RU" sz="4800" dirty="0" smtClean="0"/>
              <a:t>) Что хотели бы узнать дополнительно ?</a:t>
            </a:r>
          </a:p>
          <a:p>
            <a:pPr algn="ctr">
              <a:buNone/>
            </a:pPr>
            <a:endParaRPr lang="ru-RU" sz="3600" i="1" u="sng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3600" i="1" u="sng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3600" i="1" u="sng" dirty="0" smtClean="0">
                <a:solidFill>
                  <a:srgbClr val="FFFF00"/>
                </a:solidFill>
              </a:rPr>
              <a:t>Приготовьте  </a:t>
            </a:r>
            <a:r>
              <a:rPr lang="ru-RU" sz="3600" i="1" u="sng" dirty="0" err="1" smtClean="0">
                <a:solidFill>
                  <a:srgbClr val="FFFF00"/>
                </a:solidFill>
              </a:rPr>
              <a:t>смайлы</a:t>
            </a:r>
            <a:r>
              <a:rPr lang="ru-RU" sz="3600" i="1" u="sng" dirty="0" smtClean="0">
                <a:solidFill>
                  <a:srgbClr val="FFFF00"/>
                </a:solidFill>
              </a:rPr>
              <a:t>.</a:t>
            </a:r>
            <a:endParaRPr lang="ru-RU" i="1" u="sng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142845" y="285729"/>
            <a:ext cx="4929222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Океан седой гремит набатно,</a:t>
            </a:r>
          </a:p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таит обиду в глубине,</a:t>
            </a:r>
          </a:p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Черные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раскачивая пятна</a:t>
            </a:r>
          </a:p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крутой , разгневанной волне.</a:t>
            </a:r>
          </a:p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Стали люди сильными как 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Боги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судьба Земли у них в руках.</a:t>
            </a:r>
          </a:p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темнеют страшные ожоги</a:t>
            </a:r>
          </a:p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земного шара на боках.</a:t>
            </a:r>
          </a:p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давно «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освоили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планету,</a:t>
            </a:r>
          </a:p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Широко шагает новый век.</a:t>
            </a:r>
          </a:p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земле уж белых пятен нету.</a:t>
            </a:r>
          </a:p>
          <a:p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Черные сотрешь ли, человек?</a:t>
            </a:r>
          </a:p>
        </p:txBody>
      </p:sp>
      <p:pic>
        <p:nvPicPr>
          <p:cNvPr id="34819" name="Picture 9" descr="На дне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568700"/>
            <a:ext cx="34575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3" name="WordArt 11"/>
          <p:cNvSpPr>
            <a:spLocks noChangeArrowheads="1" noChangeShapeType="1" noTextEdit="1"/>
          </p:cNvSpPr>
          <p:nvPr/>
        </p:nvSpPr>
        <p:spPr bwMode="auto">
          <a:xfrm>
            <a:off x="179388" y="4652963"/>
            <a:ext cx="4897437" cy="1147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0000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              </a:t>
            </a: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642918"/>
            <a:ext cx="3724275" cy="147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Вита\Рабочий стол\гидросфера\drop_of_water___tears_by_ramma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0"/>
            <a:ext cx="7215187" cy="6357938"/>
          </a:xfrm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378444">
            <a:off x="138113" y="2901950"/>
            <a:ext cx="94313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 b="1">
                <a:solidFill>
                  <a:srgbClr val="C00000"/>
                </a:solidFill>
                <a:latin typeface="Calibri" pitchFamily="34" charset="0"/>
              </a:rPr>
              <a:t>СПАСИБО   ВСЕМ!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4" name="Picture 2" descr="C:\Documents and Settings\Вита\Рабочий стол\гидросфера\f_13899680.jpg"/>
          <p:cNvPicPr>
            <a:picLocks noChangeAspect="1" noChangeArrowheads="1"/>
          </p:cNvPicPr>
          <p:nvPr/>
        </p:nvPicPr>
        <p:blipFill>
          <a:blip r:embed="rId2"/>
          <a:srcRect t="4033"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Documents and Settings\Вита\Рабочий стол\анимация\139922054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714500"/>
            <a:ext cx="83677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79388" y="1484313"/>
            <a:ext cx="8713787" cy="35290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9525">
                  <a:solidFill>
                    <a:srgbClr val="60180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0000"/>
                    </a:gs>
                    <a:gs pos="100000">
                      <a:schemeClr val="hlink"/>
                    </a:gs>
                  </a:gsLst>
                  <a:lin ang="18900000" scaled="1"/>
                </a:gradFill>
                <a:latin typeface="Impact"/>
              </a:rPr>
              <a:t>                   </a:t>
            </a:r>
          </a:p>
          <a:p>
            <a:pPr algn="ctr">
              <a:defRPr/>
            </a:pPr>
            <a:r>
              <a:rPr lang="ru-RU" sz="3600" kern="10">
                <a:ln w="9525">
                  <a:solidFill>
                    <a:srgbClr val="60180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0000"/>
                    </a:gs>
                    <a:gs pos="100000">
                      <a:schemeClr val="hlink"/>
                    </a:gs>
                  </a:gsLst>
                  <a:lin ang="18900000" scaled="1"/>
                </a:gradFill>
                <a:latin typeface="Impact"/>
              </a:rPr>
              <a:t>              </a:t>
            </a:r>
          </a:p>
          <a:p>
            <a:pPr algn="ctr">
              <a:defRPr/>
            </a:pPr>
            <a:r>
              <a:rPr lang="ru-RU" sz="3600" kern="10">
                <a:ln w="9525">
                  <a:solidFill>
                    <a:srgbClr val="60180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0000"/>
                    </a:gs>
                    <a:gs pos="100000">
                      <a:schemeClr val="hlink"/>
                    </a:gs>
                  </a:gsLst>
                  <a:lin ang="18900000" scaled="1"/>
                </a:gradFill>
                <a:latin typeface="Impact"/>
              </a:rPr>
              <a:t>                          </a:t>
            </a:r>
          </a:p>
        </p:txBody>
      </p:sp>
      <p:pic>
        <p:nvPicPr>
          <p:cNvPr id="4101" name="Picture 9" descr="Дельфин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492375"/>
            <a:ext cx="325755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Глобус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928802"/>
            <a:ext cx="410368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00232" y="714356"/>
            <a:ext cx="50674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Гидросфера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6480175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0000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atin typeface="Impact"/>
              </a:rPr>
              <a:t>            </a:t>
            </a:r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500063" y="1619250"/>
            <a:ext cx="8215341" cy="243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5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обобщить знания по теме «Гидросфера».</a:t>
            </a:r>
            <a:endParaRPr lang="ru-RU" sz="5400" b="0" i="1" dirty="0">
              <a:solidFill>
                <a:srgbClr val="00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85728"/>
            <a:ext cx="6000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урока:</a:t>
            </a:r>
            <a:endParaRPr lang="ru-RU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Глобус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10368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2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76700"/>
            <a:ext cx="182245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4214810" y="214290"/>
            <a:ext cx="43561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Внимание! 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Первая остановка «Ассоциации».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8206" name="WordArt 14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056438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0000"/>
                    </a:gs>
                    <a:gs pos="100000">
                      <a:schemeClr val="hlink"/>
                    </a:gs>
                  </a:gsLst>
                  <a:lin ang="18900000" scaled="1"/>
                </a:gradFill>
                <a:latin typeface="Impact"/>
              </a:rPr>
              <a:t>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7686" y="1714488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Необходимо угадать слово, используя логический ряд и пояснить ход своих суждений.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28794" y="4214818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Испарение, облака, осадки, река, море.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5214950"/>
            <a:ext cx="3429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Мировой круговорот воды.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Глобус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10368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2" descr="AG00317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76700"/>
            <a:ext cx="182245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4214810" y="214290"/>
            <a:ext cx="43561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Внимание! 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Первая остановка «Ассоциации».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8206" name="WordArt 14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056438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50000">
                      <a:srgbClr val="FF0000"/>
                    </a:gs>
                    <a:gs pos="100000">
                      <a:schemeClr val="hlink"/>
                    </a:gs>
                  </a:gsLst>
                  <a:lin ang="18900000" scaled="1"/>
                </a:gradFill>
                <a:latin typeface="Impact"/>
              </a:rPr>
              <a:t>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7686" y="1714488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Необходимо угадать слово, используя логический ряд и пояснить ход своих суждений.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85984" y="4214818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2. Океан, корабль, лед, гора, опасность.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86446" y="585789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Айсберг.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 rot="20500445">
            <a:off x="113849" y="979022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dirty="0" smtClean="0"/>
              <a:t>НЕПУТЁВЫЕ ЗАМЕТКИ</a:t>
            </a:r>
          </a:p>
        </p:txBody>
      </p:sp>
      <p:pic>
        <p:nvPicPr>
          <p:cNvPr id="18435" name="Picture 2" descr="C:\Documents and Settings\Вита\Рабочий стол\гидросфера\турист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14942" y="1857364"/>
            <a:ext cx="3286125" cy="4578350"/>
          </a:xfrm>
        </p:spPr>
      </p:pic>
      <p:pic>
        <p:nvPicPr>
          <p:cNvPr id="4" name="Picture 2" descr="C:\Documents and Settings\Вита\Рабочий стол\гидросфера\krasnoe-more-b.jpg1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000101" y="3911174"/>
            <a:ext cx="3643338" cy="273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572000" y="142852"/>
            <a:ext cx="43561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Внимание! </a:t>
            </a:r>
          </a:p>
          <a:p>
            <a:pPr algn="ctr"/>
            <a:r>
              <a:rPr lang="ru-RU" sz="2800" dirty="0" smtClean="0">
                <a:solidFill>
                  <a:srgbClr val="000000"/>
                </a:solidFill>
              </a:rPr>
              <a:t>Вторая остановка .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4282" y="117693"/>
            <a:ext cx="864399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очень люблю путешествовать. В прошлом году я любовался красотой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самого глубокого озера.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Проплыв на лодке по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единственной реке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вытекающей из этого озера, я попал  в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одну из крупнейших рек России.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В этом году я оказался около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самой длинной реки мира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Река эта впадает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море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которое древние называли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Великое море заката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Я совершил круиз по этому морю. Через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пролив, разделяющий Африку и Европу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мы  вышли в Атлантический океан.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следующем году я планирую совершить  путешествовать из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самого холодного океана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самый большой  океан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где находится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самая глубокая впадина Земли</a:t>
            </a:r>
            <a:r>
              <a:rPr lang="ru-RU" sz="1050" dirty="0" smtClean="0"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2014</TotalTime>
  <Words>675</Words>
  <Application>Microsoft Office PowerPoint</Application>
  <PresentationFormat>Экран (4:3)</PresentationFormat>
  <Paragraphs>107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Океан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НЕПУТЁВЫЕ ЗАМЕТКИ</vt:lpstr>
      <vt:lpstr>Слайд 9</vt:lpstr>
      <vt:lpstr>Слайд 10</vt:lpstr>
      <vt:lpstr>1. Самое большое море.  2. Самое мелкое море. 3. Самое соленое море в Мировом океане. 4. Самый большой остров. 5. Самый большой океан. 6. Самый большой полуостров. 7. Самый маленький океан. 8. Какой материк омывают все четыре океана? 9. Самое глубокое озеро в России. 10. Какой пролив соединяет 2 океана, 2 моря, разделяет 2 материка, 2 части света, 2 полуострова, 2 государства.  </vt:lpstr>
      <vt:lpstr>Слайд 12</vt:lpstr>
      <vt:lpstr>Слайд 13</vt:lpstr>
      <vt:lpstr>Слайд 14</vt:lpstr>
      <vt:lpstr>Остановка №5. Вычеркни лишнее слово из строки</vt:lpstr>
      <vt:lpstr>Слайд 16</vt:lpstr>
      <vt:lpstr>Слайд 17</vt:lpstr>
      <vt:lpstr>Слайд 18</vt:lpstr>
      <vt:lpstr>Слайд 19</vt:lpstr>
      <vt:lpstr>Слайд 20</vt:lpstr>
      <vt:lpstr>Внимание! Проект!!! </vt:lpstr>
      <vt:lpstr>Слайд 22</vt:lpstr>
      <vt:lpstr>1) Какие трудности были на уроке?</vt:lpstr>
      <vt:lpstr>Слайд 24</vt:lpstr>
      <vt:lpstr>Слайд 25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Артур</dc:creator>
  <cp:lastModifiedBy>таня</cp:lastModifiedBy>
  <cp:revision>103</cp:revision>
  <dcterms:created xsi:type="dcterms:W3CDTF">2009-01-25T13:50:34Z</dcterms:created>
  <dcterms:modified xsi:type="dcterms:W3CDTF">2013-04-07T10:24:54Z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000800c61d000000000001024140</vt:lpwstr>
  </property>
</Properties>
</file>